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57"/>
  </p:notesMasterIdLst>
  <p:handoutMasterIdLst>
    <p:handoutMasterId r:id="rId58"/>
  </p:handoutMasterIdLst>
  <p:sldIdLst>
    <p:sldId id="2034" r:id="rId2"/>
    <p:sldId id="2032" r:id="rId3"/>
    <p:sldId id="2003" r:id="rId4"/>
    <p:sldId id="1919" r:id="rId5"/>
    <p:sldId id="1921" r:id="rId6"/>
    <p:sldId id="1922" r:id="rId7"/>
    <p:sldId id="1923" r:id="rId8"/>
    <p:sldId id="1924" r:id="rId9"/>
    <p:sldId id="2028" r:id="rId10"/>
    <p:sldId id="2027" r:id="rId11"/>
    <p:sldId id="1930" r:id="rId12"/>
    <p:sldId id="1931" r:id="rId13"/>
    <p:sldId id="1925" r:id="rId14"/>
    <p:sldId id="2004" r:id="rId15"/>
    <p:sldId id="2005" r:id="rId16"/>
    <p:sldId id="2006" r:id="rId17"/>
    <p:sldId id="1483" r:id="rId18"/>
    <p:sldId id="1933" r:id="rId19"/>
    <p:sldId id="2009" r:id="rId20"/>
    <p:sldId id="1696" r:id="rId21"/>
    <p:sldId id="1934" r:id="rId22"/>
    <p:sldId id="1935" r:id="rId23"/>
    <p:sldId id="1487" r:id="rId24"/>
    <p:sldId id="1488" r:id="rId25"/>
    <p:sldId id="1489" r:id="rId26"/>
    <p:sldId id="2010" r:id="rId27"/>
    <p:sldId id="1936" r:id="rId28"/>
    <p:sldId id="1937" r:id="rId29"/>
    <p:sldId id="1938" r:id="rId30"/>
    <p:sldId id="2011" r:id="rId31"/>
    <p:sldId id="2014" r:id="rId32"/>
    <p:sldId id="2013" r:id="rId33"/>
    <p:sldId id="2012" r:id="rId34"/>
    <p:sldId id="1939" r:id="rId35"/>
    <p:sldId id="1940" r:id="rId36"/>
    <p:sldId id="2030" r:id="rId37"/>
    <p:sldId id="1941" r:id="rId38"/>
    <p:sldId id="1942" r:id="rId39"/>
    <p:sldId id="1943" r:id="rId40"/>
    <p:sldId id="1944" r:id="rId41"/>
    <p:sldId id="1945" r:id="rId42"/>
    <p:sldId id="1948" r:id="rId43"/>
    <p:sldId id="1949" r:id="rId44"/>
    <p:sldId id="2029" r:id="rId45"/>
    <p:sldId id="1950" r:id="rId46"/>
    <p:sldId id="1953" r:id="rId47"/>
    <p:sldId id="1954" r:id="rId48"/>
    <p:sldId id="1955" r:id="rId49"/>
    <p:sldId id="1956" r:id="rId50"/>
    <p:sldId id="1957" r:id="rId51"/>
    <p:sldId id="1958" r:id="rId52"/>
    <p:sldId id="1959" r:id="rId53"/>
    <p:sldId id="1960" r:id="rId54"/>
    <p:sldId id="2035" r:id="rId55"/>
    <p:sldId id="2036" r:id="rId56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 autoAdjust="0"/>
    <p:restoredTop sz="95040" autoAdjust="0"/>
  </p:normalViewPr>
  <p:slideViewPr>
    <p:cSldViewPr>
      <p:cViewPr varScale="1">
        <p:scale>
          <a:sx n="74" d="100"/>
          <a:sy n="74" d="100"/>
        </p:scale>
        <p:origin x="15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1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B3D1C-DF3C-43C0-9911-2FDD62AE5C63}" type="doc">
      <dgm:prSet loTypeId="urn:microsoft.com/office/officeart/2005/8/layout/process4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85F970FB-6327-469F-9AA0-89FD03ADEBF6}">
      <dgm:prSet phldrT="[Texto]" custT="1"/>
      <dgm:spPr/>
      <dgm:t>
        <a:bodyPr/>
        <a:lstStyle/>
        <a:p>
          <a:pPr algn="ctr"/>
          <a:r>
            <a:rPr lang="pt-BR" sz="2400" b="1"/>
            <a:t>Objetivo</a:t>
          </a:r>
          <a:endParaRPr lang="pt-BR" sz="2400"/>
        </a:p>
      </dgm:t>
    </dgm:pt>
    <dgm:pt modelId="{2451D27A-7F93-429F-A2AD-3259C767A97E}" type="parTrans" cxnId="{5F1EF154-7149-4CC4-BC32-A75811030F3C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5B4555EA-3667-4DE5-8BC2-C42A3822C77D}" type="sibTrans" cxnId="{5F1EF154-7149-4CC4-BC32-A75811030F3C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1D9E2335-4341-4E5D-8A69-B602346BF82E}">
      <dgm:prSet custT="1"/>
      <dgm:spPr/>
      <dgm:t>
        <a:bodyPr/>
        <a:lstStyle/>
        <a:p>
          <a:pPr algn="ctr"/>
          <a:r>
            <a:rPr lang="pt-BR" sz="2400" b="1"/>
            <a:t>Medida e Indicador</a:t>
          </a:r>
          <a:endParaRPr lang="pt-BR" sz="2400" b="1" dirty="0"/>
        </a:p>
      </dgm:t>
    </dgm:pt>
    <dgm:pt modelId="{B3CE8260-A4EE-4CFD-A7E1-EBF7F704C639}" type="parTrans" cxnId="{53906202-A8D9-4145-A495-98BDFC2A3CC9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40AEA7D6-DB39-4DAA-877A-477C5ABC52E7}" type="sibTrans" cxnId="{53906202-A8D9-4145-A495-98BDFC2A3CC9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7544D1E9-2EE5-43D8-8DAA-3E5153A3207B}">
      <dgm:prSet custT="1"/>
      <dgm:spPr/>
      <dgm:t>
        <a:bodyPr/>
        <a:lstStyle/>
        <a:p>
          <a:pPr algn="ctr"/>
          <a:r>
            <a:rPr lang="pt-BR" sz="2400" b="1"/>
            <a:t>Definição Operacional</a:t>
          </a:r>
          <a:endParaRPr lang="pt-BR" sz="2400" b="1" dirty="0"/>
        </a:p>
      </dgm:t>
    </dgm:pt>
    <dgm:pt modelId="{26152617-9929-4B4C-AF38-E14189F3AB38}" type="parTrans" cxnId="{ABC246AE-4C7C-43C6-ACDF-EABE2182BB23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B3AD52FF-A79F-4DF9-94C3-2F72D645D779}" type="sibTrans" cxnId="{ABC246AE-4C7C-43C6-ACDF-EABE2182BB23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1821B857-B144-4966-8AF2-891F0C320643}">
      <dgm:prSet custT="1"/>
      <dgm:spPr/>
      <dgm:t>
        <a:bodyPr/>
        <a:lstStyle/>
        <a:p>
          <a:pPr algn="ctr"/>
          <a:r>
            <a:rPr lang="pt-BR" sz="2400" b="1"/>
            <a:t>Plano de Coleta de Dados</a:t>
          </a:r>
          <a:endParaRPr lang="pt-BR" sz="2400" b="1" dirty="0"/>
        </a:p>
      </dgm:t>
    </dgm:pt>
    <dgm:pt modelId="{302C1E14-E1F6-4948-8B6C-5C11E2DE1E62}" type="parTrans" cxnId="{F72E5794-F6A2-477E-9D5E-D7A61C70A888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BB9083EC-DE9E-42A7-A2FE-7C4B24398B2D}" type="sibTrans" cxnId="{F72E5794-F6A2-477E-9D5E-D7A61C70A888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A92D38A5-01D9-48CB-AEC1-1B8C617FDE30}">
      <dgm:prSet custT="1"/>
      <dgm:spPr/>
      <dgm:t>
        <a:bodyPr/>
        <a:lstStyle/>
        <a:p>
          <a:pPr algn="ctr"/>
          <a:r>
            <a:rPr lang="pt-BR" sz="2400" b="1" dirty="0"/>
            <a:t>Coleta de Dados</a:t>
          </a:r>
        </a:p>
      </dgm:t>
    </dgm:pt>
    <dgm:pt modelId="{C73762C2-4B16-4EAB-8900-6255307168A7}" type="parTrans" cxnId="{E0A343A9-3903-4A05-AF29-FE60E09888DB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12176482-A188-4389-9654-2C33D6827E7E}" type="sibTrans" cxnId="{E0A343A9-3903-4A05-AF29-FE60E09888DB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CC9BC532-FB29-411C-BAAA-6D421202E429}">
      <dgm:prSet custT="1"/>
      <dgm:spPr/>
      <dgm:t>
        <a:bodyPr/>
        <a:lstStyle/>
        <a:p>
          <a:pPr algn="ctr"/>
          <a:r>
            <a:rPr lang="pt-BR" sz="2400" b="1"/>
            <a:t>Ação</a:t>
          </a:r>
          <a:endParaRPr lang="pt-BR" sz="2400" b="1" dirty="0"/>
        </a:p>
      </dgm:t>
    </dgm:pt>
    <dgm:pt modelId="{F4819C99-14A6-4A9D-AD50-794731CAB103}" type="parTrans" cxnId="{8DCF36FC-180D-4A1B-8B44-3AA9AFDAEC39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59A3D436-909F-4FF8-8654-2C95EAC1D01D}" type="sibTrans" cxnId="{8DCF36FC-180D-4A1B-8B44-3AA9AFDAEC39}">
      <dgm:prSet/>
      <dgm:spPr/>
      <dgm:t>
        <a:bodyPr/>
        <a:lstStyle/>
        <a:p>
          <a:pPr algn="ctr"/>
          <a:endParaRPr lang="pt-BR" sz="2400">
            <a:solidFill>
              <a:schemeClr val="tx1">
                <a:lumMod val="75000"/>
              </a:schemeClr>
            </a:solidFill>
          </a:endParaRPr>
        </a:p>
      </dgm:t>
    </dgm:pt>
    <dgm:pt modelId="{972006FB-6686-4A8A-B160-FBE91D7F7839}">
      <dgm:prSet custT="1"/>
      <dgm:spPr/>
      <dgm:t>
        <a:bodyPr/>
        <a:lstStyle/>
        <a:p>
          <a:pPr algn="ctr"/>
          <a:r>
            <a:rPr lang="pt-BR" sz="2400" b="1" dirty="0"/>
            <a:t>Análise de dados</a:t>
          </a:r>
        </a:p>
      </dgm:t>
    </dgm:pt>
    <dgm:pt modelId="{5E0173CC-83FB-409A-9EF7-96E123222F22}" type="parTrans" cxnId="{F5981FFC-89E8-4F46-B8C4-84E1E691214F}">
      <dgm:prSet/>
      <dgm:spPr/>
      <dgm:t>
        <a:bodyPr/>
        <a:lstStyle/>
        <a:p>
          <a:endParaRPr lang="pt-BR"/>
        </a:p>
      </dgm:t>
    </dgm:pt>
    <dgm:pt modelId="{34EC76F4-712A-49DC-9269-FF4BFD836AF6}" type="sibTrans" cxnId="{F5981FFC-89E8-4F46-B8C4-84E1E691214F}">
      <dgm:prSet/>
      <dgm:spPr/>
      <dgm:t>
        <a:bodyPr/>
        <a:lstStyle/>
        <a:p>
          <a:endParaRPr lang="pt-BR"/>
        </a:p>
      </dgm:t>
    </dgm:pt>
    <dgm:pt modelId="{CA6435EA-2DA4-4A10-8D99-8F6EB66E4F84}" type="pres">
      <dgm:prSet presAssocID="{9ECB3D1C-DF3C-43C0-9911-2FDD62AE5C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3628D4-26C1-4CA0-9180-F52D07B4919A}" type="pres">
      <dgm:prSet presAssocID="{CC9BC532-FB29-411C-BAAA-6D421202E429}" presName="boxAndChildren" presStyleCnt="0"/>
      <dgm:spPr/>
    </dgm:pt>
    <dgm:pt modelId="{1A078CA3-4BF9-4C95-B6BB-783E31AE207E}" type="pres">
      <dgm:prSet presAssocID="{CC9BC532-FB29-411C-BAAA-6D421202E429}" presName="parentTextBox" presStyleLbl="node1" presStyleIdx="0" presStyleCnt="7"/>
      <dgm:spPr/>
      <dgm:t>
        <a:bodyPr/>
        <a:lstStyle/>
        <a:p>
          <a:endParaRPr lang="pt-BR"/>
        </a:p>
      </dgm:t>
    </dgm:pt>
    <dgm:pt modelId="{8D05E8DD-2922-4329-AD27-18A7D23A58FF}" type="pres">
      <dgm:prSet presAssocID="{34EC76F4-712A-49DC-9269-FF4BFD836AF6}" presName="sp" presStyleCnt="0"/>
      <dgm:spPr/>
    </dgm:pt>
    <dgm:pt modelId="{B7D6D590-E801-48F8-B305-A529DC9A4638}" type="pres">
      <dgm:prSet presAssocID="{972006FB-6686-4A8A-B160-FBE91D7F7839}" presName="arrowAndChildren" presStyleCnt="0"/>
      <dgm:spPr/>
    </dgm:pt>
    <dgm:pt modelId="{0C816C53-F438-447F-AE91-C8389A806C6D}" type="pres">
      <dgm:prSet presAssocID="{972006FB-6686-4A8A-B160-FBE91D7F7839}" presName="parentTextArrow" presStyleLbl="node1" presStyleIdx="1" presStyleCnt="7"/>
      <dgm:spPr/>
      <dgm:t>
        <a:bodyPr/>
        <a:lstStyle/>
        <a:p>
          <a:endParaRPr lang="pt-BR"/>
        </a:p>
      </dgm:t>
    </dgm:pt>
    <dgm:pt modelId="{F372D44D-3D24-4685-BC32-9A8CB0F5A193}" type="pres">
      <dgm:prSet presAssocID="{12176482-A188-4389-9654-2C33D6827E7E}" presName="sp" presStyleCnt="0"/>
      <dgm:spPr/>
    </dgm:pt>
    <dgm:pt modelId="{8DCE9853-83F8-46BE-868D-44543918D629}" type="pres">
      <dgm:prSet presAssocID="{A92D38A5-01D9-48CB-AEC1-1B8C617FDE30}" presName="arrowAndChildren" presStyleCnt="0"/>
      <dgm:spPr/>
    </dgm:pt>
    <dgm:pt modelId="{A5A24A35-B75D-473F-A4A1-B1FFBA660012}" type="pres">
      <dgm:prSet presAssocID="{A92D38A5-01D9-48CB-AEC1-1B8C617FDE30}" presName="parentTextArrow" presStyleLbl="node1" presStyleIdx="2" presStyleCnt="7"/>
      <dgm:spPr/>
      <dgm:t>
        <a:bodyPr/>
        <a:lstStyle/>
        <a:p>
          <a:endParaRPr lang="pt-BR"/>
        </a:p>
      </dgm:t>
    </dgm:pt>
    <dgm:pt modelId="{FE69A8DF-57AF-4BEB-AD0A-E09B6B46277B}" type="pres">
      <dgm:prSet presAssocID="{BB9083EC-DE9E-42A7-A2FE-7C4B24398B2D}" presName="sp" presStyleCnt="0"/>
      <dgm:spPr/>
    </dgm:pt>
    <dgm:pt modelId="{F11E43F5-6B9D-4B63-920A-DC5AA58DD766}" type="pres">
      <dgm:prSet presAssocID="{1821B857-B144-4966-8AF2-891F0C320643}" presName="arrowAndChildren" presStyleCnt="0"/>
      <dgm:spPr/>
    </dgm:pt>
    <dgm:pt modelId="{FD899059-6250-4224-B108-447FF6EBE7CC}" type="pres">
      <dgm:prSet presAssocID="{1821B857-B144-4966-8AF2-891F0C320643}" presName="parentTextArrow" presStyleLbl="node1" presStyleIdx="3" presStyleCnt="7"/>
      <dgm:spPr/>
      <dgm:t>
        <a:bodyPr/>
        <a:lstStyle/>
        <a:p>
          <a:endParaRPr lang="pt-BR"/>
        </a:p>
      </dgm:t>
    </dgm:pt>
    <dgm:pt modelId="{CF132E15-91DB-4C1B-B095-462E359321F3}" type="pres">
      <dgm:prSet presAssocID="{B3AD52FF-A79F-4DF9-94C3-2F72D645D779}" presName="sp" presStyleCnt="0"/>
      <dgm:spPr/>
    </dgm:pt>
    <dgm:pt modelId="{087D0865-B779-47CC-8AF5-9EBB75F28A46}" type="pres">
      <dgm:prSet presAssocID="{7544D1E9-2EE5-43D8-8DAA-3E5153A3207B}" presName="arrowAndChildren" presStyleCnt="0"/>
      <dgm:spPr/>
    </dgm:pt>
    <dgm:pt modelId="{5DCE94A3-6B40-4EC7-BB6F-4E4B7B775D4C}" type="pres">
      <dgm:prSet presAssocID="{7544D1E9-2EE5-43D8-8DAA-3E5153A3207B}" presName="parentTextArrow" presStyleLbl="node1" presStyleIdx="4" presStyleCnt="7"/>
      <dgm:spPr/>
      <dgm:t>
        <a:bodyPr/>
        <a:lstStyle/>
        <a:p>
          <a:endParaRPr lang="pt-BR"/>
        </a:p>
      </dgm:t>
    </dgm:pt>
    <dgm:pt modelId="{34978AE7-8BE2-4CF1-ABF6-2807F3913023}" type="pres">
      <dgm:prSet presAssocID="{40AEA7D6-DB39-4DAA-877A-477C5ABC52E7}" presName="sp" presStyleCnt="0"/>
      <dgm:spPr/>
    </dgm:pt>
    <dgm:pt modelId="{F2AEB4A6-9803-4C8E-8027-99C83B15A844}" type="pres">
      <dgm:prSet presAssocID="{1D9E2335-4341-4E5D-8A69-B602346BF82E}" presName="arrowAndChildren" presStyleCnt="0"/>
      <dgm:spPr/>
    </dgm:pt>
    <dgm:pt modelId="{AC25677D-CF1C-4B5C-ABF2-505DE553DD24}" type="pres">
      <dgm:prSet presAssocID="{1D9E2335-4341-4E5D-8A69-B602346BF82E}" presName="parentTextArrow" presStyleLbl="node1" presStyleIdx="5" presStyleCnt="7"/>
      <dgm:spPr/>
      <dgm:t>
        <a:bodyPr/>
        <a:lstStyle/>
        <a:p>
          <a:endParaRPr lang="pt-BR"/>
        </a:p>
      </dgm:t>
    </dgm:pt>
    <dgm:pt modelId="{5D08B19F-B1DE-4867-B9EB-DC0A87CD7456}" type="pres">
      <dgm:prSet presAssocID="{5B4555EA-3667-4DE5-8BC2-C42A3822C77D}" presName="sp" presStyleCnt="0"/>
      <dgm:spPr/>
    </dgm:pt>
    <dgm:pt modelId="{BE8A446A-9649-4011-8C7A-36190A96A8AB}" type="pres">
      <dgm:prSet presAssocID="{85F970FB-6327-469F-9AA0-89FD03ADEBF6}" presName="arrowAndChildren" presStyleCnt="0"/>
      <dgm:spPr/>
    </dgm:pt>
    <dgm:pt modelId="{4DF9EC2E-50DD-42B0-80FE-671D2593E6D7}" type="pres">
      <dgm:prSet presAssocID="{85F970FB-6327-469F-9AA0-89FD03ADEBF6}" presName="parentTextArrow" presStyleLbl="node1" presStyleIdx="6" presStyleCnt="7"/>
      <dgm:spPr/>
      <dgm:t>
        <a:bodyPr/>
        <a:lstStyle/>
        <a:p>
          <a:endParaRPr lang="pt-BR"/>
        </a:p>
      </dgm:t>
    </dgm:pt>
  </dgm:ptLst>
  <dgm:cxnLst>
    <dgm:cxn modelId="{ABC246AE-4C7C-43C6-ACDF-EABE2182BB23}" srcId="{9ECB3D1C-DF3C-43C0-9911-2FDD62AE5C63}" destId="{7544D1E9-2EE5-43D8-8DAA-3E5153A3207B}" srcOrd="2" destOrd="0" parTransId="{26152617-9929-4B4C-AF38-E14189F3AB38}" sibTransId="{B3AD52FF-A79F-4DF9-94C3-2F72D645D779}"/>
    <dgm:cxn modelId="{B6223B96-0AD9-49D9-9201-5AD71FA313B8}" type="presOf" srcId="{1D9E2335-4341-4E5D-8A69-B602346BF82E}" destId="{AC25677D-CF1C-4B5C-ABF2-505DE553DD24}" srcOrd="0" destOrd="0" presId="urn:microsoft.com/office/officeart/2005/8/layout/process4"/>
    <dgm:cxn modelId="{E7B37F0F-7305-4411-BBA5-23D9D3BF0F86}" type="presOf" srcId="{7544D1E9-2EE5-43D8-8DAA-3E5153A3207B}" destId="{5DCE94A3-6B40-4EC7-BB6F-4E4B7B775D4C}" srcOrd="0" destOrd="0" presId="urn:microsoft.com/office/officeart/2005/8/layout/process4"/>
    <dgm:cxn modelId="{E0A343A9-3903-4A05-AF29-FE60E09888DB}" srcId="{9ECB3D1C-DF3C-43C0-9911-2FDD62AE5C63}" destId="{A92D38A5-01D9-48CB-AEC1-1B8C617FDE30}" srcOrd="4" destOrd="0" parTransId="{C73762C2-4B16-4EAB-8900-6255307168A7}" sibTransId="{12176482-A188-4389-9654-2C33D6827E7E}"/>
    <dgm:cxn modelId="{8DCF36FC-180D-4A1B-8B44-3AA9AFDAEC39}" srcId="{9ECB3D1C-DF3C-43C0-9911-2FDD62AE5C63}" destId="{CC9BC532-FB29-411C-BAAA-6D421202E429}" srcOrd="6" destOrd="0" parTransId="{F4819C99-14A6-4A9D-AD50-794731CAB103}" sibTransId="{59A3D436-909F-4FF8-8654-2C95EAC1D01D}"/>
    <dgm:cxn modelId="{53906202-A8D9-4145-A495-98BDFC2A3CC9}" srcId="{9ECB3D1C-DF3C-43C0-9911-2FDD62AE5C63}" destId="{1D9E2335-4341-4E5D-8A69-B602346BF82E}" srcOrd="1" destOrd="0" parTransId="{B3CE8260-A4EE-4CFD-A7E1-EBF7F704C639}" sibTransId="{40AEA7D6-DB39-4DAA-877A-477C5ABC52E7}"/>
    <dgm:cxn modelId="{1DB328DA-6F48-4F7E-9096-5D7C45F4819A}" type="presOf" srcId="{A92D38A5-01D9-48CB-AEC1-1B8C617FDE30}" destId="{A5A24A35-B75D-473F-A4A1-B1FFBA660012}" srcOrd="0" destOrd="0" presId="urn:microsoft.com/office/officeart/2005/8/layout/process4"/>
    <dgm:cxn modelId="{FA00C864-AA5F-4541-BB03-781DD460C21E}" type="presOf" srcId="{9ECB3D1C-DF3C-43C0-9911-2FDD62AE5C63}" destId="{CA6435EA-2DA4-4A10-8D99-8F6EB66E4F84}" srcOrd="0" destOrd="0" presId="urn:microsoft.com/office/officeart/2005/8/layout/process4"/>
    <dgm:cxn modelId="{7555A457-80C2-47DB-B752-39D385914C9B}" type="presOf" srcId="{85F970FB-6327-469F-9AA0-89FD03ADEBF6}" destId="{4DF9EC2E-50DD-42B0-80FE-671D2593E6D7}" srcOrd="0" destOrd="0" presId="urn:microsoft.com/office/officeart/2005/8/layout/process4"/>
    <dgm:cxn modelId="{29F16EA7-2112-422A-9041-5B948E112C93}" type="presOf" srcId="{1821B857-B144-4966-8AF2-891F0C320643}" destId="{FD899059-6250-4224-B108-447FF6EBE7CC}" srcOrd="0" destOrd="0" presId="urn:microsoft.com/office/officeart/2005/8/layout/process4"/>
    <dgm:cxn modelId="{6E404361-92C3-46AB-A7D8-84B791910230}" type="presOf" srcId="{CC9BC532-FB29-411C-BAAA-6D421202E429}" destId="{1A078CA3-4BF9-4C95-B6BB-783E31AE207E}" srcOrd="0" destOrd="0" presId="urn:microsoft.com/office/officeart/2005/8/layout/process4"/>
    <dgm:cxn modelId="{F72E5794-F6A2-477E-9D5E-D7A61C70A888}" srcId="{9ECB3D1C-DF3C-43C0-9911-2FDD62AE5C63}" destId="{1821B857-B144-4966-8AF2-891F0C320643}" srcOrd="3" destOrd="0" parTransId="{302C1E14-E1F6-4948-8B6C-5C11E2DE1E62}" sibTransId="{BB9083EC-DE9E-42A7-A2FE-7C4B24398B2D}"/>
    <dgm:cxn modelId="{5F1EF154-7149-4CC4-BC32-A75811030F3C}" srcId="{9ECB3D1C-DF3C-43C0-9911-2FDD62AE5C63}" destId="{85F970FB-6327-469F-9AA0-89FD03ADEBF6}" srcOrd="0" destOrd="0" parTransId="{2451D27A-7F93-429F-A2AD-3259C767A97E}" sibTransId="{5B4555EA-3667-4DE5-8BC2-C42A3822C77D}"/>
    <dgm:cxn modelId="{0D877181-16B6-413B-AA28-CAE1B87736F3}" type="presOf" srcId="{972006FB-6686-4A8A-B160-FBE91D7F7839}" destId="{0C816C53-F438-447F-AE91-C8389A806C6D}" srcOrd="0" destOrd="0" presId="urn:microsoft.com/office/officeart/2005/8/layout/process4"/>
    <dgm:cxn modelId="{F5981FFC-89E8-4F46-B8C4-84E1E691214F}" srcId="{9ECB3D1C-DF3C-43C0-9911-2FDD62AE5C63}" destId="{972006FB-6686-4A8A-B160-FBE91D7F7839}" srcOrd="5" destOrd="0" parTransId="{5E0173CC-83FB-409A-9EF7-96E123222F22}" sibTransId="{34EC76F4-712A-49DC-9269-FF4BFD836AF6}"/>
    <dgm:cxn modelId="{3E1FB51C-BA25-413F-BE4D-059788B943D3}" type="presParOf" srcId="{CA6435EA-2DA4-4A10-8D99-8F6EB66E4F84}" destId="{EF3628D4-26C1-4CA0-9180-F52D07B4919A}" srcOrd="0" destOrd="0" presId="urn:microsoft.com/office/officeart/2005/8/layout/process4"/>
    <dgm:cxn modelId="{323A961D-EDF1-404A-98D5-6A1D251226B6}" type="presParOf" srcId="{EF3628D4-26C1-4CA0-9180-F52D07B4919A}" destId="{1A078CA3-4BF9-4C95-B6BB-783E31AE207E}" srcOrd="0" destOrd="0" presId="urn:microsoft.com/office/officeart/2005/8/layout/process4"/>
    <dgm:cxn modelId="{D420E167-DFC3-4BB2-81D8-12DB20E02814}" type="presParOf" srcId="{CA6435EA-2DA4-4A10-8D99-8F6EB66E4F84}" destId="{8D05E8DD-2922-4329-AD27-18A7D23A58FF}" srcOrd="1" destOrd="0" presId="urn:microsoft.com/office/officeart/2005/8/layout/process4"/>
    <dgm:cxn modelId="{DA13FF5A-7AEE-4AD2-9B16-FAB85E89E749}" type="presParOf" srcId="{CA6435EA-2DA4-4A10-8D99-8F6EB66E4F84}" destId="{B7D6D590-E801-48F8-B305-A529DC9A4638}" srcOrd="2" destOrd="0" presId="urn:microsoft.com/office/officeart/2005/8/layout/process4"/>
    <dgm:cxn modelId="{7D892618-88B1-4AEF-9AC6-CFAA4AA2D03F}" type="presParOf" srcId="{B7D6D590-E801-48F8-B305-A529DC9A4638}" destId="{0C816C53-F438-447F-AE91-C8389A806C6D}" srcOrd="0" destOrd="0" presId="urn:microsoft.com/office/officeart/2005/8/layout/process4"/>
    <dgm:cxn modelId="{0109DFA0-A018-4369-B8AA-52E601B81F90}" type="presParOf" srcId="{CA6435EA-2DA4-4A10-8D99-8F6EB66E4F84}" destId="{F372D44D-3D24-4685-BC32-9A8CB0F5A193}" srcOrd="3" destOrd="0" presId="urn:microsoft.com/office/officeart/2005/8/layout/process4"/>
    <dgm:cxn modelId="{EC49F3FD-80D3-4D97-AB7A-0B7C365052C2}" type="presParOf" srcId="{CA6435EA-2DA4-4A10-8D99-8F6EB66E4F84}" destId="{8DCE9853-83F8-46BE-868D-44543918D629}" srcOrd="4" destOrd="0" presId="urn:microsoft.com/office/officeart/2005/8/layout/process4"/>
    <dgm:cxn modelId="{A4E5C607-1D94-4C30-BFF9-C14BC27C7510}" type="presParOf" srcId="{8DCE9853-83F8-46BE-868D-44543918D629}" destId="{A5A24A35-B75D-473F-A4A1-B1FFBA660012}" srcOrd="0" destOrd="0" presId="urn:microsoft.com/office/officeart/2005/8/layout/process4"/>
    <dgm:cxn modelId="{D1223ED7-C2A5-406E-8FCC-3E6E176BD4EA}" type="presParOf" srcId="{CA6435EA-2DA4-4A10-8D99-8F6EB66E4F84}" destId="{FE69A8DF-57AF-4BEB-AD0A-E09B6B46277B}" srcOrd="5" destOrd="0" presId="urn:microsoft.com/office/officeart/2005/8/layout/process4"/>
    <dgm:cxn modelId="{DFC3AED1-1B47-40FA-858A-42A93BFB8A12}" type="presParOf" srcId="{CA6435EA-2DA4-4A10-8D99-8F6EB66E4F84}" destId="{F11E43F5-6B9D-4B63-920A-DC5AA58DD766}" srcOrd="6" destOrd="0" presId="urn:microsoft.com/office/officeart/2005/8/layout/process4"/>
    <dgm:cxn modelId="{E3CB2CC4-7C86-42B2-977E-07FB13465683}" type="presParOf" srcId="{F11E43F5-6B9D-4B63-920A-DC5AA58DD766}" destId="{FD899059-6250-4224-B108-447FF6EBE7CC}" srcOrd="0" destOrd="0" presId="urn:microsoft.com/office/officeart/2005/8/layout/process4"/>
    <dgm:cxn modelId="{5F3EABCB-1C6E-4262-A414-AAB1E8E8B242}" type="presParOf" srcId="{CA6435EA-2DA4-4A10-8D99-8F6EB66E4F84}" destId="{CF132E15-91DB-4C1B-B095-462E359321F3}" srcOrd="7" destOrd="0" presId="urn:microsoft.com/office/officeart/2005/8/layout/process4"/>
    <dgm:cxn modelId="{D24DF35F-C07B-4097-9E43-E439F4435C5E}" type="presParOf" srcId="{CA6435EA-2DA4-4A10-8D99-8F6EB66E4F84}" destId="{087D0865-B779-47CC-8AF5-9EBB75F28A46}" srcOrd="8" destOrd="0" presId="urn:microsoft.com/office/officeart/2005/8/layout/process4"/>
    <dgm:cxn modelId="{4F15805A-2C6C-4EE3-86D2-0338B6A94DAD}" type="presParOf" srcId="{087D0865-B779-47CC-8AF5-9EBB75F28A46}" destId="{5DCE94A3-6B40-4EC7-BB6F-4E4B7B775D4C}" srcOrd="0" destOrd="0" presId="urn:microsoft.com/office/officeart/2005/8/layout/process4"/>
    <dgm:cxn modelId="{A73408F9-195A-4BAA-BCF7-11A089EFA504}" type="presParOf" srcId="{CA6435EA-2DA4-4A10-8D99-8F6EB66E4F84}" destId="{34978AE7-8BE2-4CF1-ABF6-2807F3913023}" srcOrd="9" destOrd="0" presId="urn:microsoft.com/office/officeart/2005/8/layout/process4"/>
    <dgm:cxn modelId="{22B7A28C-EF08-4551-BB99-C99C615BE4C8}" type="presParOf" srcId="{CA6435EA-2DA4-4A10-8D99-8F6EB66E4F84}" destId="{F2AEB4A6-9803-4C8E-8027-99C83B15A844}" srcOrd="10" destOrd="0" presId="urn:microsoft.com/office/officeart/2005/8/layout/process4"/>
    <dgm:cxn modelId="{1BF6BFE5-CCC1-4E92-B98F-9C83FE91D227}" type="presParOf" srcId="{F2AEB4A6-9803-4C8E-8027-99C83B15A844}" destId="{AC25677D-CF1C-4B5C-ABF2-505DE553DD24}" srcOrd="0" destOrd="0" presId="urn:microsoft.com/office/officeart/2005/8/layout/process4"/>
    <dgm:cxn modelId="{D2169FDA-BC2C-4CA8-8423-521E9A7AA922}" type="presParOf" srcId="{CA6435EA-2DA4-4A10-8D99-8F6EB66E4F84}" destId="{5D08B19F-B1DE-4867-B9EB-DC0A87CD7456}" srcOrd="11" destOrd="0" presId="urn:microsoft.com/office/officeart/2005/8/layout/process4"/>
    <dgm:cxn modelId="{9A7772AD-2BCD-4FC8-B212-60A373756818}" type="presParOf" srcId="{CA6435EA-2DA4-4A10-8D99-8F6EB66E4F84}" destId="{BE8A446A-9649-4011-8C7A-36190A96A8AB}" srcOrd="12" destOrd="0" presId="urn:microsoft.com/office/officeart/2005/8/layout/process4"/>
    <dgm:cxn modelId="{A0069174-DB7F-45A0-989F-444AC7BE8BCF}" type="presParOf" srcId="{BE8A446A-9649-4011-8C7A-36190A96A8AB}" destId="{4DF9EC2E-50DD-42B0-80FE-671D2593E6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996AB-1131-40DA-89DB-A25A671D5D86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1BB66735-E25E-4552-8EEE-4DA5ED39C9DB}">
      <dgm:prSet phldrT="[Texto]" custT="1"/>
      <dgm:spPr/>
      <dgm:t>
        <a:bodyPr/>
        <a:lstStyle/>
        <a:p>
          <a:r>
            <a:rPr lang="pt-BR" sz="2800" dirty="0"/>
            <a:t>Adquirir conhecimento sobre pessoas, objetos, atividades</a:t>
          </a:r>
        </a:p>
      </dgm:t>
    </dgm:pt>
    <dgm:pt modelId="{CFAEFF9B-82DF-423D-8700-B597A85B7E6F}" type="parTrans" cxnId="{0E12A544-D3BA-4804-95FB-9E27E4C94A98}">
      <dgm:prSet/>
      <dgm:spPr/>
      <dgm:t>
        <a:bodyPr/>
        <a:lstStyle/>
        <a:p>
          <a:endParaRPr lang="pt-BR"/>
        </a:p>
      </dgm:t>
    </dgm:pt>
    <dgm:pt modelId="{EFB31877-295C-4301-BB76-CF4606DC03E7}" type="sibTrans" cxnId="{0E12A544-D3BA-4804-95FB-9E27E4C94A98}">
      <dgm:prSet/>
      <dgm:spPr/>
      <dgm:t>
        <a:bodyPr/>
        <a:lstStyle/>
        <a:p>
          <a:endParaRPr lang="pt-BR"/>
        </a:p>
      </dgm:t>
    </dgm:pt>
    <dgm:pt modelId="{057007A6-D602-4A72-9D7E-9139D8082992}">
      <dgm:prSet phldrT="[Texto]" custT="1"/>
      <dgm:spPr/>
      <dgm:t>
        <a:bodyPr/>
        <a:lstStyle/>
        <a:p>
          <a:r>
            <a:rPr lang="pt-BR" sz="2400" dirty="0"/>
            <a:t>Quanto tempo demora para um paciente conseguir uma consulta?</a:t>
          </a:r>
        </a:p>
      </dgm:t>
    </dgm:pt>
    <dgm:pt modelId="{962CDB0A-2775-47F9-A69C-6BAA9A8C9132}" type="parTrans" cxnId="{E8197750-87DC-4A80-93A2-8794197A48B0}">
      <dgm:prSet/>
      <dgm:spPr/>
      <dgm:t>
        <a:bodyPr/>
        <a:lstStyle/>
        <a:p>
          <a:endParaRPr lang="pt-BR"/>
        </a:p>
      </dgm:t>
    </dgm:pt>
    <dgm:pt modelId="{33768950-177C-4824-B419-26ED2075BD61}" type="sibTrans" cxnId="{E8197750-87DC-4A80-93A2-8794197A48B0}">
      <dgm:prSet/>
      <dgm:spPr/>
      <dgm:t>
        <a:bodyPr/>
        <a:lstStyle/>
        <a:p>
          <a:endParaRPr lang="pt-BR"/>
        </a:p>
      </dgm:t>
    </dgm:pt>
    <dgm:pt modelId="{54377269-088F-435F-825F-DC4861D28B3B}">
      <dgm:prSet phldrT="[Texto]" custT="1"/>
      <dgm:spPr/>
      <dgm:t>
        <a:bodyPr/>
        <a:lstStyle/>
        <a:p>
          <a:r>
            <a:rPr lang="pt-BR" sz="2400" dirty="0"/>
            <a:t>Qual foi o tipo de parto?</a:t>
          </a:r>
        </a:p>
      </dgm:t>
    </dgm:pt>
    <dgm:pt modelId="{B0CC32A9-42F0-4F12-A6CF-8D8BDAB5DB38}" type="parTrans" cxnId="{819B2408-C870-4B72-B01B-DFA9E95DA7C1}">
      <dgm:prSet/>
      <dgm:spPr/>
      <dgm:t>
        <a:bodyPr/>
        <a:lstStyle/>
        <a:p>
          <a:endParaRPr lang="pt-BR"/>
        </a:p>
      </dgm:t>
    </dgm:pt>
    <dgm:pt modelId="{72710133-15F6-4428-AE9F-80689A0A40D3}" type="sibTrans" cxnId="{819B2408-C870-4B72-B01B-DFA9E95DA7C1}">
      <dgm:prSet/>
      <dgm:spPr/>
      <dgm:t>
        <a:bodyPr/>
        <a:lstStyle/>
        <a:p>
          <a:endParaRPr lang="pt-BR"/>
        </a:p>
      </dgm:t>
    </dgm:pt>
    <dgm:pt modelId="{CB2AA606-BD7F-494C-95A2-AB90B9464FFA}">
      <dgm:prSet phldrT="[Texto]" custT="1"/>
      <dgm:spPr/>
      <dgm:t>
        <a:bodyPr/>
        <a:lstStyle/>
        <a:p>
          <a:r>
            <a:rPr lang="pt-BR" sz="2400" dirty="0"/>
            <a:t>Quantos eventos adversos ocorreram no parto?</a:t>
          </a:r>
        </a:p>
      </dgm:t>
    </dgm:pt>
    <dgm:pt modelId="{E82811C2-1B45-43CE-AF54-E47852EDAA02}" type="parTrans" cxnId="{AAA5FC04-5261-4456-AC94-782245BE5032}">
      <dgm:prSet/>
      <dgm:spPr/>
      <dgm:t>
        <a:bodyPr/>
        <a:lstStyle/>
        <a:p>
          <a:endParaRPr lang="pt-BR"/>
        </a:p>
      </dgm:t>
    </dgm:pt>
    <dgm:pt modelId="{6A5EC43A-3149-4F42-A7D0-2CF23D9A18F8}" type="sibTrans" cxnId="{AAA5FC04-5261-4456-AC94-782245BE5032}">
      <dgm:prSet/>
      <dgm:spPr/>
      <dgm:t>
        <a:bodyPr/>
        <a:lstStyle/>
        <a:p>
          <a:endParaRPr lang="pt-BR"/>
        </a:p>
      </dgm:t>
    </dgm:pt>
    <dgm:pt modelId="{118F5D21-65DD-4DC2-B155-41869EEF8749}">
      <dgm:prSet phldrT="[Texto]" custT="1"/>
      <dgm:spPr/>
      <dgm:t>
        <a:bodyPr/>
        <a:lstStyle/>
        <a:p>
          <a:r>
            <a:rPr lang="pt-BR" sz="2400" dirty="0"/>
            <a:t>Qual foi o </a:t>
          </a:r>
          <a:r>
            <a:rPr lang="pt-BR" sz="2400" dirty="0" err="1"/>
            <a:t>Apgar</a:t>
          </a:r>
          <a:r>
            <a:rPr lang="pt-BR" sz="2400" dirty="0"/>
            <a:t> no minuto 5?</a:t>
          </a:r>
        </a:p>
      </dgm:t>
    </dgm:pt>
    <dgm:pt modelId="{29DF3446-DA8B-4FAA-BE57-38D35E1C0B84}" type="parTrans" cxnId="{172753E8-51D5-4CF2-BECB-52BC904E374C}">
      <dgm:prSet/>
      <dgm:spPr/>
      <dgm:t>
        <a:bodyPr/>
        <a:lstStyle/>
        <a:p>
          <a:endParaRPr lang="pt-BR"/>
        </a:p>
      </dgm:t>
    </dgm:pt>
    <dgm:pt modelId="{9F6F320B-C6F6-4706-82FE-4C442E1DBE3E}" type="sibTrans" cxnId="{172753E8-51D5-4CF2-BECB-52BC904E374C}">
      <dgm:prSet/>
      <dgm:spPr/>
      <dgm:t>
        <a:bodyPr/>
        <a:lstStyle/>
        <a:p>
          <a:endParaRPr lang="pt-BR"/>
        </a:p>
      </dgm:t>
    </dgm:pt>
    <dgm:pt modelId="{2337929D-F7BE-4709-8064-49948FCD52A3}">
      <dgm:prSet phldrT="[Texto]" custT="1"/>
      <dgm:spPr/>
      <dgm:t>
        <a:bodyPr/>
        <a:lstStyle/>
        <a:p>
          <a:endParaRPr lang="pt-BR" sz="2400" dirty="0"/>
        </a:p>
      </dgm:t>
    </dgm:pt>
    <dgm:pt modelId="{FDCFFC65-A5F0-4CEE-968E-9205F235E535}" type="parTrans" cxnId="{58414E65-4C4C-4A54-866A-F362A56D656D}">
      <dgm:prSet/>
      <dgm:spPr/>
      <dgm:t>
        <a:bodyPr/>
        <a:lstStyle/>
        <a:p>
          <a:endParaRPr lang="pt-BR"/>
        </a:p>
      </dgm:t>
    </dgm:pt>
    <dgm:pt modelId="{888369CC-6F03-4743-8BC4-54DFEE78A67B}" type="sibTrans" cxnId="{58414E65-4C4C-4A54-866A-F362A56D656D}">
      <dgm:prSet/>
      <dgm:spPr/>
      <dgm:t>
        <a:bodyPr/>
        <a:lstStyle/>
        <a:p>
          <a:endParaRPr lang="pt-BR"/>
        </a:p>
      </dgm:t>
    </dgm:pt>
    <dgm:pt modelId="{23E16902-B673-4D57-BD51-B579778F24FB}">
      <dgm:prSet phldrT="[Texto]" custT="1"/>
      <dgm:spPr/>
      <dgm:t>
        <a:bodyPr/>
        <a:lstStyle/>
        <a:p>
          <a:r>
            <a:rPr lang="pt-BR" sz="2400" dirty="0"/>
            <a:t>Quantas IPCS-CVC ocorreram no mês?</a:t>
          </a:r>
        </a:p>
      </dgm:t>
    </dgm:pt>
    <dgm:pt modelId="{3C7F86F5-73B1-43E3-95F0-3029AE3C7250}" type="parTrans" cxnId="{E525E839-6548-42C6-A4C0-79CEAD2AC69E}">
      <dgm:prSet/>
      <dgm:spPr/>
      <dgm:t>
        <a:bodyPr/>
        <a:lstStyle/>
        <a:p>
          <a:endParaRPr lang="pt-BR"/>
        </a:p>
      </dgm:t>
    </dgm:pt>
    <dgm:pt modelId="{21A8088A-B4AC-4D71-90C8-58E8A20DEC60}" type="sibTrans" cxnId="{E525E839-6548-42C6-A4C0-79CEAD2AC69E}">
      <dgm:prSet/>
      <dgm:spPr/>
      <dgm:t>
        <a:bodyPr/>
        <a:lstStyle/>
        <a:p>
          <a:endParaRPr lang="pt-BR"/>
        </a:p>
      </dgm:t>
    </dgm:pt>
    <dgm:pt modelId="{28367502-7803-4CEE-B07B-F6E7CDD9AFF1}" type="pres">
      <dgm:prSet presAssocID="{DFA996AB-1131-40DA-89DB-A25A671D5D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9AD0A2-6CC6-4CEF-AA95-E5BBEF1F14FE}" type="pres">
      <dgm:prSet presAssocID="{1BB66735-E25E-4552-8EEE-4DA5ED39C9DB}" presName="parentText" presStyleLbl="node1" presStyleIdx="0" presStyleCnt="1" custLinFactNeighborX="76" custLinFactNeighborY="-67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4A82DE-BF20-4275-B920-00AE2BB70FE5}" type="pres">
      <dgm:prSet presAssocID="{1BB66735-E25E-4552-8EEE-4DA5ED39C9DB}" presName="childText" presStyleLbl="revTx" presStyleIdx="0" presStyleCnt="1" custLinFactNeighborX="401" custLinFactNeighborY="211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12A544-D3BA-4804-95FB-9E27E4C94A98}" srcId="{DFA996AB-1131-40DA-89DB-A25A671D5D86}" destId="{1BB66735-E25E-4552-8EEE-4DA5ED39C9DB}" srcOrd="0" destOrd="0" parTransId="{CFAEFF9B-82DF-423D-8700-B597A85B7E6F}" sibTransId="{EFB31877-295C-4301-BB76-CF4606DC03E7}"/>
    <dgm:cxn modelId="{FD002A54-C77A-42B0-9216-ACE1597CAD8B}" type="presOf" srcId="{DFA996AB-1131-40DA-89DB-A25A671D5D86}" destId="{28367502-7803-4CEE-B07B-F6E7CDD9AFF1}" srcOrd="0" destOrd="0" presId="urn:microsoft.com/office/officeart/2005/8/layout/vList2"/>
    <dgm:cxn modelId="{D79F348A-35CE-45B0-BA69-3905E957B933}" type="presOf" srcId="{057007A6-D602-4A72-9D7E-9139D8082992}" destId="{1B4A82DE-BF20-4275-B920-00AE2BB70FE5}" srcOrd="0" destOrd="0" presId="urn:microsoft.com/office/officeart/2005/8/layout/vList2"/>
    <dgm:cxn modelId="{172753E8-51D5-4CF2-BECB-52BC904E374C}" srcId="{1BB66735-E25E-4552-8EEE-4DA5ED39C9DB}" destId="{118F5D21-65DD-4DC2-B155-41869EEF8749}" srcOrd="3" destOrd="0" parTransId="{29DF3446-DA8B-4FAA-BE57-38D35E1C0B84}" sibTransId="{9F6F320B-C6F6-4706-82FE-4C442E1DBE3E}"/>
    <dgm:cxn modelId="{AAA5FC04-5261-4456-AC94-782245BE5032}" srcId="{1BB66735-E25E-4552-8EEE-4DA5ED39C9DB}" destId="{CB2AA606-BD7F-494C-95A2-AB90B9464FFA}" srcOrd="2" destOrd="0" parTransId="{E82811C2-1B45-43CE-AF54-E47852EDAA02}" sibTransId="{6A5EC43A-3149-4F42-A7D0-2CF23D9A18F8}"/>
    <dgm:cxn modelId="{7358326D-4AA1-444D-B8AD-3F485414280B}" type="presOf" srcId="{2337929D-F7BE-4709-8064-49948FCD52A3}" destId="{1B4A82DE-BF20-4275-B920-00AE2BB70FE5}" srcOrd="0" destOrd="5" presId="urn:microsoft.com/office/officeart/2005/8/layout/vList2"/>
    <dgm:cxn modelId="{B9707131-16AB-491A-8ACB-8BD2380083C4}" type="presOf" srcId="{118F5D21-65DD-4DC2-B155-41869EEF8749}" destId="{1B4A82DE-BF20-4275-B920-00AE2BB70FE5}" srcOrd="0" destOrd="3" presId="urn:microsoft.com/office/officeart/2005/8/layout/vList2"/>
    <dgm:cxn modelId="{E996CE56-B18B-4694-BB27-F99119FDFB3B}" type="presOf" srcId="{1BB66735-E25E-4552-8EEE-4DA5ED39C9DB}" destId="{7B9AD0A2-6CC6-4CEF-AA95-E5BBEF1F14FE}" srcOrd="0" destOrd="0" presId="urn:microsoft.com/office/officeart/2005/8/layout/vList2"/>
    <dgm:cxn modelId="{6E4E1EFB-53D3-4A8A-9187-68D5360012C9}" type="presOf" srcId="{CB2AA606-BD7F-494C-95A2-AB90B9464FFA}" destId="{1B4A82DE-BF20-4275-B920-00AE2BB70FE5}" srcOrd="0" destOrd="2" presId="urn:microsoft.com/office/officeart/2005/8/layout/vList2"/>
    <dgm:cxn modelId="{819B2408-C870-4B72-B01B-DFA9E95DA7C1}" srcId="{1BB66735-E25E-4552-8EEE-4DA5ED39C9DB}" destId="{54377269-088F-435F-825F-DC4861D28B3B}" srcOrd="1" destOrd="0" parTransId="{B0CC32A9-42F0-4F12-A6CF-8D8BDAB5DB38}" sibTransId="{72710133-15F6-4428-AE9F-80689A0A40D3}"/>
    <dgm:cxn modelId="{2E91B96F-025B-4512-B4FD-420149BF07E7}" type="presOf" srcId="{54377269-088F-435F-825F-DC4861D28B3B}" destId="{1B4A82DE-BF20-4275-B920-00AE2BB70FE5}" srcOrd="0" destOrd="1" presId="urn:microsoft.com/office/officeart/2005/8/layout/vList2"/>
    <dgm:cxn modelId="{58414E65-4C4C-4A54-866A-F362A56D656D}" srcId="{1BB66735-E25E-4552-8EEE-4DA5ED39C9DB}" destId="{2337929D-F7BE-4709-8064-49948FCD52A3}" srcOrd="5" destOrd="0" parTransId="{FDCFFC65-A5F0-4CEE-968E-9205F235E535}" sibTransId="{888369CC-6F03-4743-8BC4-54DFEE78A67B}"/>
    <dgm:cxn modelId="{37F7F5B2-0ECA-4CBB-B2F7-0DF1CE2F6041}" type="presOf" srcId="{23E16902-B673-4D57-BD51-B579778F24FB}" destId="{1B4A82DE-BF20-4275-B920-00AE2BB70FE5}" srcOrd="0" destOrd="4" presId="urn:microsoft.com/office/officeart/2005/8/layout/vList2"/>
    <dgm:cxn modelId="{E525E839-6548-42C6-A4C0-79CEAD2AC69E}" srcId="{1BB66735-E25E-4552-8EEE-4DA5ED39C9DB}" destId="{23E16902-B673-4D57-BD51-B579778F24FB}" srcOrd="4" destOrd="0" parTransId="{3C7F86F5-73B1-43E3-95F0-3029AE3C7250}" sibTransId="{21A8088A-B4AC-4D71-90C8-58E8A20DEC60}"/>
    <dgm:cxn modelId="{E8197750-87DC-4A80-93A2-8794197A48B0}" srcId="{1BB66735-E25E-4552-8EEE-4DA5ED39C9DB}" destId="{057007A6-D602-4A72-9D7E-9139D8082992}" srcOrd="0" destOrd="0" parTransId="{962CDB0A-2775-47F9-A69C-6BAA9A8C9132}" sibTransId="{33768950-177C-4824-B419-26ED2075BD61}"/>
    <dgm:cxn modelId="{23C70737-62E2-4F80-9E12-EF5CF835389F}" type="presParOf" srcId="{28367502-7803-4CEE-B07B-F6E7CDD9AFF1}" destId="{7B9AD0A2-6CC6-4CEF-AA95-E5BBEF1F14FE}" srcOrd="0" destOrd="0" presId="urn:microsoft.com/office/officeart/2005/8/layout/vList2"/>
    <dgm:cxn modelId="{87ACAB91-06B1-456C-9517-DF104DD18640}" type="presParOf" srcId="{28367502-7803-4CEE-B07B-F6E7CDD9AFF1}" destId="{1B4A82DE-BF20-4275-B920-00AE2BB70FE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15982-F205-459A-9B48-A2C4A6FBCA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69FE9E-E4AD-40E7-858F-446562DD13B5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BR" sz="2800" dirty="0"/>
            <a:t>Processo de Medição</a:t>
          </a:r>
        </a:p>
      </dgm:t>
    </dgm:pt>
    <dgm:pt modelId="{0C885CCF-CE6A-4FD6-98B6-A69D8900F088}" type="parTrans" cxnId="{B687791F-B3BE-4C16-8E82-8AEAC6E1738F}">
      <dgm:prSet/>
      <dgm:spPr/>
      <dgm:t>
        <a:bodyPr/>
        <a:lstStyle/>
        <a:p>
          <a:endParaRPr lang="pt-BR"/>
        </a:p>
      </dgm:t>
    </dgm:pt>
    <dgm:pt modelId="{4E9367D6-E8F7-4CFA-82A2-A8A48FB26EE0}" type="sibTrans" cxnId="{B687791F-B3BE-4C16-8E82-8AEAC6E1738F}">
      <dgm:prSet/>
      <dgm:spPr/>
      <dgm:t>
        <a:bodyPr/>
        <a:lstStyle/>
        <a:p>
          <a:endParaRPr lang="pt-BR"/>
        </a:p>
      </dgm:t>
    </dgm:pt>
    <dgm:pt modelId="{A9D6A10A-8C32-4F87-A6AE-7407979FE212}">
      <dgm:prSet phldrT="[Texto]" custT="1"/>
      <dgm:spPr/>
      <dgm:t>
        <a:bodyPr/>
        <a:lstStyle/>
        <a:p>
          <a:r>
            <a:rPr lang="pt-BR" sz="2000" dirty="0"/>
            <a:t>Método que estabelece relação entre uma propriedade e um valor em uma escala</a:t>
          </a:r>
        </a:p>
      </dgm:t>
    </dgm:pt>
    <dgm:pt modelId="{8F46D02B-4412-4113-BD3B-3CB78AF713D4}" type="parTrans" cxnId="{6F15851A-4454-427D-8EC8-5A925326CF10}">
      <dgm:prSet/>
      <dgm:spPr/>
      <dgm:t>
        <a:bodyPr/>
        <a:lstStyle/>
        <a:p>
          <a:endParaRPr lang="pt-BR"/>
        </a:p>
      </dgm:t>
    </dgm:pt>
    <dgm:pt modelId="{D2C6996B-153A-4083-B4A9-1C3ECCE0821E}" type="sibTrans" cxnId="{6F15851A-4454-427D-8EC8-5A925326CF10}">
      <dgm:prSet/>
      <dgm:spPr/>
      <dgm:t>
        <a:bodyPr/>
        <a:lstStyle/>
        <a:p>
          <a:endParaRPr lang="pt-BR"/>
        </a:p>
      </dgm:t>
    </dgm:pt>
    <dgm:pt modelId="{82D7439B-3CD1-48D0-BBEC-F4C32756480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800" dirty="0"/>
            <a:t>Método de mensuração</a:t>
          </a:r>
        </a:p>
      </dgm:t>
    </dgm:pt>
    <dgm:pt modelId="{2F52E733-CB10-4E72-B8E4-3B3185F451C0}" type="parTrans" cxnId="{85CDBBF4-A76A-4AEA-9B5B-D92391CA5B3C}">
      <dgm:prSet/>
      <dgm:spPr/>
      <dgm:t>
        <a:bodyPr/>
        <a:lstStyle/>
        <a:p>
          <a:endParaRPr lang="pt-BR"/>
        </a:p>
      </dgm:t>
    </dgm:pt>
    <dgm:pt modelId="{ADD86106-B9E9-451A-A6DE-22B3387DB85F}" type="sibTrans" cxnId="{85CDBBF4-A76A-4AEA-9B5B-D92391CA5B3C}">
      <dgm:prSet/>
      <dgm:spPr/>
      <dgm:t>
        <a:bodyPr/>
        <a:lstStyle/>
        <a:p>
          <a:endParaRPr lang="pt-BR"/>
        </a:p>
      </dgm:t>
    </dgm:pt>
    <dgm:pt modelId="{1221F9F5-E749-4323-9CE4-67EECFB0AB6B}">
      <dgm:prSet phldrT="[Texto]" custT="1"/>
      <dgm:spPr/>
      <dgm:t>
        <a:bodyPr/>
        <a:lstStyle/>
        <a:p>
          <a:r>
            <a:rPr lang="pt-BR" sz="2000" dirty="0"/>
            <a:t>Questionários</a:t>
          </a:r>
        </a:p>
      </dgm:t>
    </dgm:pt>
    <dgm:pt modelId="{4C82B2A0-DC57-465A-884B-71E5E95FD470}" type="parTrans" cxnId="{BE8FF390-C674-4E26-9CFD-BB315C3DB2A6}">
      <dgm:prSet/>
      <dgm:spPr/>
      <dgm:t>
        <a:bodyPr/>
        <a:lstStyle/>
        <a:p>
          <a:endParaRPr lang="pt-BR"/>
        </a:p>
      </dgm:t>
    </dgm:pt>
    <dgm:pt modelId="{CD5D7D01-3996-4DFE-981C-8E1521FBFF8D}" type="sibTrans" cxnId="{BE8FF390-C674-4E26-9CFD-BB315C3DB2A6}">
      <dgm:prSet/>
      <dgm:spPr/>
      <dgm:t>
        <a:bodyPr/>
        <a:lstStyle/>
        <a:p>
          <a:endParaRPr lang="pt-BR"/>
        </a:p>
      </dgm:t>
    </dgm:pt>
    <dgm:pt modelId="{C32477C9-A20D-4DA5-A196-744984B4EF90}">
      <dgm:prSet custT="1"/>
      <dgm:spPr/>
      <dgm:t>
        <a:bodyPr/>
        <a:lstStyle/>
        <a:p>
          <a:r>
            <a:rPr lang="pt-BR" sz="2000"/>
            <a:t>Instrumentos</a:t>
          </a:r>
          <a:endParaRPr lang="pt-BR" sz="2000" dirty="0"/>
        </a:p>
      </dgm:t>
    </dgm:pt>
    <dgm:pt modelId="{31582D22-FA23-46A7-8BCB-151FC8240E4B}" type="parTrans" cxnId="{3401CC6A-3F0C-40F5-9D78-E8E2AA75DA45}">
      <dgm:prSet/>
      <dgm:spPr/>
      <dgm:t>
        <a:bodyPr/>
        <a:lstStyle/>
        <a:p>
          <a:endParaRPr lang="pt-BR"/>
        </a:p>
      </dgm:t>
    </dgm:pt>
    <dgm:pt modelId="{7FF83443-1E4B-431F-9E80-12C2B614C5A2}" type="sibTrans" cxnId="{3401CC6A-3F0C-40F5-9D78-E8E2AA75DA45}">
      <dgm:prSet/>
      <dgm:spPr/>
      <dgm:t>
        <a:bodyPr/>
        <a:lstStyle/>
        <a:p>
          <a:endParaRPr lang="pt-BR"/>
        </a:p>
      </dgm:t>
    </dgm:pt>
    <dgm:pt modelId="{0244B9B9-A206-43E4-82E8-539FB1626B1F}">
      <dgm:prSet custT="1"/>
      <dgm:spPr/>
      <dgm:t>
        <a:bodyPr/>
        <a:lstStyle/>
        <a:p>
          <a:r>
            <a:rPr lang="pt-BR" sz="2000" dirty="0"/>
            <a:t>etc.</a:t>
          </a:r>
        </a:p>
      </dgm:t>
    </dgm:pt>
    <dgm:pt modelId="{3E6BEA4F-8100-4D8D-A369-BDC7AAA16105}" type="parTrans" cxnId="{BE0F8628-6433-4444-91E2-12C3D9F0EE79}">
      <dgm:prSet/>
      <dgm:spPr/>
      <dgm:t>
        <a:bodyPr/>
        <a:lstStyle/>
        <a:p>
          <a:endParaRPr lang="pt-BR"/>
        </a:p>
      </dgm:t>
    </dgm:pt>
    <dgm:pt modelId="{3A1CF74B-51BE-46E6-A3A8-6B96EEA70E4E}" type="sibTrans" cxnId="{BE0F8628-6433-4444-91E2-12C3D9F0EE79}">
      <dgm:prSet/>
      <dgm:spPr/>
      <dgm:t>
        <a:bodyPr/>
        <a:lstStyle/>
        <a:p>
          <a:endParaRPr lang="pt-BR"/>
        </a:p>
      </dgm:t>
    </dgm:pt>
    <dgm:pt modelId="{B270C7EC-349B-478F-BA7F-CD537F5A28B8}" type="pres">
      <dgm:prSet presAssocID="{AE815982-F205-459A-9B48-A2C4A6FBC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2E2229-844F-455F-AE0C-7DAED3449D14}" type="pres">
      <dgm:prSet presAssocID="{C269FE9E-E4AD-40E7-858F-446562DD13B5}" presName="linNode" presStyleCnt="0"/>
      <dgm:spPr/>
    </dgm:pt>
    <dgm:pt modelId="{BA2ED6C7-9E0E-454E-A5A4-A85F63F70BF8}" type="pres">
      <dgm:prSet presAssocID="{C269FE9E-E4AD-40E7-858F-446562DD13B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BA1629-9360-4CE8-A102-BFC43A39A85E}" type="pres">
      <dgm:prSet presAssocID="{C269FE9E-E4AD-40E7-858F-446562DD13B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81B88C-C343-44A4-A7D3-FE343367CBBD}" type="pres">
      <dgm:prSet presAssocID="{4E9367D6-E8F7-4CFA-82A2-A8A48FB26EE0}" presName="sp" presStyleCnt="0"/>
      <dgm:spPr/>
    </dgm:pt>
    <dgm:pt modelId="{B5FA3A57-DEEC-4E79-9867-FE66ECEDA709}" type="pres">
      <dgm:prSet presAssocID="{82D7439B-3CD1-48D0-BBEC-F4C32756480D}" presName="linNode" presStyleCnt="0"/>
      <dgm:spPr/>
    </dgm:pt>
    <dgm:pt modelId="{DDB06DE8-ECF5-46E2-9E0B-309B47075010}" type="pres">
      <dgm:prSet presAssocID="{82D7439B-3CD1-48D0-BBEC-F4C32756480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2059C-E4DE-41A7-BD79-37E867977C78}" type="pres">
      <dgm:prSet presAssocID="{82D7439B-3CD1-48D0-BBEC-F4C32756480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74BE3A-1196-4999-BD05-FF3EAFEF9B91}" type="presOf" srcId="{AE815982-F205-459A-9B48-A2C4A6FBCAEC}" destId="{B270C7EC-349B-478F-BA7F-CD537F5A28B8}" srcOrd="0" destOrd="0" presId="urn:microsoft.com/office/officeart/2005/8/layout/vList5"/>
    <dgm:cxn modelId="{188D4469-1B8A-4FAB-9485-48A7A4956EAA}" type="presOf" srcId="{1221F9F5-E749-4323-9CE4-67EECFB0AB6B}" destId="{F8A2059C-E4DE-41A7-BD79-37E867977C78}" srcOrd="0" destOrd="0" presId="urn:microsoft.com/office/officeart/2005/8/layout/vList5"/>
    <dgm:cxn modelId="{B687791F-B3BE-4C16-8E82-8AEAC6E1738F}" srcId="{AE815982-F205-459A-9B48-A2C4A6FBCAEC}" destId="{C269FE9E-E4AD-40E7-858F-446562DD13B5}" srcOrd="0" destOrd="0" parTransId="{0C885CCF-CE6A-4FD6-98B6-A69D8900F088}" sibTransId="{4E9367D6-E8F7-4CFA-82A2-A8A48FB26EE0}"/>
    <dgm:cxn modelId="{3401CC6A-3F0C-40F5-9D78-E8E2AA75DA45}" srcId="{82D7439B-3CD1-48D0-BBEC-F4C32756480D}" destId="{C32477C9-A20D-4DA5-A196-744984B4EF90}" srcOrd="1" destOrd="0" parTransId="{31582D22-FA23-46A7-8BCB-151FC8240E4B}" sibTransId="{7FF83443-1E4B-431F-9E80-12C2B614C5A2}"/>
    <dgm:cxn modelId="{52CD8DB5-D3A0-4072-8088-E998EA9D8C64}" type="presOf" srcId="{0244B9B9-A206-43E4-82E8-539FB1626B1F}" destId="{F8A2059C-E4DE-41A7-BD79-37E867977C78}" srcOrd="0" destOrd="2" presId="urn:microsoft.com/office/officeart/2005/8/layout/vList5"/>
    <dgm:cxn modelId="{F28496BA-F0CA-4462-B0D8-8B51ECF329A0}" type="presOf" srcId="{C269FE9E-E4AD-40E7-858F-446562DD13B5}" destId="{BA2ED6C7-9E0E-454E-A5A4-A85F63F70BF8}" srcOrd="0" destOrd="0" presId="urn:microsoft.com/office/officeart/2005/8/layout/vList5"/>
    <dgm:cxn modelId="{BE0F8628-6433-4444-91E2-12C3D9F0EE79}" srcId="{82D7439B-3CD1-48D0-BBEC-F4C32756480D}" destId="{0244B9B9-A206-43E4-82E8-539FB1626B1F}" srcOrd="2" destOrd="0" parTransId="{3E6BEA4F-8100-4D8D-A369-BDC7AAA16105}" sibTransId="{3A1CF74B-51BE-46E6-A3A8-6B96EEA70E4E}"/>
    <dgm:cxn modelId="{C21D524D-021B-4894-9AA7-17ABFEDA59EB}" type="presOf" srcId="{82D7439B-3CD1-48D0-BBEC-F4C32756480D}" destId="{DDB06DE8-ECF5-46E2-9E0B-309B47075010}" srcOrd="0" destOrd="0" presId="urn:microsoft.com/office/officeart/2005/8/layout/vList5"/>
    <dgm:cxn modelId="{BE8FF390-C674-4E26-9CFD-BB315C3DB2A6}" srcId="{82D7439B-3CD1-48D0-BBEC-F4C32756480D}" destId="{1221F9F5-E749-4323-9CE4-67EECFB0AB6B}" srcOrd="0" destOrd="0" parTransId="{4C82B2A0-DC57-465A-884B-71E5E95FD470}" sibTransId="{CD5D7D01-3996-4DFE-981C-8E1521FBFF8D}"/>
    <dgm:cxn modelId="{85CDBBF4-A76A-4AEA-9B5B-D92391CA5B3C}" srcId="{AE815982-F205-459A-9B48-A2C4A6FBCAEC}" destId="{82D7439B-3CD1-48D0-BBEC-F4C32756480D}" srcOrd="1" destOrd="0" parTransId="{2F52E733-CB10-4E72-B8E4-3B3185F451C0}" sibTransId="{ADD86106-B9E9-451A-A6DE-22B3387DB85F}"/>
    <dgm:cxn modelId="{6F15851A-4454-427D-8EC8-5A925326CF10}" srcId="{C269FE9E-E4AD-40E7-858F-446562DD13B5}" destId="{A9D6A10A-8C32-4F87-A6AE-7407979FE212}" srcOrd="0" destOrd="0" parTransId="{8F46D02B-4412-4113-BD3B-3CB78AF713D4}" sibTransId="{D2C6996B-153A-4083-B4A9-1C3ECCE0821E}"/>
    <dgm:cxn modelId="{E0BCAF0D-DDDD-4350-B461-5C22A70B4BD6}" type="presOf" srcId="{C32477C9-A20D-4DA5-A196-744984B4EF90}" destId="{F8A2059C-E4DE-41A7-BD79-37E867977C78}" srcOrd="0" destOrd="1" presId="urn:microsoft.com/office/officeart/2005/8/layout/vList5"/>
    <dgm:cxn modelId="{E4A59E4F-FC54-4FB6-8D86-FF68CE687927}" type="presOf" srcId="{A9D6A10A-8C32-4F87-A6AE-7407979FE212}" destId="{9ABA1629-9360-4CE8-A102-BFC43A39A85E}" srcOrd="0" destOrd="0" presId="urn:microsoft.com/office/officeart/2005/8/layout/vList5"/>
    <dgm:cxn modelId="{0776E7C2-F8FE-4D1A-9F0F-D27538B5F9C6}" type="presParOf" srcId="{B270C7EC-349B-478F-BA7F-CD537F5A28B8}" destId="{CA2E2229-844F-455F-AE0C-7DAED3449D14}" srcOrd="0" destOrd="0" presId="urn:microsoft.com/office/officeart/2005/8/layout/vList5"/>
    <dgm:cxn modelId="{085C5293-45DF-4394-93D6-A88263E68746}" type="presParOf" srcId="{CA2E2229-844F-455F-AE0C-7DAED3449D14}" destId="{BA2ED6C7-9E0E-454E-A5A4-A85F63F70BF8}" srcOrd="0" destOrd="0" presId="urn:microsoft.com/office/officeart/2005/8/layout/vList5"/>
    <dgm:cxn modelId="{61FBF898-F8A4-487D-9301-DFB922C6BF0E}" type="presParOf" srcId="{CA2E2229-844F-455F-AE0C-7DAED3449D14}" destId="{9ABA1629-9360-4CE8-A102-BFC43A39A85E}" srcOrd="1" destOrd="0" presId="urn:microsoft.com/office/officeart/2005/8/layout/vList5"/>
    <dgm:cxn modelId="{B75473A7-197F-4F50-84A9-61469B9208BE}" type="presParOf" srcId="{B270C7EC-349B-478F-BA7F-CD537F5A28B8}" destId="{FB81B88C-C343-44A4-A7D3-FE343367CBBD}" srcOrd="1" destOrd="0" presId="urn:microsoft.com/office/officeart/2005/8/layout/vList5"/>
    <dgm:cxn modelId="{92C5081E-0FF2-49DD-B742-57940E1D412B}" type="presParOf" srcId="{B270C7EC-349B-478F-BA7F-CD537F5A28B8}" destId="{B5FA3A57-DEEC-4E79-9867-FE66ECEDA709}" srcOrd="2" destOrd="0" presId="urn:microsoft.com/office/officeart/2005/8/layout/vList5"/>
    <dgm:cxn modelId="{81673709-6074-4991-BC8D-A57AEECC74D9}" type="presParOf" srcId="{B5FA3A57-DEEC-4E79-9867-FE66ECEDA709}" destId="{DDB06DE8-ECF5-46E2-9E0B-309B47075010}" srcOrd="0" destOrd="0" presId="urn:microsoft.com/office/officeart/2005/8/layout/vList5"/>
    <dgm:cxn modelId="{309CFBE7-9400-4253-9CFD-3C307BC213A9}" type="presParOf" srcId="{B5FA3A57-DEEC-4E79-9867-FE66ECEDA709}" destId="{F8A2059C-E4DE-41A7-BD79-37E867977C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9FEA9-F26B-4D68-8482-C9125301BA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B3B9D0-CEF4-425F-9AFC-1103598B0EB3}">
      <dgm:prSet custT="1"/>
      <dgm:spPr>
        <a:noFill/>
      </dgm:spPr>
      <dgm:t>
        <a:bodyPr/>
        <a:lstStyle/>
        <a:p>
          <a:pPr algn="ctr" rtl="0"/>
          <a:r>
            <a:rPr lang="pt-BR" sz="2400" dirty="0">
              <a:solidFill>
                <a:schemeClr val="tx1"/>
              </a:solidFill>
            </a:rPr>
            <a:t>É uma descrição, em termos quantificáveis​​, do que medir e os passos a seguir para medi-lo de forma consistente</a:t>
          </a:r>
        </a:p>
      </dgm:t>
    </dgm:pt>
    <dgm:pt modelId="{6E842BE1-4CCA-4081-B3A1-D1858E6F83FE}" type="parTrans" cxnId="{997D272D-EBA3-4691-A616-915123A281EE}">
      <dgm:prSet/>
      <dgm:spPr/>
      <dgm:t>
        <a:bodyPr/>
        <a:lstStyle/>
        <a:p>
          <a:endParaRPr lang="pt-BR"/>
        </a:p>
      </dgm:t>
    </dgm:pt>
    <dgm:pt modelId="{F5379112-331F-4BA4-A76A-97ED564A3F43}" type="sibTrans" cxnId="{997D272D-EBA3-4691-A616-915123A281EE}">
      <dgm:prSet/>
      <dgm:spPr/>
      <dgm:t>
        <a:bodyPr/>
        <a:lstStyle/>
        <a:p>
          <a:endParaRPr lang="pt-BR"/>
        </a:p>
      </dgm:t>
    </dgm:pt>
    <dgm:pt modelId="{EE6D1796-A9CE-4BCA-843D-31C24369D443}" type="pres">
      <dgm:prSet presAssocID="{D069FEA9-F26B-4D68-8482-C9125301BA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389B2E-10B4-4E73-AF8E-BC2A57744DDC}" type="pres">
      <dgm:prSet presAssocID="{4DB3B9D0-CEF4-425F-9AFC-1103598B0EB3}" presName="parentText" presStyleLbl="node1" presStyleIdx="0" presStyleCnt="1" custLinFactNeighborY="-727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517F23-314F-418D-AC43-323F75BA1046}" type="presOf" srcId="{D069FEA9-F26B-4D68-8482-C9125301BA28}" destId="{EE6D1796-A9CE-4BCA-843D-31C24369D443}" srcOrd="0" destOrd="0" presId="urn:microsoft.com/office/officeart/2005/8/layout/vList2"/>
    <dgm:cxn modelId="{997D272D-EBA3-4691-A616-915123A281EE}" srcId="{D069FEA9-F26B-4D68-8482-C9125301BA28}" destId="{4DB3B9D0-CEF4-425F-9AFC-1103598B0EB3}" srcOrd="0" destOrd="0" parTransId="{6E842BE1-4CCA-4081-B3A1-D1858E6F83FE}" sibTransId="{F5379112-331F-4BA4-A76A-97ED564A3F43}"/>
    <dgm:cxn modelId="{96758B5B-9A3A-4098-84B2-AB4878AC6E03}" type="presOf" srcId="{4DB3B9D0-CEF4-425F-9AFC-1103598B0EB3}" destId="{B2389B2E-10B4-4E73-AF8E-BC2A57744DDC}" srcOrd="0" destOrd="0" presId="urn:microsoft.com/office/officeart/2005/8/layout/vList2"/>
    <dgm:cxn modelId="{25C40AA7-9274-4F1F-8EB2-F66C25DC8E42}" type="presParOf" srcId="{EE6D1796-A9CE-4BCA-843D-31C24369D443}" destId="{B2389B2E-10B4-4E73-AF8E-BC2A57744D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CE0A0-96F8-401E-8EB3-743CAD1CFD32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638D54-24DA-47A3-A240-EACDDB495E2A}">
      <dgm:prSet custT="1"/>
      <dgm:spPr>
        <a:solidFill>
          <a:srgbClr val="FF9900"/>
        </a:solidFill>
      </dgm:spPr>
      <dgm:t>
        <a:bodyPr/>
        <a:lstStyle/>
        <a:p>
          <a:pPr algn="ctr" rtl="0"/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</a:rPr>
            <a:t>Fornece  um sentido comunicável a um conceito</a:t>
          </a:r>
        </a:p>
      </dgm:t>
    </dgm:pt>
    <dgm:pt modelId="{855EF4FD-8DA9-4207-AA1C-D391CD23B7FE}" type="parTrans" cxnId="{E8FC2BE9-8447-4EC4-B8DB-A421EFB4F9D3}">
      <dgm:prSet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B80A31B-5473-418C-8DCE-D7E77AD3F023}" type="sibTrans" cxnId="{E8FC2BE9-8447-4EC4-B8DB-A421EFB4F9D3}">
      <dgm:prSet custT="1"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235DB28-90AF-42D8-8420-ECCB0D1CDDB5}">
      <dgm:prSet custT="1"/>
      <dgm:spPr>
        <a:solidFill>
          <a:srgbClr val="FF9900"/>
        </a:solidFill>
      </dgm:spPr>
      <dgm:t>
        <a:bodyPr/>
        <a:lstStyle/>
        <a:p>
          <a:pPr algn="ctr" rtl="0"/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</a:rPr>
            <a:t>É clara e inequívoca</a:t>
          </a:r>
        </a:p>
      </dgm:t>
    </dgm:pt>
    <dgm:pt modelId="{7AD91E38-B2A8-476E-8604-86F798BC95B3}" type="parTrans" cxnId="{4037A60D-E4F6-49DE-A382-050F99CE202E}">
      <dgm:prSet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E9397D-F5B1-4DE6-8407-3E7C853A78DE}" type="sibTrans" cxnId="{4037A60D-E4F6-49DE-A382-050F99CE202E}">
      <dgm:prSet custT="1"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E0EE9E-A36F-414F-B8A3-D43695C981B4}">
      <dgm:prSet custT="1"/>
      <dgm:spPr>
        <a:solidFill>
          <a:srgbClr val="FF9900"/>
        </a:solidFill>
      </dgm:spPr>
      <dgm:t>
        <a:bodyPr/>
        <a:lstStyle/>
        <a:p>
          <a:pPr algn="ctr" rtl="0"/>
          <a:r>
            <a:rPr lang="pt-BR" sz="2000">
              <a:solidFill>
                <a:schemeClr val="tx1">
                  <a:lumMod val="65000"/>
                  <a:lumOff val="35000"/>
                </a:schemeClr>
              </a:solidFill>
            </a:rPr>
            <a:t>Especifica métodos e equipamentos de medição</a:t>
          </a:r>
        </a:p>
      </dgm:t>
    </dgm:pt>
    <dgm:pt modelId="{E81AE6D4-0466-4586-9934-F872B98A0F46}" type="parTrans" cxnId="{1327BF39-2121-4817-8859-BD0948EBB996}">
      <dgm:prSet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DFB508D-0DDC-4E83-8D67-7B67427246D2}" type="sibTrans" cxnId="{1327BF39-2121-4817-8859-BD0948EBB996}">
      <dgm:prSet custT="1"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C7CC8A9-968A-4974-BD52-26A2A9E125DE}">
      <dgm:prSet custT="1"/>
      <dgm:spPr>
        <a:solidFill>
          <a:srgbClr val="FF9900"/>
        </a:solidFill>
      </dgm:spPr>
      <dgm:t>
        <a:bodyPr/>
        <a:lstStyle/>
        <a:p>
          <a:pPr algn="ctr" rtl="0"/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</a:rPr>
            <a:t>Identifica critérios precisos de decisão </a:t>
          </a:r>
        </a:p>
      </dgm:t>
    </dgm:pt>
    <dgm:pt modelId="{19021BFA-323E-4810-8795-CCDD16D27C5B}" type="parTrans" cxnId="{8C5C2394-3C96-413C-A377-3AC434457B7F}">
      <dgm:prSet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EB3EBAF-0119-4AA0-8C60-5D6BDEB2AF05}" type="sibTrans" cxnId="{8C5C2394-3C96-413C-A377-3AC434457B7F}">
      <dgm:prSet/>
      <dgm:spPr/>
      <dgm:t>
        <a:bodyPr/>
        <a:lstStyle/>
        <a:p>
          <a:pPr algn="ctr"/>
          <a:endParaRPr lang="pt-BR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D31CA70-2E5F-4FF3-95BB-697E9B7D6196}" type="pres">
      <dgm:prSet presAssocID="{3C6CE0A0-96F8-401E-8EB3-743CAD1CFD32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pt-BR"/>
        </a:p>
      </dgm:t>
    </dgm:pt>
    <dgm:pt modelId="{EC9D96AE-A56F-4CBE-94EF-2698CD63A631}" type="pres">
      <dgm:prSet presAssocID="{2F638D54-24DA-47A3-A240-EACDDB495E2A}" presName="parTx1" presStyleLbl="node1" presStyleIdx="0" presStyleCnt="4"/>
      <dgm:spPr/>
      <dgm:t>
        <a:bodyPr/>
        <a:lstStyle/>
        <a:p>
          <a:endParaRPr lang="pt-BR"/>
        </a:p>
      </dgm:t>
    </dgm:pt>
    <dgm:pt modelId="{32C0F838-044B-4DDB-AFE6-05FEE2F596B8}" type="pres">
      <dgm:prSet presAssocID="{4235DB28-90AF-42D8-8420-ECCB0D1CDDB5}" presName="parTx2" presStyleLbl="node1" presStyleIdx="1" presStyleCnt="4"/>
      <dgm:spPr/>
      <dgm:t>
        <a:bodyPr/>
        <a:lstStyle/>
        <a:p>
          <a:endParaRPr lang="pt-BR"/>
        </a:p>
      </dgm:t>
    </dgm:pt>
    <dgm:pt modelId="{61E420BD-A3B0-4CAE-A907-6F819FFA2A14}" type="pres">
      <dgm:prSet presAssocID="{4EE0EE9E-A36F-414F-B8A3-D43695C981B4}" presName="parTx3" presStyleLbl="node1" presStyleIdx="2" presStyleCnt="4"/>
      <dgm:spPr/>
      <dgm:t>
        <a:bodyPr/>
        <a:lstStyle/>
        <a:p>
          <a:endParaRPr lang="pt-BR"/>
        </a:p>
      </dgm:t>
    </dgm:pt>
    <dgm:pt modelId="{4BB47260-101F-4D15-ABAD-8C66B8480656}" type="pres">
      <dgm:prSet presAssocID="{9C7CC8A9-968A-4974-BD52-26A2A9E125DE}" presName="parTx4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B2AF3B2D-AE3B-4793-9BF4-3896B4223C90}" type="presOf" srcId="{9C7CC8A9-968A-4974-BD52-26A2A9E125DE}" destId="{4BB47260-101F-4D15-ABAD-8C66B8480656}" srcOrd="0" destOrd="0" presId="urn:microsoft.com/office/officeart/2009/3/layout/SubStepProcess"/>
    <dgm:cxn modelId="{21AE8169-162D-4601-BA2B-F31650563C1F}" type="presOf" srcId="{4EE0EE9E-A36F-414F-B8A3-D43695C981B4}" destId="{61E420BD-A3B0-4CAE-A907-6F819FFA2A14}" srcOrd="0" destOrd="0" presId="urn:microsoft.com/office/officeart/2009/3/layout/SubStepProcess"/>
    <dgm:cxn modelId="{6F20DAE1-3201-4C95-BB97-E9CB6ADE07F3}" type="presOf" srcId="{2F638D54-24DA-47A3-A240-EACDDB495E2A}" destId="{EC9D96AE-A56F-4CBE-94EF-2698CD63A631}" srcOrd="0" destOrd="0" presId="urn:microsoft.com/office/officeart/2009/3/layout/SubStepProcess"/>
    <dgm:cxn modelId="{9488FACF-7199-4514-9B4C-559686D469A5}" type="presOf" srcId="{4235DB28-90AF-42D8-8420-ECCB0D1CDDB5}" destId="{32C0F838-044B-4DDB-AFE6-05FEE2F596B8}" srcOrd="0" destOrd="0" presId="urn:microsoft.com/office/officeart/2009/3/layout/SubStepProcess"/>
    <dgm:cxn modelId="{4037A60D-E4F6-49DE-A382-050F99CE202E}" srcId="{3C6CE0A0-96F8-401E-8EB3-743CAD1CFD32}" destId="{4235DB28-90AF-42D8-8420-ECCB0D1CDDB5}" srcOrd="1" destOrd="0" parTransId="{7AD91E38-B2A8-476E-8604-86F798BC95B3}" sibTransId="{01E9397D-F5B1-4DE6-8407-3E7C853A78DE}"/>
    <dgm:cxn modelId="{1327BF39-2121-4817-8859-BD0948EBB996}" srcId="{3C6CE0A0-96F8-401E-8EB3-743CAD1CFD32}" destId="{4EE0EE9E-A36F-414F-B8A3-D43695C981B4}" srcOrd="2" destOrd="0" parTransId="{E81AE6D4-0466-4586-9934-F872B98A0F46}" sibTransId="{CDFB508D-0DDC-4E83-8D67-7B67427246D2}"/>
    <dgm:cxn modelId="{E8FC2BE9-8447-4EC4-B8DB-A421EFB4F9D3}" srcId="{3C6CE0A0-96F8-401E-8EB3-743CAD1CFD32}" destId="{2F638D54-24DA-47A3-A240-EACDDB495E2A}" srcOrd="0" destOrd="0" parTransId="{855EF4FD-8DA9-4207-AA1C-D391CD23B7FE}" sibTransId="{3B80A31B-5473-418C-8DCE-D7E77AD3F023}"/>
    <dgm:cxn modelId="{4AAF9E7B-2008-454E-B7E5-C7EAE856DBDF}" type="presOf" srcId="{3C6CE0A0-96F8-401E-8EB3-743CAD1CFD32}" destId="{1D31CA70-2E5F-4FF3-95BB-697E9B7D6196}" srcOrd="0" destOrd="0" presId="urn:microsoft.com/office/officeart/2009/3/layout/SubStepProcess"/>
    <dgm:cxn modelId="{8C5C2394-3C96-413C-A377-3AC434457B7F}" srcId="{3C6CE0A0-96F8-401E-8EB3-743CAD1CFD32}" destId="{9C7CC8A9-968A-4974-BD52-26A2A9E125DE}" srcOrd="3" destOrd="0" parTransId="{19021BFA-323E-4810-8795-CCDD16D27C5B}" sibTransId="{DEB3EBAF-0119-4AA0-8C60-5D6BDEB2AF05}"/>
    <dgm:cxn modelId="{72CB7A2F-B914-4CBD-A915-6508B3F11BF8}" type="presParOf" srcId="{1D31CA70-2E5F-4FF3-95BB-697E9B7D6196}" destId="{EC9D96AE-A56F-4CBE-94EF-2698CD63A631}" srcOrd="0" destOrd="0" presId="urn:microsoft.com/office/officeart/2009/3/layout/SubStepProcess"/>
    <dgm:cxn modelId="{B69751D9-0307-4752-BCF2-2FD3159EB189}" type="presParOf" srcId="{1D31CA70-2E5F-4FF3-95BB-697E9B7D6196}" destId="{32C0F838-044B-4DDB-AFE6-05FEE2F596B8}" srcOrd="1" destOrd="0" presId="urn:microsoft.com/office/officeart/2009/3/layout/SubStepProcess"/>
    <dgm:cxn modelId="{48D90E96-9258-4D39-8F61-EB267DE1687A}" type="presParOf" srcId="{1D31CA70-2E5F-4FF3-95BB-697E9B7D6196}" destId="{61E420BD-A3B0-4CAE-A907-6F819FFA2A14}" srcOrd="2" destOrd="0" presId="urn:microsoft.com/office/officeart/2009/3/layout/SubStepProcess"/>
    <dgm:cxn modelId="{ECAC0C18-6684-42AD-9A7E-FEAFD9D8E5E4}" type="presParOf" srcId="{1D31CA70-2E5F-4FF3-95BB-697E9B7D6196}" destId="{4BB47260-101F-4D15-ABAD-8C66B8480656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92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C056AB2-98F9-4C5C-9C8F-4E2D38E8B2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0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6D9476D6-3786-4AA6-A0CC-D08E187F0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D9E2CF-488C-4E64-B76B-F2ED05760DE2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="" xmlns:a16="http://schemas.microsoft.com/office/drawing/2014/main" id="{D71A6E81-FB31-4400-82EC-88190FB9A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00" name="Rectangle 2">
            <a:extLst>
              <a:ext uri="{FF2B5EF4-FFF2-40B4-BE49-F238E27FC236}">
                <a16:creationId xmlns="" xmlns:a16="http://schemas.microsoft.com/office/drawing/2014/main" id="{BCC02712-B20F-4C6A-A4C0-712AE7605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9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AAE7E-C7BE-47C3-B19E-58826FA825A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85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5DABE-AB29-4EDB-8DDA-1ECBEEB52F5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5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86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62731-B5E1-47C3-A5A9-6007480F6FB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31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35888-404B-4E2C-862A-3093A50A357F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15229-7730-468F-8975-1BCF2904D0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42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18" y="9720277"/>
            <a:ext cx="3076943" cy="5119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5612A-ECE3-46D4-AE22-6AA3EF1131F9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774700"/>
            <a:ext cx="5105400" cy="3830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6" y="4866781"/>
            <a:ext cx="5206154" cy="45966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3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15229-7730-468F-8975-1BCF2904D0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6512C-D05D-4803-9CF7-7603786467C5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56AB2-98F9-4C5C-9C8F-4E2D38E8B209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654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15229-7730-468F-8975-1BCF2904D0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1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033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1675"/>
            <a:ext cx="464343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763" y="8829214"/>
            <a:ext cx="3038412" cy="465036"/>
          </a:xfrm>
          <a:prstGeom prst="rect">
            <a:avLst/>
          </a:prstGeom>
        </p:spPr>
        <p:txBody>
          <a:bodyPr lIns="93522" tIns="46761" rIns="93522" bIns="46761"/>
          <a:lstStyle/>
          <a:p>
            <a:fld id="{F55CAE33-2BAC-442A-BC5A-45218522EC7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3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64" y="8829213"/>
            <a:ext cx="3038412" cy="4650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5612A-ECE3-46D4-AE22-6AA3EF1131F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3" y="4420640"/>
            <a:ext cx="5140961" cy="41753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0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FA1DA-D737-4251-AD5D-AEF2EB685A13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5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15229-7730-468F-8975-1BCF2904D0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8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10B0-AC40-4864-971B-6D8428005C7E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5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ED7CD-F041-4B8F-B25E-86580D92AADF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4023602" y="2"/>
            <a:ext cx="3075702" cy="511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13" tIns="50106" rIns="100213" bIns="50106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4023602" y="9722647"/>
            <a:ext cx="3075702" cy="511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1881" tIns="0" rIns="21881" bIns="0" anchor="b"/>
          <a:lstStyle/>
          <a:p>
            <a:pPr algn="r" defTabSz="1050848" eaLnBrk="0" hangingPunct="0"/>
            <a:r>
              <a:rPr lang="en-US" sz="1100" i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3" y="9722647"/>
            <a:ext cx="3076942" cy="511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13" tIns="50106" rIns="100213" bIns="50106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006" name="Rectangle 5"/>
          <p:cNvSpPr>
            <a:spLocks noChangeArrowheads="1"/>
          </p:cNvSpPr>
          <p:nvPr/>
        </p:nvSpPr>
        <p:spPr bwMode="auto">
          <a:xfrm>
            <a:off x="3" y="2"/>
            <a:ext cx="3076942" cy="511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13" tIns="50106" rIns="100213" bIns="50106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0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1280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6659" y="4861326"/>
            <a:ext cx="5207229" cy="4605339"/>
          </a:xfrm>
          <a:noFill/>
          <a:ln/>
        </p:spPr>
        <p:txBody>
          <a:bodyPr lIns="103935" tIns="51056" rIns="103935" bIns="51056"/>
          <a:lstStyle/>
          <a:p>
            <a:pPr eaLnBrk="1" hangingPunct="1">
              <a:lnSpc>
                <a:spcPct val="87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35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B0F17-84BE-4CBB-9D69-BAC3A0A292C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4925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56" y="4861326"/>
            <a:ext cx="5205988" cy="4607709"/>
          </a:xfrm>
          <a:noFill/>
          <a:ln/>
        </p:spPr>
        <p:txBody>
          <a:bodyPr lIns="94548" tIns="47274" rIns="94548" bIns="4727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63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CCA81E3-C125-4EC6-80E3-3154ECBF366B}" type="slidenum">
              <a:rPr lang="en-US" altLang="en-US" sz="1200">
                <a:latin typeface="Calibri" pitchFamily="34" charset="0"/>
              </a:rPr>
              <a:pPr/>
              <a:t>47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63575"/>
            <a:ext cx="4425950" cy="33194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205515"/>
            <a:ext cx="4819650" cy="3984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7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10B0-AC40-4864-971B-6D8428005C7E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C983C-9CEB-4056-BBD6-305B8482EE6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1375" cy="348932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02" y="4417840"/>
            <a:ext cx="5140796" cy="4181011"/>
          </a:xfrm>
          <a:noFill/>
          <a:ln/>
        </p:spPr>
        <p:txBody>
          <a:bodyPr/>
          <a:lstStyle/>
          <a:p>
            <a:pPr eaLnBrk="1" hangingPunct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725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10B0-AC40-4864-971B-6D8428005C7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10B0-AC40-4864-971B-6D8428005C7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5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10B0-AC40-4864-971B-6D8428005C7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ACFFF-3C42-467F-860F-256EFD86E28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ACFFF-3C42-467F-860F-256EFD86E284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06450"/>
            <a:ext cx="5060950" cy="3795713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45050"/>
            <a:ext cx="5207000" cy="46021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rgbClr val="260E8C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9FE01484-1F87-40EF-BA40-8273DE97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3" name="Imagem 1">
            <a:extLst>
              <a:ext uri="{FF2B5EF4-FFF2-40B4-BE49-F238E27FC236}">
                <a16:creationId xmlns="" xmlns:a16="http://schemas.microsoft.com/office/drawing/2014/main" id="{5D899622-A9D5-46D9-92E4-B660FE482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0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18864" y="1484784"/>
            <a:ext cx="8229600" cy="4680520"/>
          </a:xfrm>
        </p:spPr>
        <p:txBody>
          <a:bodyPr/>
          <a:lstStyle>
            <a:lvl1pPr marL="274320" indent="-274320">
              <a:buClrTx/>
              <a:buFont typeface="Arial" panose="020B0604020202020204" pitchFamily="34" charset="0"/>
              <a:buChar char="•"/>
              <a:defRPr/>
            </a:lvl1pPr>
            <a:lvl2pPr marL="548640" indent="-274320">
              <a:buClrTx/>
              <a:buFont typeface="Arial" panose="020B0604020202020204" pitchFamily="34" charset="0"/>
              <a:buChar char="•"/>
              <a:defRPr/>
            </a:lvl2pPr>
            <a:lvl3pPr marL="822960" indent="-228600">
              <a:buClrTx/>
              <a:buFont typeface="Arial" panose="020B0604020202020204" pitchFamily="34" charset="0"/>
              <a:buChar char="•"/>
              <a:defRPr/>
            </a:lvl3pPr>
            <a:lvl4pPr marL="1097280" indent="-228600">
              <a:buClrTx/>
              <a:buFont typeface="Arial" panose="020B0604020202020204" pitchFamily="34" charset="0"/>
              <a:buChar char="•"/>
              <a:defRPr/>
            </a:lvl4pPr>
            <a:lvl5pPr marL="13716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pic>
        <p:nvPicPr>
          <p:cNvPr id="4" name="Imagem 1">
            <a:extLst>
              <a:ext uri="{FF2B5EF4-FFF2-40B4-BE49-F238E27FC236}">
                <a16:creationId xmlns="" xmlns:a16="http://schemas.microsoft.com/office/drawing/2014/main" id="{9C734C9B-17BB-4DDD-94C1-D47456DEA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2357422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1">
            <a:extLst>
              <a:ext uri="{FF2B5EF4-FFF2-40B4-BE49-F238E27FC236}">
                <a16:creationId xmlns="" xmlns:a16="http://schemas.microsoft.com/office/drawing/2014/main" id="{D21F3A3E-E858-4FCD-96B4-128C5EBF6A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041648" cy="4744184"/>
          </a:xfrm>
        </p:spPr>
        <p:txBody>
          <a:bodyPr/>
          <a:lstStyle>
            <a:lvl1pPr marL="274320" indent="-274320">
              <a:buClrTx/>
              <a:buFont typeface="Arial" panose="020B0604020202020204" pitchFamily="34" charset="0"/>
              <a:buChar char="•"/>
              <a:defRPr/>
            </a:lvl1pPr>
            <a:lvl2pPr marL="548640" indent="-274320">
              <a:buClrTx/>
              <a:buFont typeface="Arial" panose="020B0604020202020204" pitchFamily="34" charset="0"/>
              <a:buChar char="•"/>
              <a:defRPr/>
            </a:lvl2pPr>
            <a:lvl3pPr marL="822960" indent="-228600">
              <a:buClrTx/>
              <a:buFont typeface="Arial" panose="020B0604020202020204" pitchFamily="34" charset="0"/>
              <a:buChar char="•"/>
              <a:defRPr/>
            </a:lvl3pPr>
            <a:lvl4pPr marL="1097280" indent="-228600">
              <a:buClrTx/>
              <a:buFont typeface="Arial" panose="020B0604020202020204" pitchFamily="34" charset="0"/>
              <a:buChar char="•"/>
              <a:defRPr/>
            </a:lvl4pPr>
            <a:lvl5pPr marL="13716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409728"/>
            <a:ext cx="4041648" cy="4744184"/>
          </a:xfrm>
        </p:spPr>
        <p:txBody>
          <a:bodyPr/>
          <a:lstStyle>
            <a:lvl1pPr marL="274320" indent="-274320">
              <a:buClrTx/>
              <a:buFont typeface="Arial" panose="020B0604020202020204" pitchFamily="34" charset="0"/>
              <a:buChar char="•"/>
              <a:defRPr/>
            </a:lvl1pPr>
            <a:lvl2pPr marL="548640" indent="-274320">
              <a:buClrTx/>
              <a:buFont typeface="Arial" panose="020B0604020202020204" pitchFamily="34" charset="0"/>
              <a:buChar char="•"/>
              <a:defRPr/>
            </a:lvl2pPr>
            <a:lvl3pPr marL="822960" indent="-228600">
              <a:buClrTx/>
              <a:buFont typeface="Arial" panose="020B0604020202020204" pitchFamily="34" charset="0"/>
              <a:buChar char="•"/>
              <a:defRPr/>
            </a:lvl3pPr>
            <a:lvl4pPr marL="1097280" indent="-228600">
              <a:buClrTx/>
              <a:buFont typeface="Arial" panose="020B0604020202020204" pitchFamily="34" charset="0"/>
              <a:buChar char="•"/>
              <a:defRPr/>
            </a:lvl4pPr>
            <a:lvl5pPr marL="13716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pic>
        <p:nvPicPr>
          <p:cNvPr id="5" name="Imagem 1">
            <a:extLst>
              <a:ext uri="{FF2B5EF4-FFF2-40B4-BE49-F238E27FC236}">
                <a16:creationId xmlns="" xmlns:a16="http://schemas.microsoft.com/office/drawing/2014/main" id="{67FED7FB-986F-4334-A36D-57DADD4C96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pic>
        <p:nvPicPr>
          <p:cNvPr id="3" name="Imagem 1">
            <a:extLst>
              <a:ext uri="{FF2B5EF4-FFF2-40B4-BE49-F238E27FC236}">
                <a16:creationId xmlns="" xmlns:a16="http://schemas.microsoft.com/office/drawing/2014/main" id="{4C82EB85-2FD4-407F-A282-FF350CB4A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A91E2D3-E40F-4869-A62F-56252D29E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 marL="274320" indent="-274320">
              <a:buClrTx/>
              <a:buFont typeface="Arial" panose="020B0604020202020204" pitchFamily="34" charset="0"/>
              <a:buChar char="•"/>
              <a:defRPr/>
            </a:lvl1pPr>
            <a:lvl2pPr marL="548640" indent="-274320">
              <a:buClrTx/>
              <a:buFont typeface="Arial" panose="020B0604020202020204" pitchFamily="34" charset="0"/>
              <a:buChar char="•"/>
              <a:defRPr/>
            </a:lvl2pPr>
            <a:lvl3pPr marL="822960" indent="-228600">
              <a:buClrTx/>
              <a:buFont typeface="Arial" panose="020B0604020202020204" pitchFamily="34" charset="0"/>
              <a:buChar char="•"/>
              <a:defRPr/>
            </a:lvl3pPr>
            <a:lvl4pPr marL="1097280" indent="-228600">
              <a:buClrTx/>
              <a:buFont typeface="Arial" panose="020B0604020202020204" pitchFamily="34" charset="0"/>
              <a:buChar char="•"/>
              <a:defRPr/>
            </a:lvl4pPr>
            <a:lvl5pPr marL="13716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Imagem 1">
            <a:extLst>
              <a:ext uri="{FF2B5EF4-FFF2-40B4-BE49-F238E27FC236}">
                <a16:creationId xmlns="" xmlns:a16="http://schemas.microsoft.com/office/drawing/2014/main" id="{6BB63813-1AB8-4DB6-964A-884266EDC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0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84957"/>
            <a:ext cx="82296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 marL="274320" indent="-27432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48640" indent="-27432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82296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9728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7160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 marL="274320" indent="-27432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48640" indent="-27432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82296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9728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7160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Imagem 1">
            <a:extLst>
              <a:ext uri="{FF2B5EF4-FFF2-40B4-BE49-F238E27FC236}">
                <a16:creationId xmlns="" xmlns:a16="http://schemas.microsoft.com/office/drawing/2014/main" id="{551DAA45-BC11-43AA-B8AB-5C8610D96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80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2286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pt-BR" altLang="pt-BR" dirty="0"/>
              <a:t>Clique para editar o título mestre</a:t>
            </a:r>
            <a:endParaRPr lang="en-US" altLang="pt-BR" dirty="0"/>
          </a:p>
        </p:txBody>
      </p:sp>
      <p:pic>
        <p:nvPicPr>
          <p:cNvPr id="8" name="Imagem 1">
            <a:extLst>
              <a:ext uri="{FF2B5EF4-FFF2-40B4-BE49-F238E27FC236}">
                <a16:creationId xmlns="" xmlns:a16="http://schemas.microsoft.com/office/drawing/2014/main" id="{298EBB21-24B2-4BA0-A3E7-C9271116D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2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18864" y="1484784"/>
            <a:ext cx="8229600" cy="464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268760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9" r:id="rId5"/>
    <p:sldLayoutId id="2147484020" r:id="rId6"/>
    <p:sldLayoutId id="2147484028" r:id="rId7"/>
    <p:sldLayoutId id="2147484030" r:id="rId8"/>
    <p:sldLayoutId id="2147484031" r:id="rId9"/>
    <p:sldLayoutId id="2147484042" r:id="rId10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260E8C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70C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package" Target="../embeddings/Planilha_do_Microsoft_Excel1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package" Target="../embeddings/Planilha_do_Microsoft_Excel2.xls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07824CF5-CB16-48AB-807A-541C2A9D5005}"/>
              </a:ext>
            </a:extLst>
          </p:cNvPr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5" name="Imagem 1">
            <a:extLst>
              <a:ext uri="{FF2B5EF4-FFF2-40B4-BE49-F238E27FC236}">
                <a16:creationId xmlns="" xmlns:a16="http://schemas.microsoft.com/office/drawing/2014/main" id="{C1467785-585F-4B3F-8E9B-03F2AB763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6" y="3012282"/>
            <a:ext cx="28797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ixaDeTexto 4">
            <a:extLst>
              <a:ext uri="{FF2B5EF4-FFF2-40B4-BE49-F238E27FC236}">
                <a16:creationId xmlns="" xmlns:a16="http://schemas.microsoft.com/office/drawing/2014/main" id="{B4E43EE4-D7B4-4C97-AF9F-CAFE3F20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5023594"/>
            <a:ext cx="5184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dirty="0">
                <a:solidFill>
                  <a:srgbClr val="6E0F6C"/>
                </a:solidFill>
              </a:rPr>
              <a:t>Centro Colaborador para a Qualidade do Cuidado e a Segurança do Paciente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400" dirty="0">
              <a:solidFill>
                <a:srgbClr val="7030A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7030A0"/>
              </a:solidFill>
            </a:endParaRPr>
          </a:p>
        </p:txBody>
      </p:sp>
      <p:sp>
        <p:nvSpPr>
          <p:cNvPr id="3077" name="CaixaDeTexto 4">
            <a:extLst>
              <a:ext uri="{FF2B5EF4-FFF2-40B4-BE49-F238E27FC236}">
                <a16:creationId xmlns="" xmlns:a16="http://schemas.microsoft.com/office/drawing/2014/main" id="{F337BCCE-4DD2-4DDF-A839-291CDACA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680244"/>
            <a:ext cx="84248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200" dirty="0">
                <a:solidFill>
                  <a:srgbClr val="6E0F6C"/>
                </a:solidFill>
              </a:rPr>
              <a:t>Centro Colaborador para a Qualidade do Cuidado e a Segurança do Paciente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400" dirty="0">
              <a:solidFill>
                <a:srgbClr val="7030A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90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475001" y="288731"/>
            <a:ext cx="8193997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800" dirty="0"/>
              <a:t>Não há uma definição única para medida e indicador e clareza sobre a diferença entre os dois termos. </a:t>
            </a:r>
          </a:p>
          <a:p>
            <a:r>
              <a:rPr lang="pt-BR" sz="1800" dirty="0"/>
              <a:t>Vamos adotar aqui o seguinte entendimento:</a:t>
            </a:r>
          </a:p>
          <a:p>
            <a:r>
              <a:rPr lang="pt-BR" sz="1800" dirty="0"/>
              <a:t>	</a:t>
            </a:r>
            <a:r>
              <a:rPr lang="pt-BR" sz="1800" b="1" dirty="0"/>
              <a:t>Medida</a:t>
            </a:r>
            <a:r>
              <a:rPr lang="pt-BR" sz="1800" dirty="0"/>
              <a:t> – refere-se a um valor obtido em um item individual</a:t>
            </a:r>
          </a:p>
          <a:p>
            <a:r>
              <a:rPr lang="pt-BR" sz="1800" dirty="0"/>
              <a:t>	</a:t>
            </a:r>
            <a:r>
              <a:rPr lang="pt-BR" sz="1800" b="1" dirty="0"/>
              <a:t>Indicador </a:t>
            </a:r>
            <a:r>
              <a:rPr lang="pt-BR" sz="1800" dirty="0"/>
              <a:t>– refere-se a um valor obtido em uma amostra de itens individuais</a:t>
            </a:r>
          </a:p>
          <a:p>
            <a:r>
              <a:rPr lang="pt-BR" sz="1800" dirty="0"/>
              <a:t>Reforçamos que não há consenso em relação a isso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620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Medida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105400" y="21007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Indicadores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52401" y="461179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Comprimento (Contínua)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Ter ou não ponto preto (classificação)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Quantos pontos pretos tem (contagem)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38200" y="2687319"/>
            <a:ext cx="1676400" cy="1738836"/>
            <a:chOff x="1143000" y="3505200"/>
            <a:chExt cx="1676400" cy="1738836"/>
          </a:xfrm>
        </p:grpSpPr>
        <p:grpSp>
          <p:nvGrpSpPr>
            <p:cNvPr id="15" name="Grupo 14"/>
            <p:cNvGrpSpPr/>
            <p:nvPr/>
          </p:nvGrpSpPr>
          <p:grpSpPr>
            <a:xfrm>
              <a:off x="1143000" y="3505200"/>
              <a:ext cx="1676400" cy="1738836"/>
              <a:chOff x="1143000" y="1995382"/>
              <a:chExt cx="1676400" cy="1738836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2590800"/>
                <a:ext cx="1080000" cy="466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Elipse 2"/>
              <p:cNvSpPr/>
              <p:nvPr/>
            </p:nvSpPr>
            <p:spPr>
              <a:xfrm>
                <a:off x="1143000" y="1995382"/>
                <a:ext cx="1676400" cy="1738836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8" name="Elipse 27"/>
            <p:cNvSpPr/>
            <p:nvPr/>
          </p:nvSpPr>
          <p:spPr>
            <a:xfrm>
              <a:off x="1905000" y="4343400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583772" y="5405601"/>
            <a:ext cx="4269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Média de comprimento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Mediana de comprimento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Desvio padrão de comprimento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% de itens com ponto preto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Pontos preto por unidade (média)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81400" y="2514600"/>
            <a:ext cx="4952999" cy="2902691"/>
            <a:chOff x="3581400" y="2514600"/>
            <a:chExt cx="4952999" cy="2902691"/>
          </a:xfrm>
        </p:grpSpPr>
        <p:pic>
          <p:nvPicPr>
            <p:cNvPr id="4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200" y="4422243"/>
              <a:ext cx="1008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588492"/>
              <a:ext cx="108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475" y="3650298"/>
              <a:ext cx="108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486" y="2778446"/>
              <a:ext cx="126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00" y="4436427"/>
              <a:ext cx="1296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3766"/>
              <a:ext cx="90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959757"/>
              <a:ext cx="108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97757"/>
              <a:ext cx="108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000" y="3350367"/>
              <a:ext cx="7200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3581400" y="2514600"/>
              <a:ext cx="4952999" cy="290269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5867400" y="3011913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6781800" y="3436092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4501686" y="3817092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/>
            <p:cNvSpPr/>
            <p:nvPr/>
          </p:nvSpPr>
          <p:spPr>
            <a:xfrm>
              <a:off x="4343400" y="3862811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/>
            <p:cNvSpPr/>
            <p:nvPr/>
          </p:nvSpPr>
          <p:spPr>
            <a:xfrm>
              <a:off x="6096000" y="4685773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/>
            <p:cNvSpPr/>
            <p:nvPr/>
          </p:nvSpPr>
          <p:spPr>
            <a:xfrm>
              <a:off x="6248400" y="4579092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6318714" y="4685773"/>
              <a:ext cx="82086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400" y="4498024"/>
              <a:ext cx="969600" cy="46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4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Processo de Medição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99592" y="3332498"/>
            <a:ext cx="7239000" cy="2832806"/>
            <a:chOff x="928662" y="3310838"/>
            <a:chExt cx="7239000" cy="2832806"/>
          </a:xfrm>
        </p:grpSpPr>
        <p:sp>
          <p:nvSpPr>
            <p:cNvPr id="53255" name="Freeform 4"/>
            <p:cNvSpPr>
              <a:spLocks/>
            </p:cNvSpPr>
            <p:nvPr/>
          </p:nvSpPr>
          <p:spPr bwMode="auto">
            <a:xfrm>
              <a:off x="928662" y="3310838"/>
              <a:ext cx="2214578" cy="2832806"/>
            </a:xfrm>
            <a:custGeom>
              <a:avLst/>
              <a:gdLst>
                <a:gd name="T0" fmla="*/ 1683 w 2334"/>
                <a:gd name="T1" fmla="*/ 89 h 3178"/>
                <a:gd name="T2" fmla="*/ 1973 w 2334"/>
                <a:gd name="T3" fmla="*/ 49 h 3178"/>
                <a:gd name="T4" fmla="*/ 3830 w 2334"/>
                <a:gd name="T5" fmla="*/ 28 h 3178"/>
                <a:gd name="T6" fmla="*/ 4931 w 2334"/>
                <a:gd name="T7" fmla="*/ 60 h 3178"/>
                <a:gd name="T8" fmla="*/ 6439 w 2334"/>
                <a:gd name="T9" fmla="*/ 180 h 3178"/>
                <a:gd name="T10" fmla="*/ 7483 w 2334"/>
                <a:gd name="T11" fmla="*/ 201 h 3178"/>
                <a:gd name="T12" fmla="*/ 7661 w 2334"/>
                <a:gd name="T13" fmla="*/ 300 h 3178"/>
                <a:gd name="T14" fmla="*/ 8761 w 2334"/>
                <a:gd name="T15" fmla="*/ 329 h 3178"/>
                <a:gd name="T16" fmla="*/ 8702 w 2334"/>
                <a:gd name="T17" fmla="*/ 442 h 3178"/>
                <a:gd name="T18" fmla="*/ 8416 w 2334"/>
                <a:gd name="T19" fmla="*/ 482 h 3178"/>
                <a:gd name="T20" fmla="*/ 8184 w 2334"/>
                <a:gd name="T21" fmla="*/ 543 h 3178"/>
                <a:gd name="T22" fmla="*/ 7950 w 2334"/>
                <a:gd name="T23" fmla="*/ 644 h 3178"/>
                <a:gd name="T24" fmla="*/ 7772 w 2334"/>
                <a:gd name="T25" fmla="*/ 785 h 3178"/>
                <a:gd name="T26" fmla="*/ 7889 w 2334"/>
                <a:gd name="T27" fmla="*/ 825 h 3178"/>
                <a:gd name="T28" fmla="*/ 7889 w 2334"/>
                <a:gd name="T29" fmla="*/ 1037 h 3178"/>
                <a:gd name="T30" fmla="*/ 7950 w 2334"/>
                <a:gd name="T31" fmla="*/ 1391 h 3178"/>
                <a:gd name="T32" fmla="*/ 8530 w 2334"/>
                <a:gd name="T33" fmla="*/ 1561 h 3178"/>
                <a:gd name="T34" fmla="*/ 8124 w 2334"/>
                <a:gd name="T35" fmla="*/ 1733 h 3178"/>
                <a:gd name="T36" fmla="*/ 8007 w 2334"/>
                <a:gd name="T37" fmla="*/ 1894 h 3178"/>
                <a:gd name="T38" fmla="*/ 8067 w 2334"/>
                <a:gd name="T39" fmla="*/ 1954 h 3178"/>
                <a:gd name="T40" fmla="*/ 6439 w 2334"/>
                <a:gd name="T41" fmla="*/ 2005 h 3178"/>
                <a:gd name="T42" fmla="*/ 6093 w 2334"/>
                <a:gd name="T43" fmla="*/ 2095 h 3178"/>
                <a:gd name="T44" fmla="*/ 4877 w 2334"/>
                <a:gd name="T45" fmla="*/ 2107 h 3178"/>
                <a:gd name="T46" fmla="*/ 4179 w 2334"/>
                <a:gd name="T47" fmla="*/ 2055 h 3178"/>
                <a:gd name="T48" fmla="*/ 1857 w 2334"/>
                <a:gd name="T49" fmla="*/ 2005 h 3178"/>
                <a:gd name="T50" fmla="*/ 117 w 2334"/>
                <a:gd name="T51" fmla="*/ 1753 h 3178"/>
                <a:gd name="T52" fmla="*/ 463 w 2334"/>
                <a:gd name="T53" fmla="*/ 1601 h 3178"/>
                <a:gd name="T54" fmla="*/ 584 w 2334"/>
                <a:gd name="T55" fmla="*/ 1462 h 3178"/>
                <a:gd name="T56" fmla="*/ 351 w 2334"/>
                <a:gd name="T57" fmla="*/ 1391 h 3178"/>
                <a:gd name="T58" fmla="*/ 522 w 2334"/>
                <a:gd name="T59" fmla="*/ 1178 h 3178"/>
                <a:gd name="T60" fmla="*/ 694 w 2334"/>
                <a:gd name="T61" fmla="*/ 1117 h 3178"/>
                <a:gd name="T62" fmla="*/ 584 w 2334"/>
                <a:gd name="T63" fmla="*/ 815 h 3178"/>
                <a:gd name="T64" fmla="*/ 463 w 2334"/>
                <a:gd name="T65" fmla="*/ 623 h 3178"/>
                <a:gd name="T66" fmla="*/ 927 w 2334"/>
                <a:gd name="T67" fmla="*/ 351 h 3178"/>
                <a:gd name="T68" fmla="*/ 812 w 2334"/>
                <a:gd name="T69" fmla="*/ 169 h 3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34"/>
                <a:gd name="T106" fmla="*/ 0 h 3178"/>
                <a:gd name="T107" fmla="*/ 2334 w 2334"/>
                <a:gd name="T108" fmla="*/ 3178 h 3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34" h="3178">
                  <a:moveTo>
                    <a:pt x="210" y="253"/>
                  </a:moveTo>
                  <a:cubicBezTo>
                    <a:pt x="250" y="133"/>
                    <a:pt x="320" y="147"/>
                    <a:pt x="435" y="133"/>
                  </a:cubicBezTo>
                  <a:cubicBezTo>
                    <a:pt x="445" y="118"/>
                    <a:pt x="451" y="99"/>
                    <a:pt x="465" y="88"/>
                  </a:cubicBezTo>
                  <a:cubicBezTo>
                    <a:pt x="477" y="78"/>
                    <a:pt x="496" y="81"/>
                    <a:pt x="510" y="73"/>
                  </a:cubicBezTo>
                  <a:cubicBezTo>
                    <a:pt x="637" y="0"/>
                    <a:pt x="512" y="47"/>
                    <a:pt x="615" y="13"/>
                  </a:cubicBezTo>
                  <a:cubicBezTo>
                    <a:pt x="775" y="77"/>
                    <a:pt x="757" y="57"/>
                    <a:pt x="990" y="43"/>
                  </a:cubicBezTo>
                  <a:cubicBezTo>
                    <a:pt x="1092" y="23"/>
                    <a:pt x="1134" y="7"/>
                    <a:pt x="1260" y="43"/>
                  </a:cubicBezTo>
                  <a:cubicBezTo>
                    <a:pt x="1275" y="47"/>
                    <a:pt x="1259" y="85"/>
                    <a:pt x="1275" y="88"/>
                  </a:cubicBezTo>
                  <a:cubicBezTo>
                    <a:pt x="1368" y="107"/>
                    <a:pt x="1465" y="98"/>
                    <a:pt x="1560" y="103"/>
                  </a:cubicBezTo>
                  <a:cubicBezTo>
                    <a:pt x="1732" y="160"/>
                    <a:pt x="1591" y="83"/>
                    <a:pt x="1665" y="268"/>
                  </a:cubicBezTo>
                  <a:cubicBezTo>
                    <a:pt x="1671" y="283"/>
                    <a:pt x="1694" y="281"/>
                    <a:pt x="1710" y="283"/>
                  </a:cubicBezTo>
                  <a:cubicBezTo>
                    <a:pt x="1785" y="291"/>
                    <a:pt x="1860" y="293"/>
                    <a:pt x="1935" y="298"/>
                  </a:cubicBezTo>
                  <a:cubicBezTo>
                    <a:pt x="1945" y="313"/>
                    <a:pt x="1960" y="326"/>
                    <a:pt x="1965" y="343"/>
                  </a:cubicBezTo>
                  <a:cubicBezTo>
                    <a:pt x="1975" y="377"/>
                    <a:pt x="1960" y="419"/>
                    <a:pt x="1980" y="448"/>
                  </a:cubicBezTo>
                  <a:cubicBezTo>
                    <a:pt x="1995" y="470"/>
                    <a:pt x="2028" y="474"/>
                    <a:pt x="2055" y="478"/>
                  </a:cubicBezTo>
                  <a:cubicBezTo>
                    <a:pt x="2124" y="489"/>
                    <a:pt x="2195" y="488"/>
                    <a:pt x="2265" y="493"/>
                  </a:cubicBezTo>
                  <a:cubicBezTo>
                    <a:pt x="2280" y="498"/>
                    <a:pt x="2307" y="493"/>
                    <a:pt x="2310" y="508"/>
                  </a:cubicBezTo>
                  <a:cubicBezTo>
                    <a:pt x="2334" y="618"/>
                    <a:pt x="2310" y="618"/>
                    <a:pt x="2250" y="658"/>
                  </a:cubicBezTo>
                  <a:cubicBezTo>
                    <a:pt x="2240" y="673"/>
                    <a:pt x="2234" y="692"/>
                    <a:pt x="2220" y="703"/>
                  </a:cubicBezTo>
                  <a:cubicBezTo>
                    <a:pt x="2208" y="713"/>
                    <a:pt x="2186" y="707"/>
                    <a:pt x="2175" y="718"/>
                  </a:cubicBezTo>
                  <a:cubicBezTo>
                    <a:pt x="2164" y="729"/>
                    <a:pt x="2169" y="750"/>
                    <a:pt x="2160" y="763"/>
                  </a:cubicBezTo>
                  <a:cubicBezTo>
                    <a:pt x="2148" y="781"/>
                    <a:pt x="2130" y="793"/>
                    <a:pt x="2115" y="808"/>
                  </a:cubicBezTo>
                  <a:cubicBezTo>
                    <a:pt x="2110" y="848"/>
                    <a:pt x="2115" y="891"/>
                    <a:pt x="2100" y="928"/>
                  </a:cubicBezTo>
                  <a:cubicBezTo>
                    <a:pt x="2093" y="945"/>
                    <a:pt x="2068" y="945"/>
                    <a:pt x="2055" y="958"/>
                  </a:cubicBezTo>
                  <a:cubicBezTo>
                    <a:pt x="2042" y="971"/>
                    <a:pt x="2035" y="988"/>
                    <a:pt x="2025" y="1003"/>
                  </a:cubicBezTo>
                  <a:cubicBezTo>
                    <a:pt x="2020" y="1058"/>
                    <a:pt x="2018" y="1113"/>
                    <a:pt x="2010" y="1168"/>
                  </a:cubicBezTo>
                  <a:cubicBezTo>
                    <a:pt x="2008" y="1184"/>
                    <a:pt x="1988" y="1199"/>
                    <a:pt x="1995" y="1213"/>
                  </a:cubicBezTo>
                  <a:cubicBezTo>
                    <a:pt x="2002" y="1227"/>
                    <a:pt x="2025" y="1223"/>
                    <a:pt x="2040" y="1228"/>
                  </a:cubicBezTo>
                  <a:cubicBezTo>
                    <a:pt x="2085" y="1296"/>
                    <a:pt x="2085" y="1371"/>
                    <a:pt x="2130" y="1438"/>
                  </a:cubicBezTo>
                  <a:cubicBezTo>
                    <a:pt x="2114" y="1454"/>
                    <a:pt x="2043" y="1521"/>
                    <a:pt x="2040" y="1543"/>
                  </a:cubicBezTo>
                  <a:cubicBezTo>
                    <a:pt x="2036" y="1576"/>
                    <a:pt x="2124" y="1662"/>
                    <a:pt x="2145" y="1693"/>
                  </a:cubicBezTo>
                  <a:cubicBezTo>
                    <a:pt x="2135" y="1817"/>
                    <a:pt x="2127" y="1960"/>
                    <a:pt x="2055" y="2068"/>
                  </a:cubicBezTo>
                  <a:cubicBezTo>
                    <a:pt x="2060" y="2108"/>
                    <a:pt x="2057" y="2150"/>
                    <a:pt x="2070" y="2188"/>
                  </a:cubicBezTo>
                  <a:cubicBezTo>
                    <a:pt x="2088" y="2243"/>
                    <a:pt x="2166" y="2284"/>
                    <a:pt x="2205" y="2323"/>
                  </a:cubicBezTo>
                  <a:cubicBezTo>
                    <a:pt x="2172" y="2421"/>
                    <a:pt x="2181" y="2437"/>
                    <a:pt x="2115" y="2503"/>
                  </a:cubicBezTo>
                  <a:cubicBezTo>
                    <a:pt x="2110" y="2528"/>
                    <a:pt x="2094" y="2553"/>
                    <a:pt x="2100" y="2578"/>
                  </a:cubicBezTo>
                  <a:cubicBezTo>
                    <a:pt x="2109" y="2620"/>
                    <a:pt x="2151" y="2647"/>
                    <a:pt x="2175" y="2683"/>
                  </a:cubicBezTo>
                  <a:cubicBezTo>
                    <a:pt x="2155" y="2764"/>
                    <a:pt x="2138" y="2773"/>
                    <a:pt x="2070" y="2818"/>
                  </a:cubicBezTo>
                  <a:cubicBezTo>
                    <a:pt x="2065" y="2833"/>
                    <a:pt x="2052" y="2847"/>
                    <a:pt x="2055" y="2863"/>
                  </a:cubicBezTo>
                  <a:cubicBezTo>
                    <a:pt x="2058" y="2881"/>
                    <a:pt x="2088" y="2890"/>
                    <a:pt x="2085" y="2908"/>
                  </a:cubicBezTo>
                  <a:cubicBezTo>
                    <a:pt x="2078" y="2949"/>
                    <a:pt x="2009" y="2966"/>
                    <a:pt x="1980" y="2968"/>
                  </a:cubicBezTo>
                  <a:cubicBezTo>
                    <a:pt x="1875" y="2976"/>
                    <a:pt x="1770" y="2978"/>
                    <a:pt x="1665" y="2983"/>
                  </a:cubicBezTo>
                  <a:cubicBezTo>
                    <a:pt x="1650" y="2998"/>
                    <a:pt x="1632" y="3010"/>
                    <a:pt x="1620" y="3028"/>
                  </a:cubicBezTo>
                  <a:cubicBezTo>
                    <a:pt x="1587" y="3078"/>
                    <a:pt x="1628" y="3074"/>
                    <a:pt x="1575" y="3118"/>
                  </a:cubicBezTo>
                  <a:cubicBezTo>
                    <a:pt x="1526" y="3159"/>
                    <a:pt x="1453" y="3159"/>
                    <a:pt x="1395" y="3178"/>
                  </a:cubicBezTo>
                  <a:cubicBezTo>
                    <a:pt x="1352" y="3167"/>
                    <a:pt x="1298" y="3157"/>
                    <a:pt x="1260" y="3133"/>
                  </a:cubicBezTo>
                  <a:cubicBezTo>
                    <a:pt x="1242" y="3122"/>
                    <a:pt x="1233" y="3100"/>
                    <a:pt x="1215" y="3088"/>
                  </a:cubicBezTo>
                  <a:cubicBezTo>
                    <a:pt x="1190" y="3072"/>
                    <a:pt x="1091" y="3060"/>
                    <a:pt x="1080" y="3058"/>
                  </a:cubicBezTo>
                  <a:cubicBezTo>
                    <a:pt x="840" y="3073"/>
                    <a:pt x="743" y="3086"/>
                    <a:pt x="495" y="3073"/>
                  </a:cubicBezTo>
                  <a:cubicBezTo>
                    <a:pt x="490" y="3043"/>
                    <a:pt x="506" y="2999"/>
                    <a:pt x="480" y="2983"/>
                  </a:cubicBezTo>
                  <a:cubicBezTo>
                    <a:pt x="455" y="2968"/>
                    <a:pt x="212" y="2943"/>
                    <a:pt x="165" y="2938"/>
                  </a:cubicBezTo>
                  <a:cubicBezTo>
                    <a:pt x="148" y="2622"/>
                    <a:pt x="229" y="2674"/>
                    <a:pt x="30" y="2608"/>
                  </a:cubicBezTo>
                  <a:cubicBezTo>
                    <a:pt x="20" y="2593"/>
                    <a:pt x="0" y="2581"/>
                    <a:pt x="0" y="2563"/>
                  </a:cubicBezTo>
                  <a:cubicBezTo>
                    <a:pt x="0" y="2476"/>
                    <a:pt x="66" y="2437"/>
                    <a:pt x="120" y="2383"/>
                  </a:cubicBezTo>
                  <a:cubicBezTo>
                    <a:pt x="149" y="2354"/>
                    <a:pt x="153" y="2330"/>
                    <a:pt x="165" y="2293"/>
                  </a:cubicBezTo>
                  <a:cubicBezTo>
                    <a:pt x="160" y="2253"/>
                    <a:pt x="164" y="2211"/>
                    <a:pt x="150" y="2173"/>
                  </a:cubicBezTo>
                  <a:cubicBezTo>
                    <a:pt x="143" y="2153"/>
                    <a:pt x="116" y="2146"/>
                    <a:pt x="105" y="2128"/>
                  </a:cubicBezTo>
                  <a:cubicBezTo>
                    <a:pt x="95" y="2110"/>
                    <a:pt x="96" y="2088"/>
                    <a:pt x="90" y="2068"/>
                  </a:cubicBezTo>
                  <a:cubicBezTo>
                    <a:pt x="81" y="2038"/>
                    <a:pt x="60" y="1978"/>
                    <a:pt x="60" y="1978"/>
                  </a:cubicBezTo>
                  <a:cubicBezTo>
                    <a:pt x="72" y="1860"/>
                    <a:pt x="46" y="1812"/>
                    <a:pt x="135" y="1753"/>
                  </a:cubicBezTo>
                  <a:cubicBezTo>
                    <a:pt x="140" y="1738"/>
                    <a:pt x="143" y="1722"/>
                    <a:pt x="150" y="1708"/>
                  </a:cubicBezTo>
                  <a:cubicBezTo>
                    <a:pt x="158" y="1692"/>
                    <a:pt x="178" y="1681"/>
                    <a:pt x="180" y="1663"/>
                  </a:cubicBezTo>
                  <a:cubicBezTo>
                    <a:pt x="188" y="1587"/>
                    <a:pt x="147" y="1524"/>
                    <a:pt x="105" y="1468"/>
                  </a:cubicBezTo>
                  <a:cubicBezTo>
                    <a:pt x="70" y="1364"/>
                    <a:pt x="73" y="1290"/>
                    <a:pt x="150" y="1213"/>
                  </a:cubicBezTo>
                  <a:cubicBezTo>
                    <a:pt x="166" y="1164"/>
                    <a:pt x="194" y="1127"/>
                    <a:pt x="210" y="1078"/>
                  </a:cubicBezTo>
                  <a:cubicBezTo>
                    <a:pt x="175" y="1026"/>
                    <a:pt x="158" y="979"/>
                    <a:pt x="120" y="928"/>
                  </a:cubicBezTo>
                  <a:cubicBezTo>
                    <a:pt x="84" y="821"/>
                    <a:pt x="100" y="676"/>
                    <a:pt x="195" y="613"/>
                  </a:cubicBezTo>
                  <a:cubicBezTo>
                    <a:pt x="206" y="596"/>
                    <a:pt x="244" y="549"/>
                    <a:pt x="240" y="523"/>
                  </a:cubicBezTo>
                  <a:cubicBezTo>
                    <a:pt x="235" y="485"/>
                    <a:pt x="207" y="454"/>
                    <a:pt x="195" y="418"/>
                  </a:cubicBezTo>
                  <a:cubicBezTo>
                    <a:pt x="200" y="363"/>
                    <a:pt x="210" y="253"/>
                    <a:pt x="210" y="253"/>
                  </a:cubicBez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Line 5"/>
            <p:cNvSpPr>
              <a:spLocks noChangeShapeType="1"/>
            </p:cNvSpPr>
            <p:nvPr/>
          </p:nvSpPr>
          <p:spPr bwMode="auto">
            <a:xfrm>
              <a:off x="6860620" y="4524898"/>
              <a:ext cx="370417" cy="110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257" name="Text Box 6"/>
            <p:cNvSpPr txBox="1">
              <a:spLocks noChangeArrowheads="1"/>
            </p:cNvSpPr>
            <p:nvPr/>
          </p:nvSpPr>
          <p:spPr bwMode="auto">
            <a:xfrm>
              <a:off x="1258509" y="3501008"/>
              <a:ext cx="1585299" cy="239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/>
            <a:lstStyle/>
            <a:p>
              <a:pPr algn="ctr"/>
              <a:endParaRPr lang="pt-BR" sz="1400" b="1" dirty="0">
                <a:cs typeface="Times New Roman" pitchFamily="18" charset="0"/>
              </a:endParaRPr>
            </a:p>
            <a:p>
              <a:pPr algn="ctr"/>
              <a:r>
                <a:rPr lang="pt-BR" sz="1400" b="1" dirty="0">
                  <a:cs typeface="Times New Roman" pitchFamily="18" charset="0"/>
                </a:rPr>
                <a:t>Mundo Físico</a:t>
              </a:r>
            </a:p>
            <a:p>
              <a:pPr algn="ctr" eaLnBrk="0" hangingPunct="0"/>
              <a:r>
                <a:rPr lang="pt-BR" sz="1400" b="1" dirty="0">
                  <a:cs typeface="Times New Roman" pitchFamily="18" charset="0"/>
                </a:rPr>
                <a:t> </a:t>
              </a:r>
            </a:p>
            <a:p>
              <a:pPr algn="ctr" eaLnBrk="0" hangingPunct="0"/>
              <a:r>
                <a:rPr lang="pt-BR" sz="1400" b="1" dirty="0">
                  <a:cs typeface="Times New Roman" pitchFamily="18" charset="0"/>
                </a:rPr>
                <a:t>Mundo</a:t>
              </a:r>
            </a:p>
            <a:p>
              <a:pPr algn="ctr" eaLnBrk="0" hangingPunct="0"/>
              <a:r>
                <a:rPr lang="pt-BR" sz="1400" b="1" dirty="0">
                  <a:cs typeface="Times New Roman" pitchFamily="18" charset="0"/>
                </a:rPr>
                <a:t>Comportamental</a:t>
              </a:r>
            </a:p>
            <a:p>
              <a:pPr algn="ctr" eaLnBrk="0" hangingPunct="0"/>
              <a:r>
                <a:rPr lang="pt-BR" sz="1400" b="1" dirty="0">
                  <a:cs typeface="Times New Roman" pitchFamily="18" charset="0"/>
                </a:rPr>
                <a:t> </a:t>
              </a:r>
            </a:p>
            <a:p>
              <a:pPr algn="ctr" eaLnBrk="0" hangingPunct="0"/>
              <a:r>
                <a:rPr lang="pt-BR" sz="1400" b="1" dirty="0">
                  <a:cs typeface="Times New Roman" pitchFamily="18" charset="0"/>
                </a:rPr>
                <a:t>Mundo</a:t>
              </a:r>
            </a:p>
            <a:p>
              <a:pPr algn="ctr" eaLnBrk="0" hangingPunct="0"/>
              <a:r>
                <a:rPr lang="pt-BR" sz="1400" b="1" dirty="0">
                  <a:cs typeface="Times New Roman" pitchFamily="18" charset="0"/>
                </a:rPr>
                <a:t>Sensorial</a:t>
              </a:r>
            </a:p>
            <a:p>
              <a:pPr eaLnBrk="0" hangingPunct="0"/>
              <a:endParaRPr lang="pt-BR" sz="1400" dirty="0"/>
            </a:p>
          </p:txBody>
        </p:sp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3718252" y="3758646"/>
              <a:ext cx="1053924" cy="15425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2" tIns="45716" rIns="91432" bIns="45716"/>
            <a:lstStyle/>
            <a:p>
              <a:pPr algn="ctr"/>
              <a:r>
                <a:rPr lang="pt-BR" sz="1100" dirty="0">
                  <a:cs typeface="Times New Roman" pitchFamily="18" charset="0"/>
                </a:rPr>
                <a:t> </a:t>
              </a:r>
              <a:endParaRPr lang="pt-BR" sz="1200" dirty="0">
                <a:cs typeface="Times New Roman" pitchFamily="18" charset="0"/>
              </a:endParaRPr>
            </a:p>
            <a:p>
              <a:pPr algn="ctr" eaLnBrk="0" hangingPunct="0"/>
              <a:r>
                <a:rPr lang="pt-BR" sz="1100" dirty="0">
                  <a:cs typeface="Times New Roman" pitchFamily="18" charset="0"/>
                </a:rPr>
                <a:t> </a:t>
              </a:r>
              <a:endParaRPr lang="pt-BR" sz="1200" dirty="0">
                <a:cs typeface="Times New Roman" pitchFamily="18" charset="0"/>
              </a:endParaRPr>
            </a:p>
            <a:p>
              <a:pPr algn="ctr" eaLnBrk="0" hangingPunct="0"/>
              <a:r>
                <a:rPr lang="pt-BR" sz="1600" dirty="0">
                  <a:cs typeface="Times New Roman" pitchFamily="18" charset="0"/>
                </a:rPr>
                <a:t>Observar e/ou Medir</a:t>
              </a:r>
            </a:p>
            <a:p>
              <a:pPr eaLnBrk="0" hangingPunct="0"/>
              <a:endParaRPr lang="pt-BR" dirty="0"/>
            </a:p>
          </p:txBody>
        </p:sp>
        <p:sp>
          <p:nvSpPr>
            <p:cNvPr id="53259" name="Text Box 8"/>
            <p:cNvSpPr txBox="1">
              <a:spLocks noChangeArrowheads="1"/>
            </p:cNvSpPr>
            <p:nvPr/>
          </p:nvSpPr>
          <p:spPr bwMode="auto">
            <a:xfrm>
              <a:off x="5240488" y="3862136"/>
              <a:ext cx="1522236" cy="13670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2" tIns="45716" rIns="91432" bIns="45716"/>
            <a:lstStyle/>
            <a:p>
              <a:pPr algn="ctr"/>
              <a:r>
                <a:rPr lang="pt-BR" sz="1100" dirty="0">
                  <a:cs typeface="Times New Roman" pitchFamily="18" charset="0"/>
                </a:rPr>
                <a:t> </a:t>
              </a:r>
              <a:endParaRPr lang="pt-BR" sz="1100" dirty="0">
                <a:latin typeface="Arial" charset="0"/>
                <a:cs typeface="Arial" charset="0"/>
              </a:endParaRPr>
            </a:p>
            <a:p>
              <a:pPr algn="ctr" eaLnBrk="0" hangingPunct="0"/>
              <a:r>
                <a:rPr lang="pt-BR" sz="1600" dirty="0">
                  <a:cs typeface="Times New Roman" pitchFamily="18" charset="0"/>
                </a:rPr>
                <a:t>Observações e Medições Documentadas</a:t>
              </a:r>
            </a:p>
          </p:txBody>
        </p:sp>
        <p:sp>
          <p:nvSpPr>
            <p:cNvPr id="53260" name="Line 9"/>
            <p:cNvSpPr>
              <a:spLocks noChangeShapeType="1"/>
            </p:cNvSpPr>
            <p:nvPr/>
          </p:nvSpPr>
          <p:spPr bwMode="auto">
            <a:xfrm>
              <a:off x="4870072" y="4524898"/>
              <a:ext cx="370417" cy="110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261" name="Line 10"/>
            <p:cNvSpPr>
              <a:spLocks noChangeShapeType="1"/>
            </p:cNvSpPr>
            <p:nvPr/>
          </p:nvSpPr>
          <p:spPr bwMode="auto">
            <a:xfrm>
              <a:off x="3347836" y="4524898"/>
              <a:ext cx="370417" cy="110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262" name="Text Box 11"/>
            <p:cNvSpPr txBox="1">
              <a:spLocks noChangeArrowheads="1"/>
            </p:cNvSpPr>
            <p:nvPr/>
          </p:nvSpPr>
          <p:spPr bwMode="auto">
            <a:xfrm>
              <a:off x="7348336" y="3918423"/>
              <a:ext cx="819326" cy="10632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2" tIns="45716" rIns="91432" bIns="45716"/>
            <a:lstStyle/>
            <a:p>
              <a:pPr algn="just"/>
              <a:r>
                <a:rPr lang="pt-BR" sz="1100" dirty="0">
                  <a:cs typeface="Times New Roman" pitchFamily="18" charset="0"/>
                </a:rPr>
                <a:t> </a:t>
              </a:r>
            </a:p>
            <a:p>
              <a:pPr algn="just"/>
              <a:endParaRPr lang="pt-BR" sz="1100" dirty="0">
                <a:latin typeface="Arial" charset="0"/>
                <a:cs typeface="Arial" charset="0"/>
              </a:endParaRPr>
            </a:p>
            <a:p>
              <a:pPr algn="ctr" eaLnBrk="0" hangingPunct="0"/>
              <a:r>
                <a:rPr lang="pt-BR" sz="1800" b="1" dirty="0">
                  <a:cs typeface="Times New Roman" pitchFamily="18" charset="0"/>
                </a:rPr>
                <a:t>Dados</a:t>
              </a:r>
              <a:endParaRPr lang="pt-BR" sz="18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3253" name="Rectangle 13"/>
          <p:cNvSpPr>
            <a:spLocks noChangeArrowheads="1"/>
          </p:cNvSpPr>
          <p:nvPr/>
        </p:nvSpPr>
        <p:spPr bwMode="auto">
          <a:xfrm>
            <a:off x="0" y="39846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 </a:t>
            </a:r>
          </a:p>
          <a:p>
            <a:pPr eaLnBrk="0" hangingPunct="0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412776"/>
            <a:ext cx="77768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A medição é um processo que atribui um valor a uma característica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5576" y="2725730"/>
            <a:ext cx="205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Características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92958" y="27089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Processo de Medição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617294" y="2708920"/>
            <a:ext cx="205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Resultado</a:t>
            </a:r>
          </a:p>
        </p:txBody>
      </p:sp>
    </p:spTree>
    <p:extLst>
      <p:ext uri="{BB962C8B-B14F-4D97-AF65-F5344CB8AC3E}">
        <p14:creationId xmlns:p14="http://schemas.microsoft.com/office/powerpoint/2010/main" val="308139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13"/>
          <p:cNvSpPr>
            <a:spLocks noChangeArrowheads="1"/>
          </p:cNvSpPr>
          <p:nvPr/>
        </p:nvSpPr>
        <p:spPr bwMode="auto">
          <a:xfrm>
            <a:off x="0" y="39846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 </a:t>
            </a:r>
          </a:p>
          <a:p>
            <a:pPr eaLnBrk="0" hangingPunct="0"/>
            <a:endParaRPr lang="pt-BR"/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683568" y="764704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96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/>
              <a:t>Tipos de Medidas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Numéricas (Quantitativa)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Podem ser medidas em uma escala quantitativa, ou seja, apresentam valores numéricos que fazem sentido. Podem ser contínuas ou discretas.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pt-BR" noProof="0" dirty="0"/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Categóricas (Qualitativa)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O resultado da medição é uma categoria dentre um conjunto de possíveis categorias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Podem ser nominais ou ordinais. </a:t>
            </a:r>
          </a:p>
        </p:txBody>
      </p:sp>
    </p:spTree>
    <p:extLst>
      <p:ext uri="{BB962C8B-B14F-4D97-AF65-F5344CB8AC3E}">
        <p14:creationId xmlns:p14="http://schemas.microsoft.com/office/powerpoint/2010/main" val="43888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noProof="0" dirty="0"/>
              <a:t>Classificação de Medidas (simplificada)</a:t>
            </a:r>
          </a:p>
        </p:txBody>
      </p:sp>
      <p:sp>
        <p:nvSpPr>
          <p:cNvPr id="66606" name="Text Box 51"/>
          <p:cNvSpPr txBox="1">
            <a:spLocks noChangeArrowheads="1"/>
          </p:cNvSpPr>
          <p:nvPr/>
        </p:nvSpPr>
        <p:spPr bwMode="auto">
          <a:xfrm>
            <a:off x="438150" y="5664252"/>
            <a:ext cx="8248650" cy="7078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atin typeface="Arial" charset="0"/>
              </a:rPr>
              <a:t>Medidas de Classificação ou Contagem são também chamadas de </a:t>
            </a:r>
            <a:r>
              <a:rPr lang="pt-BR" sz="2000" b="1" dirty="0">
                <a:latin typeface="Arial" charset="0"/>
              </a:rPr>
              <a:t>Atributos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61950" y="1243308"/>
          <a:ext cx="8534400" cy="449952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852415327"/>
                    </a:ext>
                  </a:extLst>
                </a:gridCol>
                <a:gridCol w="1586218">
                  <a:extLst>
                    <a:ext uri="{9D8B030D-6E8A-4147-A177-3AD203B41FA5}">
                      <a16:colId xmlns="" xmlns:a16="http://schemas.microsoft.com/office/drawing/2014/main" val="3179267286"/>
                    </a:ext>
                  </a:extLst>
                </a:gridCol>
                <a:gridCol w="2779028">
                  <a:extLst>
                    <a:ext uri="{9D8B030D-6E8A-4147-A177-3AD203B41FA5}">
                      <a16:colId xmlns="" xmlns:a16="http://schemas.microsoft.com/office/drawing/2014/main" val="4146481882"/>
                    </a:ext>
                  </a:extLst>
                </a:gridCol>
                <a:gridCol w="2797554">
                  <a:extLst>
                    <a:ext uri="{9D8B030D-6E8A-4147-A177-3AD203B41FA5}">
                      <a16:colId xmlns="" xmlns:a16="http://schemas.microsoft.com/office/drawing/2014/main" val="257170509"/>
                    </a:ext>
                  </a:extLst>
                </a:gridCol>
              </a:tblGrid>
              <a:tr h="5068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Tipo de Medidas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Característica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de Qualidade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Dado registrado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1492893139"/>
                  </a:ext>
                </a:extLst>
              </a:tr>
              <a:tr h="39664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Categóricas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(Qualitativo)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Classificação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Evento adverso em um parto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Houve/Não houve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465344215"/>
                  </a:ext>
                </a:extLst>
              </a:tr>
              <a:tr h="5574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Reinternação dentro de 30 dias da alta hospitalar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Sem/Com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1724448775"/>
                  </a:ext>
                </a:extLst>
              </a:tr>
              <a:tr h="3966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Atendimento na recepção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Ruim/Razoável/Ótimo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2648097377"/>
                  </a:ext>
                </a:extLst>
              </a:tr>
              <a:tr h="506889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Numérico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(Quantitativo)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Contagem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(Discretos)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Evento adverso em um parto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Número de eventos adversos no parto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187526656"/>
                  </a:ext>
                </a:extLst>
              </a:tr>
              <a:tr h="5068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Erro em medicação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Número de erros em medicação por mês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3793374274"/>
                  </a:ext>
                </a:extLst>
              </a:tr>
              <a:tr h="5068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Dengue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Número de casos novos por dia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1104859050"/>
                  </a:ext>
                </a:extLst>
              </a:tr>
              <a:tr h="291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Contínuos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Tempo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Minutos atrasados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2570089768"/>
                  </a:ext>
                </a:extLst>
              </a:tr>
              <a:tr h="291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Peso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Gramas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1742565811"/>
                  </a:ext>
                </a:extLst>
              </a:tr>
              <a:tr h="291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PA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Pressão sistólica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01" marR="91101" marT="45551" marB="45551"/>
                </a:tc>
                <a:extLst>
                  <a:ext uri="{0D108BD9-81ED-4DB2-BD59-A6C34878D82A}">
                    <a16:rowId xmlns="" xmlns:a16="http://schemas.microsoft.com/office/drawing/2014/main" val="361705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3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noProof="0" dirty="0"/>
              <a:t>Atividade: Classifique cada uma das seguintes medidas como classificatória, contagem ou contínua</a:t>
            </a:r>
          </a:p>
        </p:txBody>
      </p:sp>
      <p:sp>
        <p:nvSpPr>
          <p:cNvPr id="67588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Classificação de hotéis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Quantidade de calorias de um produto alimentício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Número de bolhas em uma garrafa de vidro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Tempo médio de espera para se atendido em um PS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Número de plantonistas em um PS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Número de ligações perdidas em um </a:t>
            </a:r>
            <a:r>
              <a:rPr lang="pt-BR" sz="1800" noProof="0" dirty="0" err="1"/>
              <a:t>Call</a:t>
            </a:r>
            <a:r>
              <a:rPr lang="pt-BR" sz="1800" noProof="0" dirty="0"/>
              <a:t> Center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Motivos para ligações perdidas em um </a:t>
            </a:r>
            <a:r>
              <a:rPr lang="pt-BR" sz="1800" noProof="0" dirty="0" err="1"/>
              <a:t>Call</a:t>
            </a:r>
            <a:r>
              <a:rPr lang="pt-BR" sz="1800" noProof="0" dirty="0"/>
              <a:t> Center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Fontes de consumo de água em uma residência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Consumo de água em uma residência</a:t>
            </a:r>
          </a:p>
        </p:txBody>
      </p:sp>
      <p:sp>
        <p:nvSpPr>
          <p:cNvPr id="67587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Número de linhas de celular por habitante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Número de consultas realizadas no ambulatório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Duração de cada consulta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Tipo de infeção adquirida na UTI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Se existe plantonista na Maternidade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Quantia gasta com medicamentos no mês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Se é filiado a algum Partido Político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Caso seja, a que Partido Político  é filiado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noProof="0" dirty="0"/>
              <a:t>Satisfação com o atendimento recebido no hospital</a:t>
            </a:r>
          </a:p>
        </p:txBody>
      </p:sp>
    </p:spTree>
    <p:extLst>
      <p:ext uri="{BB962C8B-B14F-4D97-AF65-F5344CB8AC3E}">
        <p14:creationId xmlns:p14="http://schemas.microsoft.com/office/powerpoint/2010/main" val="370911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EF97A9-0106-42DA-90E1-9343E5F4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</a:t>
            </a:r>
            <a:endParaRPr lang="es-ES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44B15F1-569E-4D03-92FD-AFAC30B8EDD0}"/>
              </a:ext>
            </a:extLst>
          </p:cNvPr>
          <p:cNvSpPr txBox="1"/>
          <p:nvPr/>
        </p:nvSpPr>
        <p:spPr>
          <a:xfrm>
            <a:off x="457200" y="1772816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Individualmente, pense em atividades que você realiza no dia a dia e em dados que você recebe, produz ou analisa</a:t>
            </a:r>
          </a:p>
          <a:p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Liste alguns deles e classifique como contínuo, classificatório ou contagem</a:t>
            </a:r>
          </a:p>
          <a:p>
            <a:pPr marL="457200" indent="-457200">
              <a:buAutoNum type="arabicPeriod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Compartilhe o resultado com seu colega. Cada uma avalia o trabalho do outro e forneça feedback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4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Definição Operacional</a:t>
            </a:r>
            <a:br>
              <a:rPr lang="pt-BR" noProof="0"/>
            </a:b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2015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Definição Operacional...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77727" y="1828800"/>
            <a:ext cx="8032873" cy="2583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solidFill>
                  <a:srgbClr val="0B0B0B"/>
                </a:solidFill>
                <a:ea typeface="ＭＳ Ｐゴシック" pitchFamily="34" charset="-128"/>
                <a:cs typeface="+mj-cs"/>
              </a:rPr>
              <a:t>Se os dados são coletados de forma diferente por pessoas diferentes, ou de forma diferente a cada vez que são coletados, torna-se difícil saber se as alterações nos dados são devido às mudanças testadas ou a inconsistências na coleta de dados.</a:t>
            </a:r>
          </a:p>
        </p:txBody>
      </p:sp>
    </p:spTree>
    <p:extLst>
      <p:ext uri="{BB962C8B-B14F-4D97-AF65-F5344CB8AC3E}">
        <p14:creationId xmlns:p14="http://schemas.microsoft.com/office/powerpoint/2010/main" val="232553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458" y="294564"/>
            <a:ext cx="8488542" cy="762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Como você define as seguintes medidas em cuidados em saúde?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Internação relacionada a consumo de álcool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Gravidez na adolescência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Tempos de espera para atendimento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Internações devido a asma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Obesidade infantil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Educação do paciente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Saúde e bem-estar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Atendimento</a:t>
            </a:r>
            <a:r>
              <a:rPr lang="pt-BR" noProof="0" dirty="0"/>
              <a:t> seguro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Parto normal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Atraso em alta hospitalar</a:t>
            </a:r>
          </a:p>
          <a:p>
            <a:endParaRPr lang="pt-B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noProof="0" dirty="0"/>
              <a:t>Cuidado em final de vida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noProof="0" dirty="0"/>
              <a:t>Quedas (com / sem lesões)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noProof="0" dirty="0"/>
              <a:t>Imunização infantil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noProof="0" dirty="0"/>
              <a:t>Engajamento do paciente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noProof="0" dirty="0"/>
              <a:t>Acesso à saúde em áreas carentes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noProof="0" dirty="0"/>
              <a:t>Evento adverso no parto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200" dirty="0"/>
              <a:t>Infecção de Pneumonia em paciente com Ventilação Mecânica</a:t>
            </a:r>
            <a:endParaRPr lang="pt-BR" sz="2200" noProof="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96AE3C9-8ECC-4095-91E0-9EB9C0A37616}"/>
              </a:ext>
            </a:extLst>
          </p:cNvPr>
          <p:cNvSpPr txBox="1"/>
          <p:nvPr/>
        </p:nvSpPr>
        <p:spPr>
          <a:xfrm>
            <a:off x="683568" y="5895893"/>
            <a:ext cx="68436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Falha no desenvolvimento de uma definição operacional clara leva, muitas vezes, à confusão e mal-entendido</a:t>
            </a:r>
          </a:p>
        </p:txBody>
      </p:sp>
    </p:spTree>
    <p:extLst>
      <p:ext uri="{BB962C8B-B14F-4D97-AF65-F5344CB8AC3E}">
        <p14:creationId xmlns:p14="http://schemas.microsoft.com/office/powerpoint/2010/main" val="323283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971600" y="2924944"/>
            <a:ext cx="68580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4500" b="1" dirty="0">
                <a:solidFill>
                  <a:srgbClr val="7030A0"/>
                </a:solidFill>
              </a:rPr>
              <a:t>Aula 3</a:t>
            </a:r>
            <a:br>
              <a:rPr lang="pt-BR" sz="4500" b="1" dirty="0">
                <a:solidFill>
                  <a:srgbClr val="7030A0"/>
                </a:solidFill>
              </a:rPr>
            </a:br>
            <a:r>
              <a:rPr lang="pt-BR" sz="4500" b="1" dirty="0">
                <a:solidFill>
                  <a:srgbClr val="7030A0"/>
                </a:solidFill>
              </a:rPr>
              <a:t>Medidas e Indicadores</a:t>
            </a:r>
            <a:endParaRPr lang="pt-B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9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Uma Definição Operacional...</a:t>
            </a: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5859"/>
              </p:ext>
            </p:extLst>
          </p:nvPr>
        </p:nvGraphicFramePr>
        <p:xfrm>
          <a:off x="457200" y="1412776"/>
          <a:ext cx="8219256" cy="10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2186972"/>
              </p:ext>
            </p:extLst>
          </p:nvPr>
        </p:nvGraphicFramePr>
        <p:xfrm>
          <a:off x="390364" y="2278651"/>
          <a:ext cx="835292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0444" y="5589240"/>
            <a:ext cx="6912768" cy="83099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A Definição Operacional é um componente essencial do Processo de Medição</a:t>
            </a:r>
          </a:p>
        </p:txBody>
      </p:sp>
    </p:spTree>
    <p:extLst>
      <p:ext uri="{BB962C8B-B14F-4D97-AF65-F5344CB8AC3E}">
        <p14:creationId xmlns:p14="http://schemas.microsoft.com/office/powerpoint/2010/main" val="164103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Quem ficou melhor classificado nas Olimpíadas do RIO 2016?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7200" y="4919282"/>
            <a:ext cx="861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n-lt"/>
              </a:rPr>
              <a:t>Foi o Brasil com o maior número de medalhas de ouro, prata e bronze?</a:t>
            </a:r>
          </a:p>
          <a:p>
            <a:r>
              <a:rPr lang="pt-BR" sz="2000" dirty="0">
                <a:latin typeface="+mn-lt"/>
              </a:rPr>
              <a:t>Ou foi o país com o maior número de medalhas de  </a:t>
            </a:r>
            <a:r>
              <a:rPr lang="pt-BR" sz="2000" u="sng" dirty="0">
                <a:latin typeface="+mn-lt"/>
              </a:rPr>
              <a:t>OURO</a:t>
            </a:r>
            <a:r>
              <a:rPr lang="pt-BR" sz="2000" dirty="0">
                <a:latin typeface="+mn-lt"/>
              </a:rPr>
              <a:t> ?</a:t>
            </a:r>
          </a:p>
          <a:p>
            <a:pPr marL="347472" indent="-347472">
              <a:spcBef>
                <a:spcPts val="576"/>
              </a:spcBef>
              <a:buBlip>
                <a:blip r:embed="rId2"/>
              </a:buBlip>
            </a:pP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56" y="1426234"/>
            <a:ext cx="3827393" cy="174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12" y="3501008"/>
            <a:ext cx="7983888" cy="12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60" name="Text Box 4"/>
          <p:cNvSpPr txBox="1">
            <a:spLocks noChangeArrowheads="1"/>
          </p:cNvSpPr>
          <p:nvPr/>
        </p:nvSpPr>
        <p:spPr bwMode="auto">
          <a:xfrm>
            <a:off x="3328985" y="0"/>
            <a:ext cx="5798082" cy="13236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667" b="1" dirty="0">
                <a:solidFill>
                  <a:schemeClr val="bg1"/>
                </a:solidFill>
              </a:rPr>
              <a:t>23 de </a:t>
            </a:r>
            <a:r>
              <a:rPr lang="en-US" altLang="en-US" sz="2667" b="1" dirty="0" err="1">
                <a:solidFill>
                  <a:schemeClr val="bg1"/>
                </a:solidFill>
              </a:rPr>
              <a:t>setembro</a:t>
            </a:r>
            <a:r>
              <a:rPr lang="en-US" altLang="en-US" sz="2667" b="1" dirty="0">
                <a:solidFill>
                  <a:schemeClr val="bg1"/>
                </a:solidFill>
              </a:rPr>
              <a:t> de 1999</a:t>
            </a:r>
          </a:p>
          <a:p>
            <a:r>
              <a:rPr lang="en-US" altLang="en-US" sz="2667" b="1" dirty="0">
                <a:solidFill>
                  <a:schemeClr val="bg1"/>
                </a:solidFill>
              </a:rPr>
              <a:t>Um </a:t>
            </a:r>
            <a:r>
              <a:rPr lang="en-US" altLang="en-US" sz="2667" b="1" dirty="0" err="1">
                <a:solidFill>
                  <a:schemeClr val="bg1"/>
                </a:solidFill>
              </a:rPr>
              <a:t>problema</a:t>
            </a:r>
            <a:r>
              <a:rPr lang="en-US" altLang="en-US" sz="2667" b="1" dirty="0">
                <a:solidFill>
                  <a:schemeClr val="bg1"/>
                </a:solidFill>
              </a:rPr>
              <a:t> de </a:t>
            </a:r>
            <a:r>
              <a:rPr lang="en-US" altLang="en-US" sz="2667" b="1" dirty="0" err="1">
                <a:solidFill>
                  <a:schemeClr val="bg1"/>
                </a:solidFill>
              </a:rPr>
              <a:t>definição</a:t>
            </a:r>
            <a:r>
              <a:rPr lang="en-US" altLang="en-US" sz="2667" b="1" dirty="0">
                <a:solidFill>
                  <a:schemeClr val="bg1"/>
                </a:solidFill>
              </a:rPr>
              <a:t> </a:t>
            </a:r>
            <a:r>
              <a:rPr lang="en-US" altLang="en-US" sz="2667" b="1" dirty="0" err="1">
                <a:solidFill>
                  <a:schemeClr val="bg1"/>
                </a:solidFill>
              </a:rPr>
              <a:t>operacional</a:t>
            </a:r>
            <a:r>
              <a:rPr lang="en-US" altLang="en-US" sz="2667" b="1" dirty="0">
                <a:solidFill>
                  <a:schemeClr val="bg1"/>
                </a:solidFill>
              </a:rPr>
              <a:t> com alto </a:t>
            </a:r>
            <a:r>
              <a:rPr lang="en-US" altLang="en-US" sz="2667" b="1" dirty="0" err="1">
                <a:solidFill>
                  <a:schemeClr val="bg1"/>
                </a:solidFill>
              </a:rPr>
              <a:t>custo</a:t>
            </a:r>
            <a:r>
              <a:rPr lang="en-US" altLang="en-US" sz="2667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3459352" y="1696461"/>
            <a:ext cx="57065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n-lt"/>
              </a:rPr>
              <a:t>O satélite artificial </a:t>
            </a:r>
            <a:r>
              <a:rPr lang="pt-BR" sz="2000" dirty="0" err="1">
                <a:latin typeface="+mn-lt"/>
              </a:rPr>
              <a:t>Mars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Climate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Orbiter</a:t>
            </a:r>
            <a:r>
              <a:rPr lang="pt-BR" sz="2000" dirty="0">
                <a:latin typeface="+mn-lt"/>
              </a:rPr>
              <a:t> enviado pela NASA para orbitar Marte se desintegrou ao entrar na atmosfera do planeta com uma perda financeira de </a:t>
            </a:r>
            <a:r>
              <a:rPr lang="pt-BR" sz="2000" b="1" dirty="0">
                <a:latin typeface="+mn-lt"/>
              </a:rPr>
              <a:t>$ 125.000.000, </a:t>
            </a:r>
            <a:r>
              <a:rPr lang="pt-BR" sz="2000" dirty="0">
                <a:latin typeface="+mn-lt"/>
              </a:rPr>
              <a:t>fora a perda científica, porque uma equipe de engenharia utilizou unidades do Sistema Métrico (Newton/segundos) para guiar a nave espacial, enquanto o construtor (Lockheed Martin) usou libras/segundo para calibrar as operações de manobra da embarcação.</a:t>
            </a:r>
          </a:p>
          <a:p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A confusão fez com que o satélite entrasse na órbita de Marte em uma trajetória muito perto do planeta, fazendo-o passar através da atmosfera superior e se desintegrar.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0396"/>
            <a:ext cx="3328985" cy="3170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28985" cy="2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Operacional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Componentes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Objetivo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Característica de interesse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Instrumento de medição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Procedimento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Critério</a:t>
            </a:r>
          </a:p>
        </p:txBody>
      </p:sp>
    </p:spTree>
    <p:extLst>
      <p:ext uri="{BB962C8B-B14F-4D97-AF65-F5344CB8AC3E}">
        <p14:creationId xmlns:p14="http://schemas.microsoft.com/office/powerpoint/2010/main" val="302650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Definições operacionais de “chegada no prazo”</a:t>
            </a:r>
            <a:endParaRPr lang="pt-BR" noProof="0" dirty="0"/>
          </a:p>
        </p:txBody>
      </p:sp>
      <p:sp>
        <p:nvSpPr>
          <p:cNvPr id="6144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Objetivo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Verificar se uma aeronave chegou no horário no aeroporto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Característica de interesse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Horário de chegada da aeronave no aeroporto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Instrumento de medição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Relógio referenciado com</a:t>
            </a:r>
            <a:r>
              <a:rPr lang="pt-BR" dirty="0"/>
              <a:t> o relógio da torre de controle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noProof="0" dirty="0"/>
              <a:t>Procedimento</a:t>
            </a:r>
            <a:r>
              <a:rPr lang="pt-BR" dirty="0"/>
              <a:t>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O horário de chegada de um voo será o horário em que o trem de pouso da aeronave tocar a pista de pouso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Critério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A aeronave está no prazo se o horário de chegada for igual ao horário programado mais ou menos 15 minutos</a:t>
            </a:r>
          </a:p>
        </p:txBody>
      </p:sp>
    </p:spTree>
    <p:extLst>
      <p:ext uri="{BB962C8B-B14F-4D97-AF65-F5344CB8AC3E}">
        <p14:creationId xmlns:p14="http://schemas.microsoft.com/office/powerpoint/2010/main" val="253762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 Operacional de “Extrator Limpo”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Objetivo:</a:t>
            </a:r>
          </a:p>
          <a:p>
            <a:pPr lvl="1"/>
            <a:r>
              <a:rPr lang="pt-BR" dirty="0"/>
              <a:t>Verificar se um extrator de 150 ml está limpo para ser utilizado em uma extração.</a:t>
            </a:r>
          </a:p>
          <a:p>
            <a:r>
              <a:rPr lang="pt-BR" dirty="0"/>
              <a:t>Característica de interesse</a:t>
            </a:r>
          </a:p>
          <a:p>
            <a:pPr lvl="1"/>
            <a:r>
              <a:rPr lang="pt-BR" dirty="0"/>
              <a:t>Turbidez da solução de limpeza.</a:t>
            </a:r>
          </a:p>
          <a:p>
            <a:r>
              <a:rPr lang="pt-BR" dirty="0"/>
              <a:t>Instrumento de medição</a:t>
            </a:r>
          </a:p>
          <a:p>
            <a:pPr lvl="1"/>
            <a:r>
              <a:rPr lang="pt-BR" dirty="0"/>
              <a:t>Espectrofotômetro UV-Vis  </a:t>
            </a:r>
          </a:p>
          <a:p>
            <a:r>
              <a:rPr lang="pt-BR" dirty="0"/>
              <a:t>Procedimento</a:t>
            </a:r>
          </a:p>
          <a:p>
            <a:pPr lvl="1"/>
            <a:r>
              <a:rPr lang="pt-BR" dirty="0"/>
              <a:t>Realizar 3 lavagens com 100 ml de solução de limpeza (etanol 95%). Coletar uma amostra de 10 ml ao final da terceira lavagem e ler a turbidez da solução.</a:t>
            </a:r>
          </a:p>
          <a:p>
            <a:r>
              <a:rPr lang="pt-BR" dirty="0"/>
              <a:t>Critério</a:t>
            </a:r>
          </a:p>
          <a:p>
            <a:pPr lvl="1"/>
            <a:r>
              <a:rPr lang="pt-BR" dirty="0"/>
              <a:t>O extrator estará limpo se a turbidez for menor que 1,0.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9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Atividade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115616" y="1745769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Fazer a definição operacional de tamanho de banana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40968"/>
            <a:ext cx="2857143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2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Definição Operacional...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00008" y="1516842"/>
            <a:ext cx="8305800" cy="1173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noProof="0" dirty="0">
                <a:latin typeface="Trebuchet MS" pitchFamily="34" charset="0"/>
              </a:rPr>
              <a:t>Em medição é preciso fazer a definição operacional da medida e do Indicador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04" y="2667000"/>
            <a:ext cx="8010592" cy="13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357E8D"/>
              </a:buClr>
              <a:buSzPct val="110000"/>
              <a:buFont typeface="Arial" panose="020B0604020202020204" pitchFamily="34" charset="0"/>
              <a:buNone/>
              <a:defRPr sz="2400">
                <a:latin typeface="Trebuchet MS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dirty="0"/>
              <a:t>Definição operacional da medida instrui como a medida deve ser realizada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0008" y="4267200"/>
            <a:ext cx="8010592" cy="13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rgbClr val="357E8D"/>
              </a:buClr>
              <a:buSzPct val="110000"/>
              <a:buFont typeface="Arial" panose="020B0604020202020204" pitchFamily="34" charset="0"/>
              <a:buNone/>
              <a:defRPr sz="2400">
                <a:latin typeface="Trebuchet MS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57E8D"/>
              </a:buClr>
              <a:buSzPct val="85000"/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dirty="0"/>
              <a:t>Definição operacional do Indicador instrui como o indicador deve ser calculado</a:t>
            </a:r>
          </a:p>
        </p:txBody>
      </p:sp>
    </p:spTree>
    <p:extLst>
      <p:ext uri="{BB962C8B-B14F-4D97-AF65-F5344CB8AC3E}">
        <p14:creationId xmlns:p14="http://schemas.microsoft.com/office/powerpoint/2010/main" val="3573260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Exemplo: definição operacional de morte materna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6364" y="2498238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Óbito de uma mulher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: óbito que ocorre durante a gestação ou até 42 dias após o término da gestação, independentemente da duração ou da localização da gravidez, devido a qualquer causa relacionada com ou agravada pela gravidez ou por medidas em relação a ela, porém não devida a causas acidentais ou incidentais. Puerpério é o período que vai do nascimento até 42 dias após o parto.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Nascido vivo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:  É o produto de um nascimento no qual existe evidência de vida ao nascer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6364" y="1361459"/>
            <a:ext cx="826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rebuchet MS" panose="020B0603020202020204" pitchFamily="34" charset="0"/>
              </a:rPr>
              <a:t>Definição operacional das medidas “Morte materna” e “Nascido Vivo”</a:t>
            </a:r>
          </a:p>
        </p:txBody>
      </p:sp>
    </p:spTree>
    <p:extLst>
      <p:ext uri="{BB962C8B-B14F-4D97-AF65-F5344CB8AC3E}">
        <p14:creationId xmlns:p14="http://schemas.microsoft.com/office/powerpoint/2010/main" val="697770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Exemplo: Definição operacional do indicador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81000" y="1463541"/>
                <a:ext cx="8153400" cy="328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chemeClr val="tx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Indicador: Morte materna por 100.000 Nascidos Vivos</a:t>
                </a:r>
              </a:p>
              <a:p>
                <a:endParaRPr lang="pt-BR" sz="1600" b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</a:endParaRPr>
              </a:p>
              <a:p>
                <a:endParaRPr lang="pt-BR" sz="1400" b="1" i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</a:endParaRPr>
              </a:p>
              <a:p>
                <a:endParaRPr lang="pt-BR" sz="2400" b="1" i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</a:endParaRPr>
              </a:p>
              <a:p>
                <a:r>
                  <a:rPr lang="pt-BR" sz="2400" b="1" dirty="0">
                    <a:solidFill>
                      <a:schemeClr val="tx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pt-BR" sz="2400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º.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ó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bitos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mulheres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por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causas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ligadas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à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gravidez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parto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puerp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é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rio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no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per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í</m:t>
                                </m:r>
                                <m:r>
                                  <m:rPr>
                                    <m:nor/>
                                  </m:rPr>
                                  <a:rPr lang="pt-BR" sz="2400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Trebuchet MS" panose="020B0603020202020204" pitchFamily="34" charset="0"/>
                                  </a:rPr>
                                  <m:t>odo</m:t>
                                </m:r>
                              </m:e>
                            </m:eqArr>
                          </m:num>
                          <m:den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ú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mero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de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nascidos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vivos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no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per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í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Trebuchet MS" panose="020B0603020202020204" pitchFamily="34" charset="0"/>
                              </a:rPr>
                              <m:t>odo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400" b="1" dirty="0">
                    <a:solidFill>
                      <a:schemeClr val="tx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*</a:t>
                </a:r>
                <a:r>
                  <a:rPr lang="pt-BR" sz="2400" dirty="0">
                    <a:solidFill>
                      <a:schemeClr val="tx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100.000</a:t>
                </a:r>
              </a:p>
              <a:p>
                <a:r>
                  <a:rPr lang="pt-BR" sz="2800" dirty="0">
                    <a:solidFill>
                      <a:schemeClr val="tx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63541"/>
                <a:ext cx="8153400" cy="3281924"/>
              </a:xfrm>
              <a:prstGeom prst="rect">
                <a:avLst/>
              </a:prstGeom>
              <a:blipFill>
                <a:blip r:embed="rId2"/>
                <a:stretch>
                  <a:fillRect l="-1197" t="-14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381000" y="4800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Obs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O número de nascidos vivos é utilizado no denominador da razão de mortalidade materna como uma estimativa da população de gestantes exposta ao risco de morte por causas maternas. </a:t>
            </a:r>
          </a:p>
        </p:txBody>
      </p:sp>
    </p:spTree>
    <p:extLst>
      <p:ext uri="{BB962C8B-B14F-4D97-AF65-F5344CB8AC3E}">
        <p14:creationId xmlns:p14="http://schemas.microsoft.com/office/powerpoint/2010/main" val="307690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990600"/>
            <a:ext cx="76962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sz="3600" noProof="0" dirty="0"/>
              <a:t>“Em Deus nós confiamos. Todos os outros tragam dados.”</a:t>
            </a:r>
            <a:br>
              <a:rPr lang="pt-BR" sz="3600" noProof="0" dirty="0"/>
            </a:br>
            <a:r>
              <a:rPr lang="pt-BR" sz="2800" noProof="0" dirty="0"/>
              <a:t>W. E. Deming</a:t>
            </a:r>
            <a:endParaRPr lang="pt-BR" sz="3600" noProof="0" dirty="0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609600" y="4585620"/>
            <a:ext cx="7924800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3214916"/>
            <a:ext cx="7696200" cy="266451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marL="342373" indent="-342373" algn="l" defTabSz="4564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809" indent="-285311" algn="l" defTabSz="4564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36" indent="-228249" algn="l" defTabSz="4564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34" indent="-228249" algn="l" defTabSz="4564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23" indent="-228249" algn="l" defTabSz="45649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t-BR" sz="3600" dirty="0"/>
              <a:t>"Se temos dados, vamos olhar os dados. Se tudo que temos são opiniões, ficamos com a minha.“</a:t>
            </a:r>
          </a:p>
          <a:p>
            <a:pPr marL="0" indent="0" algn="ctr">
              <a:buFont typeface="Arial" charset="0"/>
              <a:buNone/>
            </a:pPr>
            <a:r>
              <a:rPr lang="pt-BR" sz="2800" dirty="0"/>
              <a:t>Jim </a:t>
            </a:r>
            <a:r>
              <a:rPr lang="pt-BR" sz="2800" dirty="0" err="1"/>
              <a:t>Barksdale</a:t>
            </a:r>
            <a:r>
              <a:rPr lang="pt-BR" sz="2800" dirty="0"/>
              <a:t>, </a:t>
            </a:r>
            <a:r>
              <a:rPr lang="pt-BR" sz="2800" dirty="0" err="1"/>
              <a:t>ex-CEO</a:t>
            </a:r>
            <a:r>
              <a:rPr lang="pt-BR" sz="2800" dirty="0"/>
              <a:t> do Netscape</a:t>
            </a:r>
          </a:p>
        </p:txBody>
      </p:sp>
    </p:spTree>
    <p:extLst>
      <p:ext uri="{BB962C8B-B14F-4D97-AF65-F5344CB8AC3E}">
        <p14:creationId xmlns:p14="http://schemas.microsoft.com/office/powerpoint/2010/main" val="20562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954"/>
            <a:ext cx="7380000" cy="1152000"/>
          </a:xfrm>
        </p:spPr>
        <p:txBody>
          <a:bodyPr/>
          <a:lstStyle/>
          <a:p>
            <a:r>
              <a:rPr lang="pt-BR"/>
              <a:t>Exercício: Definição Operacional</a:t>
            </a:r>
            <a:endParaRPr lang="pt-BR" dirty="0"/>
          </a:p>
        </p:txBody>
      </p:sp>
      <p:sp>
        <p:nvSpPr>
          <p:cNvPr id="1843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676" y="1332252"/>
            <a:ext cx="8228649" cy="4794459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pt-BR" sz="2400" noProof="0" dirty="0"/>
              <a:t>Desenvolva uma definição operacional para o conceito “tempo e transito do paciente do quarto para a sala cirúrgica” — Faça um passo-a-passo com instruções específicas).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sz="2400" noProof="0" dirty="0"/>
              <a:t>Desenvolva uma definição operacional para “abandonar </a:t>
            </a:r>
            <a:r>
              <a:rPr lang="pt-BR" sz="2400" dirty="0"/>
              <a:t>o pronto atendimento</a:t>
            </a:r>
            <a:r>
              <a:rPr lang="pt-BR" sz="2400" noProof="0" dirty="0"/>
              <a:t> sem ser atendido”. Como você criaria um indicador para essa medida? Faça uma definição operacional do indicador.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sz="2400" noProof="0" dirty="0"/>
              <a:t>Desenvolva uma definição operacional para medir “queda de paciente em um hospital”. Como você criaria um indicador para essa medida? Faça uma definição operacional desse indicador.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sz="2400" noProof="0" dirty="0"/>
              <a:t>Compare os resultados dos grupos.</a:t>
            </a:r>
          </a:p>
        </p:txBody>
      </p:sp>
    </p:spTree>
    <p:extLst>
      <p:ext uri="{BB962C8B-B14F-4D97-AF65-F5344CB8AC3E}">
        <p14:creationId xmlns:p14="http://schemas.microsoft.com/office/powerpoint/2010/main" val="39144292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Como você define os seguintes conceitos em cuidados em saúde?</a:t>
            </a:r>
            <a:endParaRPr lang="pt-B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1600" noProof="0" dirty="0"/>
              <a:t>Performance Classe Mundial</a:t>
            </a:r>
          </a:p>
          <a:p>
            <a:r>
              <a:rPr lang="pt-BR" sz="1600" noProof="0" dirty="0"/>
              <a:t>Internações relacionada a consumo de álcool</a:t>
            </a:r>
          </a:p>
          <a:p>
            <a:r>
              <a:rPr lang="pt-BR" sz="1600" noProof="0" dirty="0"/>
              <a:t>Gravidez na adolescência</a:t>
            </a:r>
          </a:p>
          <a:p>
            <a:r>
              <a:rPr lang="pt-BR" sz="1600" noProof="0" dirty="0"/>
              <a:t>Tempos de espera para atendimento a câncer</a:t>
            </a:r>
          </a:p>
          <a:p>
            <a:r>
              <a:rPr lang="pt-BR" sz="1600" noProof="0" dirty="0"/>
              <a:t>Desigualdades na saúde</a:t>
            </a:r>
          </a:p>
          <a:p>
            <a:r>
              <a:rPr lang="pt-BR" sz="1600" noProof="0" dirty="0"/>
              <a:t>Internações devido a asma</a:t>
            </a:r>
          </a:p>
          <a:p>
            <a:r>
              <a:rPr lang="pt-BR" sz="1600" noProof="0" dirty="0"/>
              <a:t>Obesidade infantil</a:t>
            </a:r>
          </a:p>
          <a:p>
            <a:r>
              <a:rPr lang="pt-BR" sz="1600" noProof="0" dirty="0"/>
              <a:t>Educação do paciente</a:t>
            </a:r>
          </a:p>
          <a:p>
            <a:r>
              <a:rPr lang="pt-BR" sz="1600" noProof="0" dirty="0"/>
              <a:t>Saúde e bem-estar</a:t>
            </a:r>
          </a:p>
          <a:p>
            <a:r>
              <a:rPr lang="pt-BR" sz="1600" noProof="0" dirty="0"/>
              <a:t>Interrupção de tabagismo</a:t>
            </a:r>
          </a:p>
          <a:p>
            <a:r>
              <a:rPr lang="pt-BR" sz="1600" noProof="0" dirty="0"/>
              <a:t>Atendimento de urgência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sz="1600" noProof="0" dirty="0"/>
              <a:t>Atraso em alta hospitalar</a:t>
            </a:r>
          </a:p>
          <a:p>
            <a:r>
              <a:rPr lang="pt-BR" sz="1600" noProof="0" dirty="0"/>
              <a:t>Cuidado em final de vida</a:t>
            </a:r>
          </a:p>
          <a:p>
            <a:r>
              <a:rPr lang="pt-BR" sz="1600" noProof="0" dirty="0"/>
              <a:t>Quedas (com / sem lesões)</a:t>
            </a:r>
          </a:p>
          <a:p>
            <a:r>
              <a:rPr lang="pt-BR" sz="1600" noProof="0" dirty="0"/>
              <a:t>Imunizações infantis</a:t>
            </a:r>
          </a:p>
          <a:p>
            <a:r>
              <a:rPr lang="pt-BR" sz="1600" noProof="0" dirty="0"/>
              <a:t>Engajamento do paciente</a:t>
            </a:r>
          </a:p>
          <a:p>
            <a:r>
              <a:rPr lang="pt-BR" sz="1600" noProof="0" dirty="0"/>
              <a:t>Deslocamento de serviços para mais perto de casa</a:t>
            </a:r>
          </a:p>
          <a:p>
            <a:r>
              <a:rPr lang="pt-BR" sz="1600" noProof="0" dirty="0"/>
              <a:t>Sucesso do Aleitamento Materno</a:t>
            </a:r>
          </a:p>
          <a:p>
            <a:r>
              <a:rPr lang="pt-BR" sz="1600" noProof="0" dirty="0"/>
              <a:t>Assistência ambulatorial</a:t>
            </a:r>
          </a:p>
          <a:p>
            <a:r>
              <a:rPr lang="pt-BR" sz="1600" noProof="0" dirty="0"/>
              <a:t>Acesso à saúde em áreas carentes</a:t>
            </a:r>
          </a:p>
          <a:p>
            <a:r>
              <a:rPr lang="pt-BR" sz="1600" noProof="0" dirty="0"/>
              <a:t>Diagnóstico da comunidade</a:t>
            </a:r>
          </a:p>
          <a:p>
            <a:r>
              <a:rPr lang="pt-BR" sz="1600" noProof="0" dirty="0"/>
              <a:t>Serviços comunitários produtivos</a:t>
            </a:r>
          </a:p>
        </p:txBody>
      </p:sp>
    </p:spTree>
    <p:extLst>
      <p:ext uri="{BB962C8B-B14F-4D97-AF65-F5344CB8AC3E}">
        <p14:creationId xmlns:p14="http://schemas.microsoft.com/office/powerpoint/2010/main" val="366677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700808"/>
            <a:ext cx="756084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conceito não tem um significado comunicável até que se saiba como será utilizado em uma aplicação ou operação</a:t>
            </a:r>
          </a:p>
        </p:txBody>
      </p:sp>
    </p:spTree>
    <p:extLst>
      <p:ext uri="{BB962C8B-B14F-4D97-AF65-F5344CB8AC3E}">
        <p14:creationId xmlns:p14="http://schemas.microsoft.com/office/powerpoint/2010/main" val="2448456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 conceito pode ter vários Indicadores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69489"/>
              </p:ext>
            </p:extLst>
          </p:nvPr>
        </p:nvGraphicFramePr>
        <p:xfrm>
          <a:off x="551459" y="1628800"/>
          <a:ext cx="7696200" cy="4658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Conceito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Medidas potenciais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Higiene das Mãos</a:t>
                      </a:r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Gramas de gel usadas por dia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Gramas de gel usadas por equipe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Porcentagem da equipe que lavam suas mãos (antes e depois de visitar o paciente)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Porcentagem do pacientes internados com </a:t>
                      </a:r>
                      <a:r>
                        <a:rPr lang="pt-BR" sz="1600" noProof="0" dirty="0" err="1"/>
                        <a:t>C.Diff</a:t>
                      </a:r>
                      <a:r>
                        <a:rPr lang="pt-BR" sz="1600" noProof="0" dirty="0"/>
                        <a:t>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Erros de Medicação</a:t>
                      </a:r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Porcentagem de erros			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Número de erros			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Taxa de erro de medicação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/>
                        <a:t>PAV </a:t>
                      </a:r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Porcentagem de pacientes com uma PAV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Número de </a:t>
                      </a:r>
                      <a:r>
                        <a:rPr lang="pt-BR" sz="1600" dirty="0"/>
                        <a:t>PAV</a:t>
                      </a:r>
                      <a:r>
                        <a:rPr lang="pt-BR" sz="1600" noProof="0" dirty="0"/>
                        <a:t> em um mês		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Número de dias sem um PAV		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/>
                        <a:t>% de adesão ao </a:t>
                      </a:r>
                      <a:r>
                        <a:rPr lang="pt-BR" sz="1600" noProof="0" dirty="0" err="1"/>
                        <a:t>bundle</a:t>
                      </a:r>
                      <a:r>
                        <a:rPr lang="pt-BR" sz="1600" noProof="0" dirty="0"/>
                        <a:t> de VM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C720F60-6B2E-4B94-9E19-6FF5F0CB0F4B}"/>
              </a:ext>
            </a:extLst>
          </p:cNvPr>
          <p:cNvSpPr txBox="1"/>
          <p:nvPr/>
        </p:nvSpPr>
        <p:spPr>
          <a:xfrm>
            <a:off x="551459" y="6336985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n-lt"/>
              </a:rPr>
              <a:t>PAV= pneumonia associada a ventilação mecânica / VM = ventilação mecânica</a:t>
            </a:r>
          </a:p>
        </p:txBody>
      </p:sp>
    </p:spTree>
    <p:extLst>
      <p:ext uri="{BB962C8B-B14F-4D97-AF65-F5344CB8AC3E}">
        <p14:creationId xmlns:p14="http://schemas.microsoft.com/office/powerpoint/2010/main" val="255867927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/>
              <a:t>Tipos de 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Contínuo</a:t>
            </a:r>
          </a:p>
          <a:p>
            <a:pPr lvl="1"/>
            <a:r>
              <a:rPr lang="pt-BR" dirty="0"/>
              <a:t>Ocorre quando medimos uma característica e o resultado pode ser qualquer valor em uma faixa de variação. </a:t>
            </a:r>
          </a:p>
          <a:p>
            <a:pPr lvl="1"/>
            <a:r>
              <a:rPr lang="pt-BR" dirty="0"/>
              <a:t>Exemplos: o tempo para que um exame de laboratório fique pronto, o tempo de uma cirurgia, a temperatura de um paciente, etc.</a:t>
            </a:r>
          </a:p>
          <a:p>
            <a:pPr lvl="1"/>
            <a:r>
              <a:rPr lang="pt-BR" dirty="0"/>
              <a:t>Nesse caso, o indicador é o próprio valor medido (tamanho da amostra igual a 1), a média, mediana ou desvio padrão, etc. de uma amostra de valores</a:t>
            </a:r>
          </a:p>
        </p:txBody>
      </p:sp>
    </p:spTree>
    <p:extLst>
      <p:ext uri="{BB962C8B-B14F-4D97-AF65-F5344CB8AC3E}">
        <p14:creationId xmlns:p14="http://schemas.microsoft.com/office/powerpoint/2010/main" val="191765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Exemplo 1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9019"/>
              </p:ext>
            </p:extLst>
          </p:nvPr>
        </p:nvGraphicFramePr>
        <p:xfrm>
          <a:off x="467544" y="1295400"/>
          <a:ext cx="17526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5" name="Worksheet" r:id="rId4" imgW="1752505" imgH="4772217" progId="Excel.Sheet.12">
                  <p:embed/>
                </p:oleObj>
              </mc:Choice>
              <mc:Fallback>
                <p:oleObj name="Worksheet" r:id="rId4" imgW="1752505" imgH="4772217" progId="Excel.Sheet.12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295400"/>
                        <a:ext cx="1752600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699792" y="1484784"/>
            <a:ext cx="5112568" cy="84904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pt-BR" dirty="0">
                <a:latin typeface="+mn-lt"/>
              </a:rPr>
              <a:t>Temperatura de um paciente medido de hora em hora por 24 horas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433873"/>
            <a:ext cx="4680519" cy="312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75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Exemplo 1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67544" y="1295400"/>
          <a:ext cx="17526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21" name="Worksheet" r:id="rId4" imgW="1752505" imgH="4772217" progId="Excel.Sheet.12">
                  <p:embed/>
                </p:oleObj>
              </mc:Choice>
              <mc:Fallback>
                <p:oleObj name="Worksheet" r:id="rId4" imgW="1752505" imgH="4772217" progId="Excel.Sheet.12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295400"/>
                        <a:ext cx="1752600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699792" y="1484784"/>
            <a:ext cx="5112568" cy="84904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pt-BR" dirty="0">
                <a:latin typeface="+mn-lt"/>
              </a:rPr>
              <a:t>Temperatura de um paciente medido de hora em hora por 24 horas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28F60A1-370C-4C9F-A47E-CCD82DA53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639" y="2204864"/>
            <a:ext cx="3908873" cy="2335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C421CF9-3967-45F1-BB09-0B4987900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638" y="4540364"/>
            <a:ext cx="3908873" cy="2335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90C9FAA-827E-4656-A671-766D80AFCE5F}"/>
              </a:ext>
            </a:extLst>
          </p:cNvPr>
          <p:cNvSpPr txBox="1"/>
          <p:nvPr/>
        </p:nvSpPr>
        <p:spPr>
          <a:xfrm>
            <a:off x="7452320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NÃO!</a:t>
            </a:r>
          </a:p>
        </p:txBody>
      </p:sp>
    </p:spTree>
    <p:extLst>
      <p:ext uri="{BB962C8B-B14F-4D97-AF65-F5344CB8AC3E}">
        <p14:creationId xmlns:p14="http://schemas.microsoft.com/office/powerpoint/2010/main" val="13699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/>
              <a:t>Exemplo 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88917"/>
              </p:ext>
            </p:extLst>
          </p:nvPr>
        </p:nvGraphicFramePr>
        <p:xfrm>
          <a:off x="524724" y="2060848"/>
          <a:ext cx="2540470" cy="43453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9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9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Temp. ( </a:t>
                      </a:r>
                      <a:r>
                        <a:rPr lang="pt-BR" sz="1100" b="1" u="none" strike="noStrike" baseline="30000" dirty="0">
                          <a:effectLst/>
                        </a:rPr>
                        <a:t>0</a:t>
                      </a:r>
                      <a:r>
                        <a:rPr lang="pt-BR" sz="1100" b="1" u="none" strike="noStrike" dirty="0">
                          <a:effectLst/>
                        </a:rPr>
                        <a:t>C)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Dia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Temp. ( </a:t>
                      </a:r>
                      <a:r>
                        <a:rPr lang="pt-BR" sz="1100" b="1" u="none" strike="noStrike" baseline="30000" dirty="0">
                          <a:effectLst/>
                        </a:rPr>
                        <a:t>0</a:t>
                      </a:r>
                      <a:r>
                        <a:rPr lang="pt-BR" sz="1100" b="1" u="none" strike="noStrike" dirty="0">
                          <a:effectLst/>
                        </a:rPr>
                        <a:t>C)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39.89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36.61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39.78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37.11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36.83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38.72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37.33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38.33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36.94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5810" y="1273383"/>
            <a:ext cx="7970990" cy="46165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pt-BR" dirty="0">
                <a:latin typeface="+mn-lt"/>
              </a:rPr>
              <a:t>Temperatura de um paciente medida  três vezes por dia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22845"/>
              </p:ext>
            </p:extLst>
          </p:nvPr>
        </p:nvGraphicFramePr>
        <p:xfrm>
          <a:off x="3366504" y="2026205"/>
          <a:ext cx="2152381" cy="324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76378">
                  <a:extLst>
                    <a:ext uri="{9D8B030D-6E8A-4147-A177-3AD203B41FA5}">
                      <a16:colId xmlns="" xmlns:a16="http://schemas.microsoft.com/office/drawing/2014/main" val="2267880729"/>
                    </a:ext>
                  </a:extLst>
                </a:gridCol>
                <a:gridCol w="1376003">
                  <a:extLst>
                    <a:ext uri="{9D8B030D-6E8A-4147-A177-3AD203B41FA5}">
                      <a16:colId xmlns="" xmlns:a16="http://schemas.microsoft.com/office/drawing/2014/main" val="145141380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effectLst/>
                        </a:rPr>
                        <a:t>Dia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effectLst/>
                        </a:rPr>
                        <a:t>Temp. Média </a:t>
                      </a:r>
                      <a:r>
                        <a:rPr lang="pt-BR" sz="1100" b="1" u="none" strike="noStrike" dirty="0">
                          <a:effectLst/>
                        </a:rPr>
                        <a:t>( </a:t>
                      </a:r>
                      <a:r>
                        <a:rPr lang="pt-BR" sz="1100" b="1" u="none" strike="noStrike" baseline="30000" dirty="0">
                          <a:effectLst/>
                        </a:rPr>
                        <a:t>0</a:t>
                      </a:r>
                      <a:r>
                        <a:rPr lang="pt-BR" sz="1100" b="1" u="none" strike="noStrike" dirty="0">
                          <a:effectLst/>
                        </a:rPr>
                        <a:t>C)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18951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16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38.54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764675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17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37.58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2864476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18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38.54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12564729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19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37.26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9850857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20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36.87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16469020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21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37.89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317644578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22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37.28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37314962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23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36.59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28757591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24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37.13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31534588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37.07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20321733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26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37.67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16423328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27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36.93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11611637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28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37.28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10057373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>
                          <a:effectLst/>
                        </a:rPr>
                        <a:t>29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36.81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3" marR="9003" marT="9003" marB="0" anchor="b"/>
                </a:tc>
                <a:extLst>
                  <a:ext uri="{0D108BD9-81ED-4DB2-BD59-A6C34878D82A}">
                    <a16:rowId xmlns="" xmlns:a16="http://schemas.microsoft.com/office/drawing/2014/main" val="937350018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14" y="2493169"/>
            <a:ext cx="3573494" cy="23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4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Tipos de Indicadores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Porcentagem</a:t>
            </a:r>
          </a:p>
          <a:p>
            <a:pPr lvl="1"/>
            <a:r>
              <a:rPr lang="pt-BR" dirty="0"/>
              <a:t>Ocorre quando em uma amostra medimos em cada item da amostra se ocorreu ou não um evento</a:t>
            </a:r>
          </a:p>
          <a:p>
            <a:pPr lvl="2"/>
            <a:r>
              <a:rPr lang="pt-BR" b="1" dirty="0"/>
              <a:t>Numerador</a:t>
            </a:r>
            <a:r>
              <a:rPr lang="pt-BR" dirty="0"/>
              <a:t>: número de vezes que ocorreu o evento</a:t>
            </a:r>
          </a:p>
          <a:p>
            <a:pPr lvl="2"/>
            <a:r>
              <a:rPr lang="pt-BR" b="1" dirty="0"/>
              <a:t>Denominador</a:t>
            </a:r>
            <a:r>
              <a:rPr lang="pt-BR" dirty="0"/>
              <a:t>: tamanho da amostra</a:t>
            </a:r>
          </a:p>
          <a:p>
            <a:pPr lvl="1"/>
            <a:r>
              <a:rPr lang="pt-BR" dirty="0" err="1"/>
              <a:t>Obs</a:t>
            </a:r>
            <a:r>
              <a:rPr lang="pt-BR" dirty="0"/>
              <a:t>: quando trabalhamos com porcentagem o valor do denominador (tamanho da amostra) não pode ser muito pequeno. Embora não seja uma regra absoluta recomenda-se que o denominador seja maior que 20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48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Exemplo 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353561"/>
            <a:ext cx="4008437" cy="26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457197" y="1353561"/>
          <a:ext cx="3907768" cy="426719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6942">
                  <a:extLst>
                    <a:ext uri="{9D8B030D-6E8A-4147-A177-3AD203B41FA5}">
                      <a16:colId xmlns="" xmlns:a16="http://schemas.microsoft.com/office/drawing/2014/main" val="1277720300"/>
                    </a:ext>
                  </a:extLst>
                </a:gridCol>
                <a:gridCol w="976942">
                  <a:extLst>
                    <a:ext uri="{9D8B030D-6E8A-4147-A177-3AD203B41FA5}">
                      <a16:colId xmlns="" xmlns:a16="http://schemas.microsoft.com/office/drawing/2014/main" val="245297975"/>
                    </a:ext>
                  </a:extLst>
                </a:gridCol>
                <a:gridCol w="976942">
                  <a:extLst>
                    <a:ext uri="{9D8B030D-6E8A-4147-A177-3AD203B41FA5}">
                      <a16:colId xmlns="" xmlns:a16="http://schemas.microsoft.com/office/drawing/2014/main" val="1104216528"/>
                    </a:ext>
                  </a:extLst>
                </a:gridCol>
                <a:gridCol w="976942">
                  <a:extLst>
                    <a:ext uri="{9D8B030D-6E8A-4147-A177-3AD203B41FA5}">
                      <a16:colId xmlns="" xmlns:a16="http://schemas.microsoft.com/office/drawing/2014/main" val="4116973775"/>
                    </a:ext>
                  </a:extLst>
                </a:gridCol>
              </a:tblGrid>
              <a:tr h="2586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 Partos Vag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 Partos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Mês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% Partos Vag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3549755149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jan-14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40.66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2205701345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fev-14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36.33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3765539654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mar-14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44.62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301956543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abr-14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40.91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2672285664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mai-14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35.88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294242667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jun-14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33.56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698264815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jul-14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41.75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376756504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ago-14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38.63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693272608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set-14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37.41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666162889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out-14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36.82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20750679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nov-14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38.76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701056835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dez-14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39.56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3848748750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jan-15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50.00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492709533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281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fev-15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43.77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680979119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mar-15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46.09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2305311185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abr-15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44.66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143735923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mai-15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47.96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034822444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jun-15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42.26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1346154677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jul-15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41.83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296625324"/>
                  </a:ext>
                </a:extLst>
              </a:tr>
              <a:tr h="20042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ago-15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46.82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/>
                </a:tc>
                <a:extLst>
                  <a:ext uri="{0D108BD9-81ED-4DB2-BD59-A6C34878D82A}">
                    <a16:rowId xmlns="" xmlns:a16="http://schemas.microsoft.com/office/drawing/2014/main" val="335583307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8363" y="4077049"/>
            <a:ext cx="407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1600" dirty="0">
                <a:latin typeface="+mn-lt"/>
              </a:rPr>
              <a:t>Observações.</a:t>
            </a:r>
          </a:p>
          <a:p>
            <a:pPr marL="342900" indent="-342900">
              <a:spcBef>
                <a:spcPts val="576"/>
              </a:spcBef>
              <a:buAutoNum type="arabicParenR"/>
            </a:pPr>
            <a:r>
              <a:rPr lang="pt-BR" sz="1600" dirty="0">
                <a:latin typeface="+mn-lt"/>
              </a:rPr>
              <a:t>Sempre que o indicador for porcentagem é importante informar o denominador</a:t>
            </a:r>
          </a:p>
          <a:p>
            <a:pPr marL="342900" indent="-342900">
              <a:spcBef>
                <a:spcPts val="576"/>
              </a:spcBef>
              <a:buAutoNum type="arabicParenR"/>
            </a:pPr>
            <a:r>
              <a:rPr lang="pt-BR" sz="1600" dirty="0">
                <a:latin typeface="+mn-lt"/>
              </a:rPr>
              <a:t>Quanto menor o denominador maior a variabilidade da porcentagem</a:t>
            </a:r>
          </a:p>
        </p:txBody>
      </p:sp>
    </p:spTree>
    <p:extLst>
      <p:ext uri="{BB962C8B-B14F-4D97-AF65-F5344CB8AC3E}">
        <p14:creationId xmlns:p14="http://schemas.microsoft.com/office/powerpoint/2010/main" val="10134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800" dirty="0"/>
              <a:t>Estágios de Enfrentar a Realidade: </a:t>
            </a:r>
            <a:br>
              <a:rPr lang="pt-BR" sz="2800" dirty="0"/>
            </a:br>
            <a:r>
              <a:rPr lang="pt-BR" sz="2800" dirty="0"/>
              <a:t>Reação a Dados</a:t>
            </a:r>
            <a:endParaRPr lang="pt-BR" sz="28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42454" y="1556792"/>
            <a:ext cx="8229600" cy="4681537"/>
          </a:xfrm>
          <a:prstGeom prst="rect">
            <a:avLst/>
          </a:prstGeo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Os dados estão errados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Os dados estão certos, porém isso não é um problema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Os dados estão certos, é um problema, porém não é meu problema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Eu aceito que temos que melhorar</a:t>
            </a:r>
          </a:p>
        </p:txBody>
      </p:sp>
    </p:spTree>
    <p:extLst>
      <p:ext uri="{BB962C8B-B14F-4D97-AF65-F5344CB8AC3E}">
        <p14:creationId xmlns:p14="http://schemas.microsoft.com/office/powerpoint/2010/main" val="32269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/>
              <a:t>Tipos de 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Taxa </a:t>
            </a:r>
          </a:p>
          <a:p>
            <a:pPr lvl="1"/>
            <a:r>
              <a:rPr lang="pt-BR" dirty="0"/>
              <a:t>Ocorre quando em cada item da amostra contamos quantos “defeitos” ocorreram. Nesse caso, cada item da amostra pode ter 0, 1, 2, 3, </a:t>
            </a:r>
            <a:r>
              <a:rPr lang="pt-BR" dirty="0" err="1"/>
              <a:t>etc</a:t>
            </a:r>
            <a:r>
              <a:rPr lang="pt-BR" dirty="0"/>
              <a:t> número de defeitos</a:t>
            </a:r>
          </a:p>
          <a:p>
            <a:pPr lvl="2"/>
            <a:r>
              <a:rPr lang="pt-BR" b="1" dirty="0"/>
              <a:t>Numerador</a:t>
            </a:r>
            <a:r>
              <a:rPr lang="pt-BR" dirty="0"/>
              <a:t>: Total de “defeitos”</a:t>
            </a:r>
          </a:p>
          <a:p>
            <a:pPr lvl="2"/>
            <a:r>
              <a:rPr lang="pt-BR" b="1" dirty="0"/>
              <a:t>Denominador</a:t>
            </a:r>
            <a:r>
              <a:rPr lang="pt-BR" dirty="0"/>
              <a:t>: tamanho da amostra</a:t>
            </a:r>
          </a:p>
          <a:p>
            <a:pPr lvl="1"/>
            <a:r>
              <a:rPr lang="pt-BR" dirty="0"/>
              <a:t>Algumas vezes se expressa taxa por um fator de  1000, 10.000, 100.000  ou 1.000.000. Basta multiplicar a taxa pelo fator de multiplicação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950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Exemplo 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7198" y="1353561"/>
          <a:ext cx="4045790" cy="4267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158">
                  <a:extLst>
                    <a:ext uri="{9D8B030D-6E8A-4147-A177-3AD203B41FA5}">
                      <a16:colId xmlns="" xmlns:a16="http://schemas.microsoft.com/office/drawing/2014/main" val="2892633592"/>
                    </a:ext>
                  </a:extLst>
                </a:gridCol>
                <a:gridCol w="809158">
                  <a:extLst>
                    <a:ext uri="{9D8B030D-6E8A-4147-A177-3AD203B41FA5}">
                      <a16:colId xmlns="" xmlns:a16="http://schemas.microsoft.com/office/drawing/2014/main" val="1084135098"/>
                    </a:ext>
                  </a:extLst>
                </a:gridCol>
                <a:gridCol w="809158">
                  <a:extLst>
                    <a:ext uri="{9D8B030D-6E8A-4147-A177-3AD203B41FA5}">
                      <a16:colId xmlns="" xmlns:a16="http://schemas.microsoft.com/office/drawing/2014/main" val="4061411924"/>
                    </a:ext>
                  </a:extLst>
                </a:gridCol>
                <a:gridCol w="809158">
                  <a:extLst>
                    <a:ext uri="{9D8B030D-6E8A-4147-A177-3AD203B41FA5}">
                      <a16:colId xmlns="" xmlns:a16="http://schemas.microsoft.com/office/drawing/2014/main" val="2994119223"/>
                    </a:ext>
                  </a:extLst>
                </a:gridCol>
                <a:gridCol w="809158">
                  <a:extLst>
                    <a:ext uri="{9D8B030D-6E8A-4147-A177-3AD203B41FA5}">
                      <a16:colId xmlns="" xmlns:a16="http://schemas.microsoft.com/office/drawing/2014/main" val="2435128642"/>
                    </a:ext>
                  </a:extLst>
                </a:gridCol>
              </a:tblGrid>
              <a:tr h="3184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Mês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T_VM_dia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N_PAV_VM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taxa PAV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Dens PAV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2440048945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jan-14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495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26.26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910492141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fev-14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25.49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767361653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mar-14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20.99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895594732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abr-14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30.80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170374343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mai-14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638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15.67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402129841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jun-14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24.12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3279925488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jul-14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600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25.00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555075538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ago-14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654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21.41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3076804420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set-14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27.44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738149900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out-14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596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16.78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4065858353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nov-14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27.03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944636311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dez-14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20.10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144001324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jan-15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625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33.60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3629991749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fev-15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25.64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1048892524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mar-15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27.32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536060501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abr-15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36.19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3888191119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mai-15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584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22.26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2978552788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jun-15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39.52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2864217046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jul-15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683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20.50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489471742"/>
                  </a:ext>
                </a:extLst>
              </a:tr>
              <a:tr h="197438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ago-15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0.032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31.97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9" marR="6369" marT="6369" marB="0" anchor="b"/>
                </a:tc>
                <a:extLst>
                  <a:ext uri="{0D108BD9-81ED-4DB2-BD59-A6C34878D82A}">
                    <a16:rowId xmlns="" xmlns:a16="http://schemas.microsoft.com/office/drawing/2014/main" val="382256179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21" y="1353561"/>
            <a:ext cx="377877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8363" y="4077049"/>
            <a:ext cx="407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pt-BR" sz="1600" dirty="0">
                <a:latin typeface="+mn-lt"/>
              </a:rPr>
              <a:t>Observações.</a:t>
            </a:r>
          </a:p>
          <a:p>
            <a:pPr marL="342900" indent="-342900">
              <a:spcBef>
                <a:spcPts val="576"/>
              </a:spcBef>
              <a:buAutoNum type="arabicParenR"/>
            </a:pPr>
            <a:r>
              <a:rPr lang="pt-BR" sz="1600" dirty="0">
                <a:latin typeface="+mn-lt"/>
              </a:rPr>
              <a:t>Sempre que o indicador for taxa é importante informar o denominador</a:t>
            </a:r>
          </a:p>
          <a:p>
            <a:pPr marL="342900" indent="-342900">
              <a:spcBef>
                <a:spcPts val="576"/>
              </a:spcBef>
              <a:buAutoNum type="arabicParenR"/>
            </a:pPr>
            <a:r>
              <a:rPr lang="pt-BR" sz="1600" dirty="0">
                <a:latin typeface="+mn-lt"/>
              </a:rPr>
              <a:t>Quanto menor o denominador maior a variabilidade da taxa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6AE0501-F113-4427-906E-6F78CC272BD5}"/>
              </a:ext>
            </a:extLst>
          </p:cNvPr>
          <p:cNvSpPr txBox="1"/>
          <p:nvPr/>
        </p:nvSpPr>
        <p:spPr>
          <a:xfrm>
            <a:off x="451875" y="6048325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latin typeface="+mn-lt"/>
              </a:rPr>
              <a:t>DensPAV</a:t>
            </a:r>
            <a:r>
              <a:rPr lang="pt-BR" sz="1000" dirty="0">
                <a:latin typeface="+mn-lt"/>
              </a:rPr>
              <a:t>=  densidade de incidência pneumonia associada a ventilação mecânica por </a:t>
            </a:r>
            <a:r>
              <a:rPr lang="pt-BR" sz="1000">
                <a:latin typeface="+mn-lt"/>
              </a:rPr>
              <a:t>1.000 ventiladores dia</a:t>
            </a:r>
            <a:endParaRPr lang="pt-BR" sz="1000" dirty="0">
              <a:latin typeface="+mn-lt"/>
            </a:endParaRPr>
          </a:p>
          <a:p>
            <a:r>
              <a:rPr lang="pt-BR" sz="1000" dirty="0">
                <a:latin typeface="+mn-lt"/>
              </a:rPr>
              <a:t>N_PAV_VM = número de pneumonias associadas à ventilação mecânica </a:t>
            </a:r>
          </a:p>
          <a:p>
            <a:r>
              <a:rPr lang="pt-BR" sz="1000" dirty="0" err="1">
                <a:latin typeface="+mn-lt"/>
              </a:rPr>
              <a:t>T_VM_dia</a:t>
            </a:r>
            <a:r>
              <a:rPr lang="pt-BR" sz="1000" dirty="0">
                <a:latin typeface="+mn-lt"/>
              </a:rPr>
              <a:t>= número total de pacientes com ventilador mecânico-dia</a:t>
            </a:r>
          </a:p>
        </p:txBody>
      </p:sp>
    </p:spTree>
    <p:extLst>
      <p:ext uri="{BB962C8B-B14F-4D97-AF65-F5344CB8AC3E}">
        <p14:creationId xmlns:p14="http://schemas.microsoft.com/office/powerpoint/2010/main" val="1133700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Frequência com que os dados são reportados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/>
              <a:t>Continuamente</a:t>
            </a:r>
          </a:p>
          <a:p>
            <a:r>
              <a:rPr lang="pt-BR"/>
              <a:t>Diariamente</a:t>
            </a:r>
          </a:p>
          <a:p>
            <a:r>
              <a:rPr lang="pt-BR"/>
              <a:t>Semanalmente</a:t>
            </a:r>
          </a:p>
          <a:p>
            <a:r>
              <a:rPr lang="pt-BR"/>
              <a:t>Mensalmente</a:t>
            </a:r>
          </a:p>
          <a:p>
            <a:r>
              <a:rPr lang="pt-BR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212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/>
              <a:t>Tamanho da Amostra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Inspeção 100%</a:t>
            </a:r>
          </a:p>
          <a:p>
            <a:endParaRPr lang="pt-BR" dirty="0"/>
          </a:p>
          <a:p>
            <a:r>
              <a:rPr lang="pt-BR"/>
              <a:t>Amostra (Uma </a:t>
            </a:r>
            <a:r>
              <a:rPr lang="pt-BR" dirty="0"/>
              <a:t>parte </a:t>
            </a:r>
            <a:r>
              <a:rPr lang="pt-BR"/>
              <a:t>dos eventos)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262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455660"/>
              </a:solidFill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455660"/>
              </a:solidFill>
            </a:endParaRPr>
          </a:p>
        </p:txBody>
      </p:sp>
      <p:sp>
        <p:nvSpPr>
          <p:cNvPr id="430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Categorias </a:t>
            </a:r>
            <a:r>
              <a:rPr lang="pt-BR" noProof="0" dirty="0"/>
              <a:t>de Indicadores</a:t>
            </a:r>
          </a:p>
        </p:txBody>
      </p:sp>
      <p:sp>
        <p:nvSpPr>
          <p:cNvPr id="4301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De resultado</a:t>
            </a:r>
          </a:p>
          <a:p>
            <a:pPr lvl="1"/>
            <a:r>
              <a:rPr lang="pt-BR" dirty="0"/>
              <a:t>Informa se o processo atende a especificação do cliente e se mudanças que estão sendo feitas resultam em melhoria.</a:t>
            </a:r>
          </a:p>
          <a:p>
            <a:pPr lvl="0"/>
            <a:r>
              <a:rPr lang="pt-BR" dirty="0"/>
              <a:t>De processo </a:t>
            </a:r>
          </a:p>
          <a:p>
            <a:pPr lvl="1"/>
            <a:r>
              <a:rPr lang="pt-BR" dirty="0"/>
              <a:t>Informa se o processo que poderia resultar em melhoria está sendo executado conforme desenhado.</a:t>
            </a:r>
          </a:p>
          <a:p>
            <a:pPr lvl="1"/>
            <a:r>
              <a:rPr lang="pt-BR" dirty="0"/>
              <a:t>Informa se o processo está recebendo material ou informação de acordo com as necessidades de processamento</a:t>
            </a:r>
          </a:p>
          <a:p>
            <a:pPr lvl="0"/>
            <a:r>
              <a:rPr lang="pt-BR" dirty="0"/>
              <a:t>De equilíbrio </a:t>
            </a:r>
          </a:p>
          <a:p>
            <a:pPr lvl="1"/>
            <a:r>
              <a:rPr lang="pt-BR" dirty="0"/>
              <a:t>Mostra o impacto de mudanças em outras partes do sistema. </a:t>
            </a:r>
          </a:p>
        </p:txBody>
      </p:sp>
    </p:spTree>
    <p:extLst>
      <p:ext uri="{BB962C8B-B14F-4D97-AF65-F5344CB8AC3E}">
        <p14:creationId xmlns:p14="http://schemas.microsoft.com/office/powerpoint/2010/main" val="78633471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pt-BR" sz="2800" dirty="0">
                <a:solidFill>
                  <a:srgbClr val="0B0B0B"/>
                </a:solidFill>
                <a:latin typeface="Trebuchet MS" pitchFamily="34" charset="0"/>
                <a:ea typeface="ＭＳ Ｐゴシック" pitchFamily="34" charset="-128"/>
              </a:rPr>
              <a:t>Conjunto Potencial de Indicadores  para Melhoria no Laboratório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11036" y="6117514"/>
            <a:ext cx="525780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455660"/>
              </a:solidFill>
            </a:endParaRPr>
          </a:p>
          <a:p>
            <a:endParaRPr lang="en-US">
              <a:solidFill>
                <a:srgbClr val="455660"/>
              </a:solidFill>
            </a:endParaRPr>
          </a:p>
        </p:txBody>
      </p:sp>
      <p:graphicFrame>
        <p:nvGraphicFramePr>
          <p:cNvPr id="5" name="Group 24"/>
          <p:cNvGraphicFramePr>
            <a:graphicFrameLocks noGrp="1"/>
          </p:cNvGraphicFramePr>
          <p:nvPr>
            <p:extLst/>
          </p:nvPr>
        </p:nvGraphicFramePr>
        <p:xfrm>
          <a:off x="533400" y="1447800"/>
          <a:ext cx="8305800" cy="4324578"/>
        </p:xfrm>
        <a:graphic>
          <a:graphicData uri="http://schemas.openxmlformats.org/drawingml/2006/table">
            <a:tbl>
              <a:tblPr/>
              <a:tblGrid>
                <a:gridCol w="2126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9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8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Tópico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Indicador de Resultado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Indicador de Processo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Indicador de Equilíbrio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8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Realização de hemograma completo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Tempo diário (em minutos) para realização do hemograma (da solicitação até o retorno do resultados)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Tempo de transito (da retirada do sangue do paciente até a entrada da amostra no laboratório)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Tempo de processamento no laboratório (do recebimento da amostra até completar a análise)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Tempo de inserção de dados (entre completar a análise inserir os resultados no computador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Volume de testes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% de testes que tem que ser refeitos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% de Satisfação do estafe do laboratório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Custo por exame realizado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74763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Família de indicadores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349850" y="1304992"/>
            <a:ext cx="7586452" cy="4692635"/>
            <a:chOff x="349850" y="1304992"/>
            <a:chExt cx="7586452" cy="469263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6301" y="1304992"/>
              <a:ext cx="3240001" cy="2160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1999" y="3616870"/>
              <a:ext cx="3240001" cy="2160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850" y="1304992"/>
              <a:ext cx="3240001" cy="2160000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783718" y="3419035"/>
              <a:ext cx="2372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76"/>
                </a:spcBef>
              </a:pPr>
              <a:r>
                <a:rPr lang="pt-BR" sz="1600" dirty="0">
                  <a:latin typeface="+mn-lt"/>
                </a:rPr>
                <a:t>Indicador de Resultado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324263" y="3419035"/>
              <a:ext cx="2372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76"/>
                </a:spcBef>
              </a:pPr>
              <a:r>
                <a:rPr lang="pt-BR" sz="1600" dirty="0">
                  <a:latin typeface="+mn-lt"/>
                </a:rPr>
                <a:t>Indicador de Processo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510169" y="5659073"/>
              <a:ext cx="2372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76"/>
                </a:spcBef>
              </a:pPr>
              <a:r>
                <a:rPr lang="pt-BR" sz="1600" dirty="0">
                  <a:latin typeface="+mn-lt"/>
                </a:rPr>
                <a:t>Indicador de Equilíbrio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402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en-US" sz="3200" dirty="0">
                <a:latin typeface="Arial" charset="0"/>
                <a:cs typeface="Arial" charset="0"/>
              </a:rPr>
              <a:t>Atividade: Desenvolvimento de uma Família de Indicadores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altLang="en-US" dirty="0"/>
              <a:t>Contexto: Um amigo lhe pediu para ajudar a desenvolver indicadores para projeto em que está trabalhando. O objetivo do projeto é reduzir o peso de um grupo de 40 pessoas</a:t>
            </a:r>
          </a:p>
          <a:p>
            <a:pPr>
              <a:lnSpc>
                <a:spcPct val="90000"/>
              </a:lnSpc>
              <a:defRPr/>
            </a:pPr>
            <a:r>
              <a:rPr lang="pt-BR" altLang="en-US" dirty="0"/>
              <a:t>Desenvolver uma família de 4 a 6 indicadores que poderiam ser relatados a cada semana para o projeto:</a:t>
            </a:r>
          </a:p>
          <a:p>
            <a:pPr>
              <a:lnSpc>
                <a:spcPct val="90000"/>
              </a:lnSpc>
              <a:defRPr/>
            </a:pPr>
            <a:r>
              <a:rPr lang="pt-BR" altLang="en-US" dirty="0"/>
              <a:t>Medidas de resultado – 1 a 2 indicadores</a:t>
            </a:r>
          </a:p>
          <a:p>
            <a:pPr>
              <a:lnSpc>
                <a:spcPct val="90000"/>
              </a:lnSpc>
              <a:defRPr/>
            </a:pPr>
            <a:r>
              <a:rPr lang="pt-BR" altLang="en-US" dirty="0"/>
              <a:t>Medidas de processo - 2 indicadores</a:t>
            </a:r>
          </a:p>
          <a:p>
            <a:pPr>
              <a:lnSpc>
                <a:spcPct val="90000"/>
              </a:lnSpc>
              <a:defRPr/>
            </a:pPr>
            <a:r>
              <a:rPr lang="pt-BR" altLang="en-US" dirty="0"/>
              <a:t>Medidas de equilíbrio - 1 a 2 indicadores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708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Definição Operacional do Indicador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539553" y="1700809"/>
          <a:ext cx="7128793" cy="3941406"/>
        </p:xfrm>
        <a:graphic>
          <a:graphicData uri="http://schemas.openxmlformats.org/drawingml/2006/table">
            <a:tbl>
              <a:tblPr/>
              <a:tblGrid>
                <a:gridCol w="1937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3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7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79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 do 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9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(R, P, 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DFEC3B2-940A-4DAD-B331-B092EDA4A93E}"/>
              </a:ext>
            </a:extLst>
          </p:cNvPr>
          <p:cNvSpPr txBox="1"/>
          <p:nvPr/>
        </p:nvSpPr>
        <p:spPr>
          <a:xfrm>
            <a:off x="539552" y="5877272"/>
            <a:ext cx="748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n-lt"/>
              </a:rPr>
              <a:t>R= resultado  P= processo   E= equilíbrio</a:t>
            </a:r>
          </a:p>
        </p:txBody>
      </p:sp>
    </p:spTree>
    <p:extLst>
      <p:ext uri="{BB962C8B-B14F-4D97-AF65-F5344CB8AC3E}">
        <p14:creationId xmlns:p14="http://schemas.microsoft.com/office/powerpoint/2010/main" val="3046525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Definição Operacional do Indicador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1772817"/>
          <a:ext cx="8496944" cy="4369815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9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Definição operacional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Denominador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Frequência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Tamanho da amostra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07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A Jornada da Medição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4247221"/>
              </p:ext>
            </p:extLst>
          </p:nvPr>
        </p:nvGraphicFramePr>
        <p:xfrm>
          <a:off x="1331640" y="1628800"/>
          <a:ext cx="5782811" cy="450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759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Definição Operacional do Indicador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7327582" cy="3503472"/>
        </p:xfrm>
        <a:graphic>
          <a:graphicData uri="http://schemas.openxmlformats.org/drawingml/2006/table">
            <a:tbl>
              <a:tblPr/>
              <a:tblGrid>
                <a:gridCol w="4114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3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9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7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Guia de coleta de dados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Interpretação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06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79512" y="1484784"/>
          <a:ext cx="8229600" cy="1478011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8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2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Código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Nome da medida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Categoria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IPCS-CVC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Densidade de Incidência de IPCS-CVC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Resultado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851E5AF-5E49-436C-96E6-B69B4E13B9F7}"/>
              </a:ext>
            </a:extLst>
          </p:cNvPr>
          <p:cNvSpPr txBox="1"/>
          <p:nvPr/>
        </p:nvSpPr>
        <p:spPr>
          <a:xfrm>
            <a:off x="436766" y="3090446"/>
            <a:ext cx="748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n-lt"/>
              </a:rPr>
              <a:t>IPCS-CVC = infecção primária de corrente sanguínea associada a cateter venoso central</a:t>
            </a:r>
          </a:p>
        </p:txBody>
      </p:sp>
    </p:spTree>
    <p:extLst>
      <p:ext uri="{BB962C8B-B14F-4D97-AF65-F5344CB8AC3E}">
        <p14:creationId xmlns:p14="http://schemas.microsoft.com/office/powerpoint/2010/main" val="3345339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Definição Operacional do Indicador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51520" y="1412777"/>
          <a:ext cx="8568950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1713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6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062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Definição operacional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Numerador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Denominador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Calculo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Frequência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Tamanho da amostra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Numero de casos novos de IPCS-CVC no período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Numero de pacientes com cateter centra-dia no período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Dividir o total do numerador pelo denominador e multiplicar o resultado por 1000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Mensal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71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65" tIns="40083" rIns="80165" bIns="40083">
            <a:normAutofit/>
          </a:bodyPr>
          <a:lstStyle/>
          <a:p>
            <a:r>
              <a:rPr lang="pt-BR" dirty="0"/>
              <a:t>Definição Operacional do Indicador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0072"/>
              </p:ext>
            </p:extLst>
          </p:nvPr>
        </p:nvGraphicFramePr>
        <p:xfrm>
          <a:off x="662943" y="1484784"/>
          <a:ext cx="8003232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8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Guia de coleta de dados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Interpretação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24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 ocorrência de infecção primaria da corrente sanguínea que preencha o critério, conforme o guia de instrução para o diagnostico epidemiológico das IRAS associadas a dispositivos invasivos (anexar). 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Critérios de inclusão: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pacientes adultos internados em Unidade de Terapia Intensiva (UTI) de Adulto que preencham critério de diagnostico epidemiológico para IPCS-CVC, com tempo ≥ 48 horas de permanência nessa Unidade, independente da procedência e da inserção do cateter venoso central; e pacientes que evoluem com IPCS-CVC após 48 horas de alta da UTI. 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Critérios de exclusão: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menor de 16 anos, tempo de permanência inferior a 48 horas na UTI Adulto, pacientes com cateter arterial periférico, cateter arterial femoral, balão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intra-aórtico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cateter para dialise peritoneal (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Tenckhoff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®); infecção de corrente sanguínea sem confirmação laboratorial por isolamento de patógeno em hemocultura, infecção de corrente sanguínea secundaria a outra topografia com isolamento do mesmo patógeno no foco primário.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http://www20.anvisa.gov.br/segurancadopaciente/images/documentos/livros/Livro2-CriteriosDiagnosticosIRASaude.pdf  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Quanto menor melhor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38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F45654-92B2-433B-BC2E-BB44BD37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6AB5CA4-16DF-442E-824D-6409CD2C00B9}"/>
              </a:ext>
            </a:extLst>
          </p:cNvPr>
          <p:cNvSpPr txBox="1"/>
          <p:nvPr/>
        </p:nvSpPr>
        <p:spPr>
          <a:xfrm>
            <a:off x="1841796" y="2922857"/>
            <a:ext cx="51285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Ademir </a:t>
            </a:r>
            <a:r>
              <a:rPr lang="pt-BR" sz="2400" dirty="0" err="1"/>
              <a:t>Petenate</a:t>
            </a:r>
            <a:r>
              <a:rPr lang="pt-BR" sz="2400" dirty="0"/>
              <a:t>, EDTI</a:t>
            </a:r>
          </a:p>
          <a:p>
            <a:pPr algn="ctr"/>
            <a:r>
              <a:rPr lang="pt-BR" sz="1350" dirty="0"/>
              <a:t>Colaboração: Camila Lajolo, </a:t>
            </a:r>
            <a:r>
              <a:rPr lang="pt-BR" sz="1350" dirty="0" err="1"/>
              <a:t>Proqualis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294423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19B073E1-54CA-44FB-AF4E-2ECE9287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00013"/>
            <a:ext cx="9166225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8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Objetivo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6824710"/>
              </p:ext>
            </p:extLst>
          </p:nvPr>
        </p:nvGraphicFramePr>
        <p:xfrm>
          <a:off x="533400" y="1219200"/>
          <a:ext cx="8077200" cy="48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9522D67-3BA3-4EE2-8472-4C1D3A50EB1A}"/>
              </a:ext>
            </a:extLst>
          </p:cNvPr>
          <p:cNvSpPr txBox="1"/>
          <p:nvPr/>
        </p:nvSpPr>
        <p:spPr>
          <a:xfrm>
            <a:off x="755576" y="6165304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n-lt"/>
              </a:rPr>
              <a:t>IPCS CVC = infecção primária de corrente sanguínea associada a cateter venoso central</a:t>
            </a:r>
          </a:p>
        </p:txBody>
      </p:sp>
    </p:spTree>
    <p:extLst>
      <p:ext uri="{BB962C8B-B14F-4D97-AF65-F5344CB8AC3E}">
        <p14:creationId xmlns:p14="http://schemas.microsoft.com/office/powerpoint/2010/main" val="97076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Medida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No mundo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Existem “coisas”: pessoas, objetos, etc.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São realizadas atividades que produzem “coisas”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/>
              <a:t>Ocorrem eventos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Coisas, atividades ou eventos possuem características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Medição é a atribuição de um valor numérico ou categórico a características de “coisas”, atividades ou eventos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/>
              <a:t>Medida pode ser tanto o nome de uma característica como  o resultado do processo de medição</a:t>
            </a:r>
          </a:p>
        </p:txBody>
      </p:sp>
    </p:spTree>
    <p:extLst>
      <p:ext uri="{BB962C8B-B14F-4D97-AF65-F5344CB8AC3E}">
        <p14:creationId xmlns:p14="http://schemas.microsoft.com/office/powerpoint/2010/main" val="305359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Medida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A medida é feita geralmente em um item, um objeto, uma pessoa, um resultado de um processo, uma atividade do processo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Esse parto foi </a:t>
            </a:r>
            <a:r>
              <a:rPr lang="pt-BR" sz="2400" b="1" dirty="0"/>
              <a:t>normal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Esse cliente esperou </a:t>
            </a:r>
            <a:r>
              <a:rPr lang="pt-BR" sz="2400" b="1" dirty="0"/>
              <a:t>15 dias </a:t>
            </a:r>
            <a:r>
              <a:rPr lang="pt-BR" sz="2400" dirty="0"/>
              <a:t>para conseguir uma consulta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Nesse parto </a:t>
            </a:r>
            <a:r>
              <a:rPr lang="pt-BR" sz="2400" b="1" dirty="0"/>
              <a:t>não</a:t>
            </a:r>
            <a:r>
              <a:rPr lang="pt-BR" sz="2400" dirty="0"/>
              <a:t> </a:t>
            </a:r>
            <a:r>
              <a:rPr lang="pt-BR" sz="2400" b="1" dirty="0"/>
              <a:t>ocorreu evento adverso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Em abril de 2015 ocorreram </a:t>
            </a:r>
            <a:r>
              <a:rPr lang="pt-BR" sz="2400" b="1" dirty="0"/>
              <a:t>5 infecções de corrente sanguínea</a:t>
            </a:r>
          </a:p>
        </p:txBody>
      </p:sp>
    </p:spTree>
    <p:extLst>
      <p:ext uri="{BB962C8B-B14F-4D97-AF65-F5344CB8AC3E}">
        <p14:creationId xmlns:p14="http://schemas.microsoft.com/office/powerpoint/2010/main" val="9005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Indicador é geralmente o resultado de uma operação feita em medidas de uma amostra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b="1" dirty="0"/>
              <a:t>Porcentagem</a:t>
            </a:r>
            <a:r>
              <a:rPr lang="pt-BR" sz="2400" dirty="0"/>
              <a:t> de partos normais</a:t>
            </a:r>
            <a:endParaRPr lang="pt-BR" sz="2400" b="1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b="1" dirty="0"/>
              <a:t>Tempo médio</a:t>
            </a:r>
            <a:r>
              <a:rPr lang="pt-BR" sz="2400" dirty="0"/>
              <a:t> de espera para conseguir uma consulta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Taxa de eventos adversos</a:t>
            </a:r>
            <a:endParaRPr lang="pt-BR" sz="2400" b="1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2400" dirty="0"/>
              <a:t>Em abril de 2015 a </a:t>
            </a:r>
            <a:r>
              <a:rPr lang="pt-BR" sz="2400" b="1" dirty="0"/>
              <a:t>Densidade de Incidência de IPCS-CVC </a:t>
            </a:r>
            <a:r>
              <a:rPr lang="pt-BR" sz="2400" dirty="0"/>
              <a:t>foi 10,3por 1.000 cateteres-dia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4615881-2EEC-4764-9203-E9E09F8D47C7}"/>
              </a:ext>
            </a:extLst>
          </p:cNvPr>
          <p:cNvSpPr txBox="1"/>
          <p:nvPr/>
        </p:nvSpPr>
        <p:spPr>
          <a:xfrm>
            <a:off x="827584" y="6011415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n-lt"/>
              </a:rPr>
              <a:t>IPCS CVC = infecção primária de corrente sanguínea associada a cateter venoso central</a:t>
            </a:r>
          </a:p>
        </p:txBody>
      </p:sp>
    </p:spTree>
    <p:extLst>
      <p:ext uri="{BB962C8B-B14F-4D97-AF65-F5344CB8AC3E}">
        <p14:creationId xmlns:p14="http://schemas.microsoft.com/office/powerpoint/2010/main" val="3236455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ECO_109_modelo_2014</Template>
  <TotalTime>9018</TotalTime>
  <Words>3172</Words>
  <Application>Microsoft Office PowerPoint</Application>
  <PresentationFormat>Apresentação na tela (4:3)</PresentationFormat>
  <Paragraphs>831</Paragraphs>
  <Slides>55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9" baseType="lpstr">
      <vt:lpstr>MS PGothic</vt:lpstr>
      <vt:lpstr>MS PGothic</vt:lpstr>
      <vt:lpstr>Arial</vt:lpstr>
      <vt:lpstr>Bookman Old Style</vt:lpstr>
      <vt:lpstr>Calibri</vt:lpstr>
      <vt:lpstr>Cambria Math</vt:lpstr>
      <vt:lpstr>Franklin Gothic Book</vt:lpstr>
      <vt:lpstr>Gill Sans MT</vt:lpstr>
      <vt:lpstr>Times New Roman</vt:lpstr>
      <vt:lpstr>Trebuchet MS</vt:lpstr>
      <vt:lpstr>Wingdings</vt:lpstr>
      <vt:lpstr>Wingdings 3</vt:lpstr>
      <vt:lpstr>Origem</vt:lpstr>
      <vt:lpstr>Worksheet</vt:lpstr>
      <vt:lpstr>Apresentação do PowerPoint</vt:lpstr>
      <vt:lpstr>  Aula 3 Medidas e Indicadores</vt:lpstr>
      <vt:lpstr>Apresentação do PowerPoint</vt:lpstr>
      <vt:lpstr>Estágios de Enfrentar a Realidade:  Reação a Dados</vt:lpstr>
      <vt:lpstr>A Jornada da Medição</vt:lpstr>
      <vt:lpstr>Objetivo</vt:lpstr>
      <vt:lpstr>Medida</vt:lpstr>
      <vt:lpstr>Medida</vt:lpstr>
      <vt:lpstr>Indicador</vt:lpstr>
      <vt:lpstr>Apresentação do PowerPoint</vt:lpstr>
      <vt:lpstr>Processo de Medição</vt:lpstr>
      <vt:lpstr>Apresentação do PowerPoint</vt:lpstr>
      <vt:lpstr>Tipos de Medidas</vt:lpstr>
      <vt:lpstr>Classificação de Medidas (simplificada)</vt:lpstr>
      <vt:lpstr>Atividade: Classifique cada uma das seguintes medidas como classificatória, contagem ou contínua</vt:lpstr>
      <vt:lpstr>Atividade</vt:lpstr>
      <vt:lpstr>Definição Operacional </vt:lpstr>
      <vt:lpstr>Definição Operacional...</vt:lpstr>
      <vt:lpstr>Como você define as seguintes medidas em cuidados em saúde?</vt:lpstr>
      <vt:lpstr>Uma Definição Operacional...</vt:lpstr>
      <vt:lpstr>Quem ficou melhor classificado nas Olimpíadas do RIO 2016?</vt:lpstr>
      <vt:lpstr>Apresentação do PowerPoint</vt:lpstr>
      <vt:lpstr>Definição Operacional</vt:lpstr>
      <vt:lpstr>Definições operacionais de “chegada no prazo”</vt:lpstr>
      <vt:lpstr>Definição Operacional de “Extrator Limpo”</vt:lpstr>
      <vt:lpstr>Atividade</vt:lpstr>
      <vt:lpstr>Definição Operacional...</vt:lpstr>
      <vt:lpstr>Exemplo: definição operacional de morte materna</vt:lpstr>
      <vt:lpstr>Exemplo: Definição operacional do indicador</vt:lpstr>
      <vt:lpstr>Exercício: Definição Operacional</vt:lpstr>
      <vt:lpstr>Como você define os seguintes conceitos em cuidados em saúde?</vt:lpstr>
      <vt:lpstr>Apresentação do PowerPoint</vt:lpstr>
      <vt:lpstr>Cada conceito pode ter vários Indicadores</vt:lpstr>
      <vt:lpstr>Tipos de Indicadores</vt:lpstr>
      <vt:lpstr>Exemplo 1</vt:lpstr>
      <vt:lpstr>Exemplo 1</vt:lpstr>
      <vt:lpstr>Exemplo 2</vt:lpstr>
      <vt:lpstr>Tipos de Indicadores</vt:lpstr>
      <vt:lpstr>Exemplo 3</vt:lpstr>
      <vt:lpstr>Tipos de Indicadores</vt:lpstr>
      <vt:lpstr>Exemplo 4</vt:lpstr>
      <vt:lpstr>Frequência com que os dados são reportados</vt:lpstr>
      <vt:lpstr>Tamanho da Amostra</vt:lpstr>
      <vt:lpstr>Categorias de Indicadores</vt:lpstr>
      <vt:lpstr>Conjunto Potencial de Indicadores  para Melhoria no Laboratório</vt:lpstr>
      <vt:lpstr>Família de indicadores</vt:lpstr>
      <vt:lpstr>Atividade: Desenvolvimento de uma Família de Indicadores</vt:lpstr>
      <vt:lpstr>Definição Operacional do Indicador</vt:lpstr>
      <vt:lpstr>Definição Operacional do Indicador</vt:lpstr>
      <vt:lpstr>Definição Operacional do Indicador</vt:lpstr>
      <vt:lpstr>Exemplo</vt:lpstr>
      <vt:lpstr>Definição Operacional do Indicador</vt:lpstr>
      <vt:lpstr>Definição Operacional do Indicador</vt:lpstr>
      <vt:lpstr>Elaboração</vt:lpstr>
      <vt:lpstr>Apresentação do PowerPoint</vt:lpstr>
    </vt:vector>
  </TitlesOfParts>
  <Company>Ademir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DMAIC</dc:title>
  <dc:creator>Ademir José Petenate</dc:creator>
  <cp:lastModifiedBy>Laís Rodrigues</cp:lastModifiedBy>
  <cp:revision>320</cp:revision>
  <cp:lastPrinted>2017-06-22T11:36:11Z</cp:lastPrinted>
  <dcterms:created xsi:type="dcterms:W3CDTF">2006-02-14T12:43:06Z</dcterms:created>
  <dcterms:modified xsi:type="dcterms:W3CDTF">2018-07-16T18:25:06Z</dcterms:modified>
</cp:coreProperties>
</file>