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1816" y="696849"/>
            <a:ext cx="1034836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27B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27B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127B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416540" y="335279"/>
            <a:ext cx="1444752" cy="393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47927" y="1388363"/>
            <a:ext cx="791210" cy="53340"/>
          </a:xfrm>
          <a:custGeom>
            <a:avLst/>
            <a:gdLst/>
            <a:ahLst/>
            <a:cxnLst/>
            <a:rect l="l" t="t" r="r" b="b"/>
            <a:pathLst>
              <a:path w="791210" h="53340">
                <a:moveTo>
                  <a:pt x="790956" y="0"/>
                </a:moveTo>
                <a:lnTo>
                  <a:pt x="0" y="0"/>
                </a:lnTo>
                <a:lnTo>
                  <a:pt x="0" y="53339"/>
                </a:lnTo>
                <a:lnTo>
                  <a:pt x="790956" y="53339"/>
                </a:lnTo>
                <a:lnTo>
                  <a:pt x="790956" y="0"/>
                </a:lnTo>
                <a:close/>
              </a:path>
            </a:pathLst>
          </a:custGeom>
          <a:solidFill>
            <a:srgbClr val="1FC2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641" y="2054809"/>
            <a:ext cx="10154716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27BC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816" y="2332177"/>
            <a:ext cx="6799580" cy="326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8" Type="http://schemas.openxmlformats.org/officeDocument/2006/relationships/image" Target="../media/image4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Relationship Id="rId4" Type="http://schemas.openxmlformats.org/officeDocument/2006/relationships/image" Target="../media/image6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image" Target="../media/image7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3" Type="http://schemas.openxmlformats.org/officeDocument/2006/relationships/image" Target="../media/image75.jpg"/><Relationship Id="rId4" Type="http://schemas.openxmlformats.org/officeDocument/2006/relationships/image" Target="../media/image76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mpoweredpatientcoalition.org/" TargetMode="External"/><Relationship Id="rId3" Type="http://schemas.openxmlformats.org/officeDocument/2006/relationships/image" Target="../media/image79.jpg"/><Relationship Id="rId4" Type="http://schemas.openxmlformats.org/officeDocument/2006/relationships/image" Target="../media/image80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84.jpg"/><Relationship Id="rId6" Type="http://schemas.openxmlformats.org/officeDocument/2006/relationships/image" Target="../media/image85.jpg"/><Relationship Id="rId7" Type="http://schemas.openxmlformats.org/officeDocument/2006/relationships/image" Target="../media/image86.png"/><Relationship Id="rId8" Type="http://schemas.openxmlformats.org/officeDocument/2006/relationships/image" Target="../media/image87.jpg"/><Relationship Id="rId9" Type="http://schemas.openxmlformats.org/officeDocument/2006/relationships/image" Target="../media/image88.png"/><Relationship Id="rId10" Type="http://schemas.openxmlformats.org/officeDocument/2006/relationships/image" Target="../media/image89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Relationship Id="rId3" Type="http://schemas.openxmlformats.org/officeDocument/2006/relationships/image" Target="../media/image9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6.jpg"/><Relationship Id="rId3" Type="http://schemas.openxmlformats.org/officeDocument/2006/relationships/image" Target="../media/image9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9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0.jpg"/><Relationship Id="rId3" Type="http://schemas.openxmlformats.org/officeDocument/2006/relationships/image" Target="../media/image101.jpg"/><Relationship Id="rId4" Type="http://schemas.openxmlformats.org/officeDocument/2006/relationships/image" Target="../media/image102.jpg"/><Relationship Id="rId5" Type="http://schemas.openxmlformats.org/officeDocument/2006/relationships/image" Target="../media/image103.jpg"/><Relationship Id="rId6" Type="http://schemas.openxmlformats.org/officeDocument/2006/relationships/image" Target="../media/image104.jpg"/><Relationship Id="rId7" Type="http://schemas.openxmlformats.org/officeDocument/2006/relationships/image" Target="../media/image10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jpg"/><Relationship Id="rId5" Type="http://schemas.openxmlformats.org/officeDocument/2006/relationships/hyperlink" Target="mailto:marcelo.aalvarenga@hsl.org.br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3940" y="1982911"/>
            <a:ext cx="8383270" cy="11988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dirty="0" sz="3500">
                <a:solidFill>
                  <a:srgbClr val="FFFDFD"/>
                </a:solidFill>
                <a:latin typeface="Arial"/>
                <a:cs typeface="Arial"/>
              </a:rPr>
              <a:t>Como </a:t>
            </a:r>
            <a:r>
              <a:rPr dirty="0" sz="3500" spc="-5">
                <a:solidFill>
                  <a:srgbClr val="FFFDFD"/>
                </a:solidFill>
                <a:latin typeface="Arial"/>
                <a:cs typeface="Arial"/>
              </a:rPr>
              <a:t>melhorar </a:t>
            </a:r>
            <a:r>
              <a:rPr dirty="0" sz="3500">
                <a:solidFill>
                  <a:srgbClr val="FFFDFD"/>
                </a:solidFill>
                <a:latin typeface="Arial"/>
                <a:cs typeface="Arial"/>
              </a:rPr>
              <a:t>a Experiência do</a:t>
            </a:r>
            <a:r>
              <a:rPr dirty="0" sz="3500" spc="-20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DFD"/>
                </a:solidFill>
                <a:latin typeface="Arial"/>
                <a:cs typeface="Arial"/>
              </a:rPr>
              <a:t>Paciente  </a:t>
            </a:r>
            <a:r>
              <a:rPr dirty="0" sz="3500" spc="-5">
                <a:solidFill>
                  <a:srgbClr val="FFFDFD"/>
                </a:solidFill>
                <a:latin typeface="Arial"/>
                <a:cs typeface="Arial"/>
              </a:rPr>
              <a:t>para </a:t>
            </a:r>
            <a:r>
              <a:rPr dirty="0" sz="3500">
                <a:solidFill>
                  <a:srgbClr val="FFFDFD"/>
                </a:solidFill>
                <a:latin typeface="Arial"/>
                <a:cs typeface="Arial"/>
              </a:rPr>
              <a:t>um Cuidado mais</a:t>
            </a:r>
            <a:r>
              <a:rPr dirty="0" sz="3500" spc="-25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DFD"/>
                </a:solidFill>
                <a:latin typeface="Arial"/>
                <a:cs typeface="Arial"/>
              </a:rPr>
              <a:t>Seguro?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3522" y="2158745"/>
            <a:ext cx="0" cy="2592705"/>
          </a:xfrm>
          <a:custGeom>
            <a:avLst/>
            <a:gdLst/>
            <a:ahLst/>
            <a:cxnLst/>
            <a:rect l="l" t="t" r="r" b="b"/>
            <a:pathLst>
              <a:path w="0" h="2592704">
                <a:moveTo>
                  <a:pt x="0" y="0"/>
                </a:moveTo>
                <a:lnTo>
                  <a:pt x="0" y="2592323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13784" y="3443985"/>
            <a:ext cx="6708775" cy="1322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FFFDFD"/>
                </a:solidFill>
                <a:latin typeface="Arial"/>
                <a:cs typeface="Arial"/>
              </a:rPr>
              <a:t>Marcelo Alves Alvarenga, MD, MSc,</a:t>
            </a:r>
            <a:r>
              <a:rPr dirty="0" sz="2500" spc="-225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FFFDFD"/>
                </a:solidFill>
                <a:latin typeface="Arial"/>
                <a:cs typeface="Arial"/>
              </a:rPr>
              <a:t>CPXP</a:t>
            </a:r>
            <a:endParaRPr sz="2500">
              <a:latin typeface="Arial"/>
              <a:cs typeface="Arial"/>
            </a:endParaRPr>
          </a:p>
          <a:p>
            <a:pPr marL="12700" marR="260731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FFFDFD"/>
                </a:solidFill>
                <a:latin typeface="Arial"/>
                <a:cs typeface="Arial"/>
              </a:rPr>
              <a:t>Gerente de Experiência do</a:t>
            </a:r>
            <a:r>
              <a:rPr dirty="0" sz="2000" spc="-114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DFD"/>
                </a:solidFill>
                <a:latin typeface="Arial"/>
                <a:cs typeface="Arial"/>
              </a:rPr>
              <a:t>Paciente  Instituto de Qualidade e</a:t>
            </a:r>
            <a:r>
              <a:rPr dirty="0" sz="2000" spc="-110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DFD"/>
                </a:solidFill>
                <a:latin typeface="Arial"/>
                <a:cs typeface="Arial"/>
              </a:rPr>
              <a:t>Segurança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DFD"/>
                </a:solidFill>
                <a:latin typeface="Arial"/>
                <a:cs typeface="Arial"/>
              </a:rPr>
              <a:t>Sociedade Beneficente de Senhoras Hospital</a:t>
            </a:r>
            <a:r>
              <a:rPr dirty="0" sz="2000" spc="-114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DFD"/>
                </a:solidFill>
                <a:latin typeface="Arial"/>
                <a:cs typeface="Arial"/>
              </a:rPr>
              <a:t>Sírio-Libanês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9663" y="2290572"/>
            <a:ext cx="2185416" cy="237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96849"/>
            <a:ext cx="71723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Percepção </a:t>
            </a:r>
            <a:r>
              <a:rPr dirty="0" sz="3200" spc="-5"/>
              <a:t>de </a:t>
            </a:r>
            <a:r>
              <a:rPr dirty="0" sz="3200" spc="-30"/>
              <a:t>Valor </a:t>
            </a:r>
            <a:r>
              <a:rPr dirty="0" sz="3200" spc="-5"/>
              <a:t>pelos</a:t>
            </a:r>
            <a:r>
              <a:rPr dirty="0" sz="3200" spc="-30"/>
              <a:t> </a:t>
            </a:r>
            <a:r>
              <a:rPr dirty="0" sz="3200" spc="-10"/>
              <a:t>Pacientes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916935" y="1543811"/>
            <a:ext cx="7165975" cy="4320540"/>
            <a:chOff x="2916935" y="1543811"/>
            <a:chExt cx="7165975" cy="4320540"/>
          </a:xfrm>
        </p:grpSpPr>
        <p:sp>
          <p:nvSpPr>
            <p:cNvPr id="4" name="object 4"/>
            <p:cNvSpPr/>
            <p:nvPr/>
          </p:nvSpPr>
          <p:spPr>
            <a:xfrm>
              <a:off x="2916935" y="5210555"/>
              <a:ext cx="7165975" cy="654050"/>
            </a:xfrm>
            <a:custGeom>
              <a:avLst/>
              <a:gdLst/>
              <a:ahLst/>
              <a:cxnLst/>
              <a:rect l="l" t="t" r="r" b="b"/>
              <a:pathLst>
                <a:path w="7165975" h="654050">
                  <a:moveTo>
                    <a:pt x="0" y="653796"/>
                  </a:moveTo>
                  <a:lnTo>
                    <a:pt x="7165848" y="653796"/>
                  </a:lnTo>
                  <a:lnTo>
                    <a:pt x="7165848" y="0"/>
                  </a:lnTo>
                  <a:lnTo>
                    <a:pt x="0" y="0"/>
                  </a:lnTo>
                  <a:lnTo>
                    <a:pt x="0" y="653796"/>
                  </a:lnTo>
                  <a:close/>
                </a:path>
              </a:pathLst>
            </a:custGeom>
            <a:solidFill>
              <a:srgbClr val="004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27119" y="1543811"/>
              <a:ext cx="5654040" cy="3667125"/>
            </a:xfrm>
            <a:custGeom>
              <a:avLst/>
              <a:gdLst/>
              <a:ahLst/>
              <a:cxnLst/>
              <a:rect l="l" t="t" r="r" b="b"/>
              <a:pathLst>
                <a:path w="5654040" h="3667125">
                  <a:moveTo>
                    <a:pt x="5654039" y="0"/>
                  </a:moveTo>
                  <a:lnTo>
                    <a:pt x="0" y="0"/>
                  </a:lnTo>
                  <a:lnTo>
                    <a:pt x="0" y="3666744"/>
                  </a:lnTo>
                  <a:lnTo>
                    <a:pt x="5654039" y="3666744"/>
                  </a:lnTo>
                  <a:lnTo>
                    <a:pt x="565403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627120" y="1543811"/>
            <a:ext cx="5654040" cy="3667125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wrap="square" lIns="0" tIns="171450" rIns="0" bIns="0" rtlCol="0" vert="horz">
            <a:spAutoFit/>
          </a:bodyPr>
          <a:lstStyle/>
          <a:p>
            <a:pPr marL="220345">
              <a:lnSpc>
                <a:spcPct val="100000"/>
              </a:lnSpc>
              <a:spcBef>
                <a:spcPts val="1350"/>
              </a:spcBef>
            </a:pPr>
            <a:r>
              <a:rPr dirty="0" sz="2300">
                <a:solidFill>
                  <a:srgbClr val="00185B"/>
                </a:solidFill>
                <a:latin typeface="Arial"/>
                <a:cs typeface="Arial"/>
              </a:rPr>
              <a:t>Excelência = Técnico +</a:t>
            </a:r>
            <a:r>
              <a:rPr dirty="0" sz="2300" spc="-145">
                <a:solidFill>
                  <a:srgbClr val="00185B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00185B"/>
                </a:solidFill>
                <a:latin typeface="Arial"/>
                <a:cs typeface="Arial"/>
              </a:rPr>
              <a:t>Comportamental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31720" y="2250948"/>
            <a:ext cx="8281670" cy="4297680"/>
            <a:chOff x="2331720" y="2250948"/>
            <a:chExt cx="8281670" cy="4297680"/>
          </a:xfrm>
        </p:grpSpPr>
        <p:sp>
          <p:nvSpPr>
            <p:cNvPr id="8" name="object 8"/>
            <p:cNvSpPr/>
            <p:nvPr/>
          </p:nvSpPr>
          <p:spPr>
            <a:xfrm>
              <a:off x="4311396" y="2250948"/>
              <a:ext cx="4320540" cy="2564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31720" y="5864351"/>
              <a:ext cx="8281670" cy="684530"/>
            </a:xfrm>
            <a:custGeom>
              <a:avLst/>
              <a:gdLst/>
              <a:ahLst/>
              <a:cxnLst/>
              <a:rect l="l" t="t" r="r" b="b"/>
              <a:pathLst>
                <a:path w="8281670" h="684529">
                  <a:moveTo>
                    <a:pt x="8281416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8281416" y="684276"/>
                  </a:lnTo>
                  <a:lnTo>
                    <a:pt x="8281416" y="0"/>
                  </a:lnTo>
                  <a:close/>
                </a:path>
              </a:pathLst>
            </a:custGeom>
            <a:solidFill>
              <a:srgbClr val="00185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618613" y="5357571"/>
            <a:ext cx="7761605" cy="1026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FFFDFD"/>
                </a:solidFill>
                <a:latin typeface="Arial"/>
                <a:cs typeface="Arial"/>
              </a:rPr>
              <a:t>Cultura de Cuidado Centrado no</a:t>
            </a:r>
            <a:r>
              <a:rPr dirty="0" sz="2300" spc="-180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DFD"/>
                </a:solidFill>
                <a:latin typeface="Arial"/>
                <a:cs typeface="Arial"/>
              </a:rPr>
              <a:t>Paciente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300">
                <a:solidFill>
                  <a:srgbClr val="FFFDFD"/>
                </a:solidFill>
                <a:latin typeface="Arial"/>
                <a:cs typeface="Arial"/>
              </a:rPr>
              <a:t>Ambiente de Respeito e </a:t>
            </a:r>
            <a:r>
              <a:rPr dirty="0" sz="2300" spc="-5">
                <a:solidFill>
                  <a:srgbClr val="FFFDFD"/>
                </a:solidFill>
                <a:latin typeface="Arial"/>
                <a:cs typeface="Arial"/>
              </a:rPr>
              <a:t>Colaboração </a:t>
            </a:r>
            <a:r>
              <a:rPr dirty="0" sz="2300" spc="-10">
                <a:solidFill>
                  <a:srgbClr val="FFFDFD"/>
                </a:solidFill>
                <a:latin typeface="Arial"/>
                <a:cs typeface="Arial"/>
              </a:rPr>
              <a:t>(Trabalho </a:t>
            </a:r>
            <a:r>
              <a:rPr dirty="0" sz="2300">
                <a:solidFill>
                  <a:srgbClr val="FFFDFD"/>
                </a:solidFill>
                <a:latin typeface="Arial"/>
                <a:cs typeface="Arial"/>
              </a:rPr>
              <a:t>em</a:t>
            </a:r>
            <a:r>
              <a:rPr dirty="0" sz="2300" spc="-185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DFD"/>
                </a:solidFill>
                <a:latin typeface="Arial"/>
                <a:cs typeface="Arial"/>
              </a:rPr>
              <a:t>Equipe)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816" y="696849"/>
            <a:ext cx="617029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127BC0"/>
                </a:solidFill>
                <a:latin typeface="Verdana"/>
                <a:cs typeface="Verdana"/>
              </a:rPr>
              <a:t>Cuidado </a:t>
            </a:r>
            <a:r>
              <a:rPr dirty="0" sz="3200" spc="-15">
                <a:solidFill>
                  <a:srgbClr val="127BC0"/>
                </a:solidFill>
                <a:latin typeface="Verdana"/>
                <a:cs typeface="Verdana"/>
              </a:rPr>
              <a:t>Centrado </a:t>
            </a:r>
            <a:r>
              <a:rPr dirty="0" sz="3200">
                <a:solidFill>
                  <a:srgbClr val="127BC0"/>
                </a:solidFill>
                <a:latin typeface="Verdana"/>
                <a:cs typeface="Verdana"/>
              </a:rPr>
              <a:t>no</a:t>
            </a:r>
            <a:r>
              <a:rPr dirty="0" sz="3200" spc="-5">
                <a:solidFill>
                  <a:srgbClr val="127BC0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127BC0"/>
                </a:solidFill>
                <a:latin typeface="Verdana"/>
                <a:cs typeface="Verdana"/>
              </a:rPr>
              <a:t>Paciente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7180" y="2102307"/>
            <a:ext cx="10083800" cy="101981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2660015" marR="5080" indent="-2647950">
              <a:lnSpc>
                <a:spcPct val="100499"/>
              </a:lnSpc>
              <a:spcBef>
                <a:spcPts val="85"/>
              </a:spcBef>
            </a:pPr>
            <a:r>
              <a:rPr dirty="0" sz="3000" spc="60">
                <a:solidFill>
                  <a:srgbClr val="171717"/>
                </a:solidFill>
                <a:latin typeface="Arial"/>
                <a:cs typeface="Arial"/>
              </a:rPr>
              <a:t>“Atitude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de </a:t>
            </a:r>
            <a:r>
              <a:rPr dirty="0" sz="3500" spc="45">
                <a:solidFill>
                  <a:srgbClr val="FF0000"/>
                </a:solidFill>
                <a:latin typeface="Trebuchet MS"/>
                <a:cs typeface="Trebuchet MS"/>
              </a:rPr>
              <a:t>PARCERIA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entre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os Profissionais de Saúde,</a:t>
            </a:r>
            <a:r>
              <a:rPr dirty="0" sz="3000" spc="-54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os  Pacientes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e seus</a:t>
            </a:r>
            <a:r>
              <a:rPr dirty="0" sz="3000" spc="-4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Familiares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3283661"/>
            <a:ext cx="11183620" cy="2277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garantindo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que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todas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as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decisões respeitem as</a:t>
            </a:r>
            <a:r>
              <a:rPr dirty="0" sz="3000" spc="-7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3500" spc="85">
                <a:solidFill>
                  <a:srgbClr val="FF0000"/>
                </a:solidFill>
                <a:latin typeface="Trebuchet MS"/>
                <a:cs typeface="Trebuchet MS"/>
              </a:rPr>
              <a:t>NECESSIDADES</a:t>
            </a:r>
            <a:r>
              <a:rPr dirty="0" sz="3000" spc="85">
                <a:solidFill>
                  <a:srgbClr val="171717"/>
                </a:solidFill>
                <a:latin typeface="Arial"/>
                <a:cs typeface="Arial"/>
              </a:rPr>
              <a:t>, 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os </a:t>
            </a:r>
            <a:r>
              <a:rPr dirty="0" sz="3500" spc="15">
                <a:solidFill>
                  <a:srgbClr val="FF0000"/>
                </a:solidFill>
                <a:latin typeface="Trebuchet MS"/>
                <a:cs typeface="Trebuchet MS"/>
              </a:rPr>
              <a:t>VALORES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e as </a:t>
            </a:r>
            <a:r>
              <a:rPr dirty="0" sz="3500" spc="65">
                <a:solidFill>
                  <a:srgbClr val="FF0000"/>
                </a:solidFill>
                <a:latin typeface="Trebuchet MS"/>
                <a:cs typeface="Trebuchet MS"/>
              </a:rPr>
              <a:t>PREFERÊNCIAS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dos</a:t>
            </a:r>
            <a:r>
              <a:rPr dirty="0" sz="3000" spc="-57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Pacientes</a:t>
            </a:r>
            <a:endParaRPr sz="3000">
              <a:latin typeface="Arial"/>
              <a:cs typeface="Arial"/>
            </a:endParaRPr>
          </a:p>
          <a:p>
            <a:pPr algn="ctr" marL="347980" marR="341630">
              <a:lnSpc>
                <a:spcPct val="100499"/>
              </a:lnSpc>
              <a:spcBef>
                <a:spcPts val="1480"/>
              </a:spcBef>
            </a:pP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e que eles recebam </a:t>
            </a:r>
            <a:r>
              <a:rPr dirty="0" sz="3500" spc="-25">
                <a:solidFill>
                  <a:srgbClr val="FF0000"/>
                </a:solidFill>
                <a:latin typeface="Trebuchet MS"/>
                <a:cs typeface="Trebuchet MS"/>
              </a:rPr>
              <a:t>EDUCAÇÃO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e o </a:t>
            </a:r>
            <a:r>
              <a:rPr dirty="0" sz="3500">
                <a:solidFill>
                  <a:srgbClr val="FF0000"/>
                </a:solidFill>
                <a:latin typeface="Trebuchet MS"/>
                <a:cs typeface="Trebuchet MS"/>
              </a:rPr>
              <a:t>SUPORTE</a:t>
            </a:r>
            <a:r>
              <a:rPr dirty="0" sz="3500" spc="-72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que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precisam  para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tomar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as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decisões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e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participar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do seu </a:t>
            </a:r>
            <a:r>
              <a:rPr dirty="0" sz="3000" spc="-5">
                <a:solidFill>
                  <a:srgbClr val="171717"/>
                </a:solidFill>
                <a:latin typeface="Arial"/>
                <a:cs typeface="Arial"/>
              </a:rPr>
              <a:t>próprio</a:t>
            </a:r>
            <a:r>
              <a:rPr dirty="0" sz="3000" spc="-7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171717"/>
                </a:solidFill>
                <a:latin typeface="Arial"/>
                <a:cs typeface="Arial"/>
              </a:rPr>
              <a:t>cuidado.”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510" y="6449059"/>
            <a:ext cx="1066609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5" i="1">
                <a:latin typeface="Arial"/>
                <a:cs typeface="Arial"/>
              </a:rPr>
              <a:t>Fonte: </a:t>
            </a:r>
            <a:r>
              <a:rPr dirty="0" sz="1450" i="1">
                <a:latin typeface="Arial"/>
                <a:cs typeface="Arial"/>
              </a:rPr>
              <a:t>Institute of </a:t>
            </a:r>
            <a:r>
              <a:rPr dirty="0" sz="1450" spc="-5" i="1">
                <a:latin typeface="Arial"/>
                <a:cs typeface="Arial"/>
              </a:rPr>
              <a:t>Medicine. </a:t>
            </a:r>
            <a:r>
              <a:rPr dirty="0" sz="1450" i="1">
                <a:latin typeface="Arial"/>
                <a:cs typeface="Arial"/>
              </a:rPr>
              <a:t>Envisioning the </a:t>
            </a:r>
            <a:r>
              <a:rPr dirty="0" sz="1450" spc="-5" i="1">
                <a:latin typeface="Arial"/>
                <a:cs typeface="Arial"/>
              </a:rPr>
              <a:t>National Health Care </a:t>
            </a:r>
            <a:r>
              <a:rPr dirty="0" sz="1450" i="1">
                <a:latin typeface="Arial"/>
                <a:cs typeface="Arial"/>
              </a:rPr>
              <a:t>Quality </a:t>
            </a:r>
            <a:r>
              <a:rPr dirty="0" sz="1450" spc="-5" i="1">
                <a:latin typeface="Arial"/>
                <a:cs typeface="Arial"/>
              </a:rPr>
              <a:t>Report. Washington, DC: National Academy </a:t>
            </a:r>
            <a:r>
              <a:rPr dirty="0" sz="1450" i="1">
                <a:latin typeface="Arial"/>
                <a:cs typeface="Arial"/>
              </a:rPr>
              <a:t>Press:</a:t>
            </a:r>
            <a:r>
              <a:rPr dirty="0" sz="1450" spc="315" i="1">
                <a:latin typeface="Arial"/>
                <a:cs typeface="Arial"/>
              </a:rPr>
              <a:t> </a:t>
            </a:r>
            <a:r>
              <a:rPr dirty="0" sz="1450" spc="-5" i="1">
                <a:latin typeface="Arial"/>
                <a:cs typeface="Arial"/>
              </a:rPr>
              <a:t>2001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6935" rIns="0" bIns="0" rtlCol="0" vert="horz">
            <a:spAutoFit/>
          </a:bodyPr>
          <a:lstStyle/>
          <a:p>
            <a:pPr marL="1292225" marR="5080" indent="-914400">
              <a:lnSpc>
                <a:spcPts val="5830"/>
              </a:lnSpc>
              <a:spcBef>
                <a:spcPts val="835"/>
              </a:spcBef>
            </a:pPr>
            <a:r>
              <a:rPr dirty="0" sz="5400" spc="-25"/>
              <a:t>Ativação </a:t>
            </a:r>
            <a:r>
              <a:rPr dirty="0" sz="5400"/>
              <a:t>e </a:t>
            </a:r>
            <a:r>
              <a:rPr dirty="0" sz="5400" spc="-5"/>
              <a:t>Engajamento</a:t>
            </a:r>
            <a:r>
              <a:rPr dirty="0" sz="5400" spc="-95"/>
              <a:t> </a:t>
            </a:r>
            <a:r>
              <a:rPr dirty="0" sz="5400" spc="-5"/>
              <a:t>de  </a:t>
            </a:r>
            <a:r>
              <a:rPr dirty="0" sz="5400" spc="-20"/>
              <a:t>Pacientes </a:t>
            </a:r>
            <a:r>
              <a:rPr dirty="0" sz="5400"/>
              <a:t>e</a:t>
            </a:r>
            <a:r>
              <a:rPr dirty="0" sz="5400" spc="5"/>
              <a:t> </a:t>
            </a:r>
            <a:r>
              <a:rPr dirty="0" sz="5400" spc="-30"/>
              <a:t>Familiares</a:t>
            </a:r>
            <a:endParaRPr sz="5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8503920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5"/>
              <a:t>Ativação </a:t>
            </a:r>
            <a:r>
              <a:rPr dirty="0" sz="3500"/>
              <a:t>e </a:t>
            </a:r>
            <a:r>
              <a:rPr dirty="0" sz="3500" spc="-5"/>
              <a:t>Engajamento (no</a:t>
            </a:r>
            <a:r>
              <a:rPr dirty="0" sz="3500" spc="-120"/>
              <a:t> </a:t>
            </a:r>
            <a:r>
              <a:rPr dirty="0" sz="3500" spc="-5"/>
              <a:t>Cuidado)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921816" y="1966721"/>
            <a:ext cx="1674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solidFill>
                  <a:srgbClr val="212121"/>
                </a:solidFill>
                <a:latin typeface="Arial"/>
                <a:cs typeface="Arial"/>
              </a:rPr>
              <a:t>“</a:t>
            </a:r>
            <a:r>
              <a:rPr dirty="0" sz="2400" spc="-45" b="1">
                <a:solidFill>
                  <a:srgbClr val="212121"/>
                </a:solidFill>
                <a:latin typeface="Arial"/>
                <a:cs typeface="Arial"/>
              </a:rPr>
              <a:t>ATIVAÇÃO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3619" y="1966721"/>
            <a:ext cx="49256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1500" algn="l"/>
                <a:tab pos="1978660" algn="l"/>
                <a:tab pos="2775585" algn="l"/>
                <a:tab pos="4574540" algn="l"/>
              </a:tabLst>
            </a:pP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dirty="0" sz="2400" spc="-15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cient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	está	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relac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ion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da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ao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23147" y="1716023"/>
            <a:ext cx="2679700" cy="4232275"/>
            <a:chOff x="8423147" y="1716023"/>
            <a:chExt cx="2679700" cy="4232275"/>
          </a:xfrm>
        </p:grpSpPr>
        <p:sp>
          <p:nvSpPr>
            <p:cNvPr id="6" name="object 6"/>
            <p:cNvSpPr/>
            <p:nvPr/>
          </p:nvSpPr>
          <p:spPr>
            <a:xfrm>
              <a:off x="8423147" y="1716023"/>
              <a:ext cx="2679192" cy="178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38387" y="3788663"/>
              <a:ext cx="2663952" cy="2159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conhecimento </a:t>
            </a:r>
            <a:r>
              <a:rPr dirty="0" spc="-5"/>
              <a:t>sobre </a:t>
            </a:r>
            <a:r>
              <a:rPr dirty="0"/>
              <a:t>sua </a:t>
            </a:r>
            <a:r>
              <a:rPr dirty="0" spc="-5"/>
              <a:t>condição, suas  </a:t>
            </a:r>
            <a:r>
              <a:rPr dirty="0"/>
              <a:t>habilidades </a:t>
            </a:r>
            <a:r>
              <a:rPr dirty="0" spc="-5"/>
              <a:t>e disposição </a:t>
            </a:r>
            <a:r>
              <a:rPr dirty="0"/>
              <a:t>para </a:t>
            </a:r>
            <a:r>
              <a:rPr dirty="0" spc="-5"/>
              <a:t>gerenciar o seu  próprio</a:t>
            </a:r>
            <a:r>
              <a:rPr dirty="0" spc="5"/>
              <a:t> </a:t>
            </a:r>
            <a:r>
              <a:rPr dirty="0" spc="-5"/>
              <a:t>cuidado.”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algn="just" marL="12700" marR="5080">
              <a:lnSpc>
                <a:spcPct val="100000"/>
              </a:lnSpc>
              <a:spcBef>
                <a:spcPts val="2250"/>
              </a:spcBef>
            </a:pPr>
            <a:r>
              <a:rPr dirty="0" spc="-10"/>
              <a:t>“</a:t>
            </a:r>
            <a:r>
              <a:rPr dirty="0" spc="-10" b="1">
                <a:latin typeface="Arial"/>
                <a:cs typeface="Arial"/>
              </a:rPr>
              <a:t>ENGAJAMENTO </a:t>
            </a:r>
            <a:r>
              <a:rPr dirty="0" spc="-5"/>
              <a:t>do Paciente é um conceito  </a:t>
            </a:r>
            <a:r>
              <a:rPr dirty="0"/>
              <a:t>mais amplo, </a:t>
            </a:r>
            <a:r>
              <a:rPr dirty="0" spc="-5"/>
              <a:t>que combina </a:t>
            </a:r>
            <a:r>
              <a:rPr dirty="0"/>
              <a:t>intervenções que </a:t>
            </a:r>
            <a:r>
              <a:rPr dirty="0" spc="-5"/>
              <a:t>visam  melhorar a ativação do paciente e promover  hábitos</a:t>
            </a:r>
            <a:r>
              <a:rPr dirty="0" spc="5"/>
              <a:t> </a:t>
            </a:r>
            <a:r>
              <a:rPr dirty="0" spc="-5"/>
              <a:t>positivos.”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9979" y="6423761"/>
            <a:ext cx="7442834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5" i="1">
                <a:latin typeface="Arial"/>
                <a:cs typeface="Arial"/>
              </a:rPr>
              <a:t>Fonte: Graffigna </a:t>
            </a:r>
            <a:r>
              <a:rPr dirty="0" sz="1450" i="1">
                <a:latin typeface="Arial"/>
                <a:cs typeface="Arial"/>
              </a:rPr>
              <a:t>G. </a:t>
            </a:r>
            <a:r>
              <a:rPr dirty="0" sz="1450" spc="-5" i="1">
                <a:latin typeface="Arial"/>
                <a:cs typeface="Arial"/>
              </a:rPr>
              <a:t>and Barello </a:t>
            </a:r>
            <a:r>
              <a:rPr dirty="0" sz="1450" i="1">
                <a:latin typeface="Arial"/>
                <a:cs typeface="Arial"/>
              </a:rPr>
              <a:t>S. Patient </a:t>
            </a:r>
            <a:r>
              <a:rPr dirty="0" sz="1450" spc="-5" i="1">
                <a:latin typeface="Arial"/>
                <a:cs typeface="Arial"/>
              </a:rPr>
              <a:t>Preference and Adherence 2018:12;</a:t>
            </a:r>
            <a:r>
              <a:rPr dirty="0" sz="1450" spc="235" i="1">
                <a:latin typeface="Arial"/>
                <a:cs typeface="Arial"/>
              </a:rPr>
              <a:t> </a:t>
            </a:r>
            <a:r>
              <a:rPr dirty="0" sz="1450" i="1">
                <a:latin typeface="Arial"/>
                <a:cs typeface="Arial"/>
              </a:rPr>
              <a:t>1261–1271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4636770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5"/>
              <a:t>Ativação </a:t>
            </a:r>
            <a:r>
              <a:rPr dirty="0" sz="3500"/>
              <a:t>do</a:t>
            </a:r>
            <a:r>
              <a:rPr dirty="0" sz="3500" spc="-105"/>
              <a:t> </a:t>
            </a:r>
            <a:r>
              <a:rPr dirty="0" sz="3500" spc="-10"/>
              <a:t>Paciente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3917696" y="6426200"/>
            <a:ext cx="45129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Fonte: Patient Activation </a:t>
            </a:r>
            <a:r>
              <a:rPr dirty="0" sz="1400" spc="-5" i="1">
                <a:latin typeface="Arial"/>
                <a:cs typeface="Arial"/>
              </a:rPr>
              <a:t>Measure (PAM), </a:t>
            </a:r>
            <a:r>
              <a:rPr dirty="0" sz="1400" i="1">
                <a:latin typeface="Arial"/>
                <a:cs typeface="Arial"/>
              </a:rPr>
              <a:t>Insignia</a:t>
            </a:r>
            <a:r>
              <a:rPr dirty="0" sz="1400" spc="-16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Health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6088" y="1642872"/>
            <a:ext cx="9415271" cy="4556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838" y="2237689"/>
            <a:ext cx="10640060" cy="2330450"/>
          </a:xfrm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ctr" marL="12700" marR="5080">
              <a:lnSpc>
                <a:spcPts val="5830"/>
              </a:lnSpc>
              <a:spcBef>
                <a:spcPts val="835"/>
              </a:spcBef>
            </a:pPr>
            <a:r>
              <a:rPr dirty="0" sz="5400" spc="-5"/>
              <a:t>Qual </a:t>
            </a:r>
            <a:r>
              <a:rPr dirty="0" sz="5400"/>
              <a:t>a </a:t>
            </a:r>
            <a:r>
              <a:rPr dirty="0" sz="5400" spc="-5"/>
              <a:t>Importância de </a:t>
            </a:r>
            <a:r>
              <a:rPr dirty="0" sz="5400" spc="-30"/>
              <a:t>Ativar</a:t>
            </a:r>
            <a:r>
              <a:rPr dirty="0" sz="5400" spc="-85"/>
              <a:t> </a:t>
            </a:r>
            <a:r>
              <a:rPr dirty="0" sz="5400"/>
              <a:t>e  o </a:t>
            </a:r>
            <a:r>
              <a:rPr dirty="0" sz="5400" spc="-5"/>
              <a:t>Engajar </a:t>
            </a:r>
            <a:r>
              <a:rPr dirty="0" sz="5400"/>
              <a:t>os </a:t>
            </a:r>
            <a:r>
              <a:rPr dirty="0" sz="5400" spc="-20"/>
              <a:t>Pacientes </a:t>
            </a:r>
            <a:r>
              <a:rPr dirty="0" sz="5400"/>
              <a:t>no  </a:t>
            </a:r>
            <a:r>
              <a:rPr dirty="0" sz="5400" spc="-10"/>
              <a:t>Cuidado?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2279015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/>
              <a:t>Benefícios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5943600" y="1729739"/>
            <a:ext cx="5640705" cy="4236720"/>
            <a:chOff x="5943600" y="1729739"/>
            <a:chExt cx="5640705" cy="4236720"/>
          </a:xfrm>
        </p:grpSpPr>
        <p:sp>
          <p:nvSpPr>
            <p:cNvPr id="4" name="object 4"/>
            <p:cNvSpPr/>
            <p:nvPr/>
          </p:nvSpPr>
          <p:spPr>
            <a:xfrm>
              <a:off x="5943600" y="2325624"/>
              <a:ext cx="2298192" cy="2353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764523" y="1729739"/>
              <a:ext cx="2819400" cy="4236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34923" y="2148916"/>
            <a:ext cx="4910455" cy="3356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Segurança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do</a:t>
            </a:r>
            <a:r>
              <a:rPr dirty="0" sz="24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Paciente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789"/>
              </a:spcBef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Adesão ao</a:t>
            </a:r>
            <a:r>
              <a:rPr dirty="0" sz="24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Tratamento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789"/>
              </a:spcBef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Desfechos</a:t>
            </a:r>
            <a:r>
              <a:rPr dirty="0" sz="24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Clínicos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789"/>
              </a:spcBef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Satisfação do</a:t>
            </a:r>
            <a:r>
              <a:rPr dirty="0" sz="24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Paciente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790"/>
              </a:spcBef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Experiência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com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24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Cuidado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785"/>
              </a:spcBef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Utilização dos Serviços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2400" spc="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Saúde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algn="ctr" marL="34290" marR="5080" indent="1905">
              <a:lnSpc>
                <a:spcPct val="90000"/>
              </a:lnSpc>
              <a:spcBef>
                <a:spcPts val="750"/>
              </a:spcBef>
            </a:pPr>
            <a:r>
              <a:rPr dirty="0" sz="5400" spc="-5"/>
              <a:t>Os Desafios da </a:t>
            </a:r>
            <a:r>
              <a:rPr dirty="0" sz="5400" spc="-25"/>
              <a:t>Ativação </a:t>
            </a:r>
            <a:r>
              <a:rPr dirty="0" sz="5400"/>
              <a:t>e  </a:t>
            </a:r>
            <a:r>
              <a:rPr dirty="0" sz="5400" spc="-5"/>
              <a:t>Engajamento dos </a:t>
            </a:r>
            <a:r>
              <a:rPr dirty="0" sz="5400" spc="-20"/>
              <a:t>Pacientes</a:t>
            </a:r>
            <a:r>
              <a:rPr dirty="0" sz="5400" spc="-100"/>
              <a:t> </a:t>
            </a:r>
            <a:r>
              <a:rPr dirty="0" sz="5400"/>
              <a:t>e  </a:t>
            </a:r>
            <a:r>
              <a:rPr dirty="0" sz="5400" spc="-30"/>
              <a:t>Familiares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1915160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/>
              <a:t>Desafios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1138174" y="1791970"/>
            <a:ext cx="7340600" cy="3359785"/>
            <a:chOff x="1138174" y="1791970"/>
            <a:chExt cx="7340600" cy="3359785"/>
          </a:xfrm>
        </p:grpSpPr>
        <p:sp>
          <p:nvSpPr>
            <p:cNvPr id="4" name="object 4"/>
            <p:cNvSpPr/>
            <p:nvPr/>
          </p:nvSpPr>
          <p:spPr>
            <a:xfrm>
              <a:off x="3396996" y="1798320"/>
              <a:ext cx="2816860" cy="2220595"/>
            </a:xfrm>
            <a:custGeom>
              <a:avLst/>
              <a:gdLst/>
              <a:ahLst/>
              <a:cxnLst/>
              <a:rect l="l" t="t" r="r" b="b"/>
              <a:pathLst>
                <a:path w="2816860" h="2220595">
                  <a:moveTo>
                    <a:pt x="2261234" y="0"/>
                  </a:moveTo>
                  <a:lnTo>
                    <a:pt x="555116" y="0"/>
                  </a:lnTo>
                  <a:lnTo>
                    <a:pt x="0" y="1110233"/>
                  </a:lnTo>
                  <a:lnTo>
                    <a:pt x="555116" y="2220467"/>
                  </a:lnTo>
                  <a:lnTo>
                    <a:pt x="2261234" y="2220467"/>
                  </a:lnTo>
                  <a:lnTo>
                    <a:pt x="2816352" y="1110233"/>
                  </a:lnTo>
                  <a:lnTo>
                    <a:pt x="2261234" y="0"/>
                  </a:lnTo>
                  <a:close/>
                </a:path>
              </a:pathLst>
            </a:custGeom>
            <a:solidFill>
              <a:srgbClr val="008FD6">
                <a:alpha val="5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96996" y="1798320"/>
              <a:ext cx="2816860" cy="2220595"/>
            </a:xfrm>
            <a:custGeom>
              <a:avLst/>
              <a:gdLst/>
              <a:ahLst/>
              <a:cxnLst/>
              <a:rect l="l" t="t" r="r" b="b"/>
              <a:pathLst>
                <a:path w="2816860" h="2220595">
                  <a:moveTo>
                    <a:pt x="0" y="1110233"/>
                  </a:moveTo>
                  <a:lnTo>
                    <a:pt x="555116" y="0"/>
                  </a:lnTo>
                  <a:lnTo>
                    <a:pt x="2261234" y="0"/>
                  </a:lnTo>
                  <a:lnTo>
                    <a:pt x="2816352" y="1110233"/>
                  </a:lnTo>
                  <a:lnTo>
                    <a:pt x="2261234" y="2220467"/>
                  </a:lnTo>
                  <a:lnTo>
                    <a:pt x="555116" y="2220467"/>
                  </a:lnTo>
                  <a:lnTo>
                    <a:pt x="0" y="1110233"/>
                  </a:lnTo>
                  <a:close/>
                </a:path>
              </a:pathLst>
            </a:custGeom>
            <a:ln w="12192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4524" y="2924556"/>
              <a:ext cx="2814955" cy="2220595"/>
            </a:xfrm>
            <a:custGeom>
              <a:avLst/>
              <a:gdLst/>
              <a:ahLst/>
              <a:cxnLst/>
              <a:rect l="l" t="t" r="r" b="b"/>
              <a:pathLst>
                <a:path w="2814954" h="2220595">
                  <a:moveTo>
                    <a:pt x="2259711" y="0"/>
                  </a:moveTo>
                  <a:lnTo>
                    <a:pt x="555117" y="0"/>
                  </a:lnTo>
                  <a:lnTo>
                    <a:pt x="0" y="1110234"/>
                  </a:lnTo>
                  <a:lnTo>
                    <a:pt x="555117" y="2220468"/>
                  </a:lnTo>
                  <a:lnTo>
                    <a:pt x="2259711" y="2220468"/>
                  </a:lnTo>
                  <a:lnTo>
                    <a:pt x="2814828" y="1110234"/>
                  </a:lnTo>
                  <a:lnTo>
                    <a:pt x="2259711" y="0"/>
                  </a:lnTo>
                  <a:close/>
                </a:path>
              </a:pathLst>
            </a:custGeom>
            <a:solidFill>
              <a:srgbClr val="008FD6">
                <a:alpha val="5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44524" y="2924556"/>
              <a:ext cx="2814955" cy="2220595"/>
            </a:xfrm>
            <a:custGeom>
              <a:avLst/>
              <a:gdLst/>
              <a:ahLst/>
              <a:cxnLst/>
              <a:rect l="l" t="t" r="r" b="b"/>
              <a:pathLst>
                <a:path w="2814954" h="2220595">
                  <a:moveTo>
                    <a:pt x="0" y="1110234"/>
                  </a:moveTo>
                  <a:lnTo>
                    <a:pt x="555117" y="0"/>
                  </a:lnTo>
                  <a:lnTo>
                    <a:pt x="2259711" y="0"/>
                  </a:lnTo>
                  <a:lnTo>
                    <a:pt x="2814828" y="1110234"/>
                  </a:lnTo>
                  <a:lnTo>
                    <a:pt x="2259711" y="2220468"/>
                  </a:lnTo>
                  <a:lnTo>
                    <a:pt x="555117" y="2220468"/>
                  </a:lnTo>
                  <a:lnTo>
                    <a:pt x="0" y="1110234"/>
                  </a:lnTo>
                  <a:close/>
                </a:path>
              </a:pathLst>
            </a:custGeom>
            <a:ln w="12192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55564" y="2923032"/>
              <a:ext cx="2816860" cy="2220595"/>
            </a:xfrm>
            <a:custGeom>
              <a:avLst/>
              <a:gdLst/>
              <a:ahLst/>
              <a:cxnLst/>
              <a:rect l="l" t="t" r="r" b="b"/>
              <a:pathLst>
                <a:path w="2816859" h="2220595">
                  <a:moveTo>
                    <a:pt x="2261235" y="0"/>
                  </a:moveTo>
                  <a:lnTo>
                    <a:pt x="555116" y="0"/>
                  </a:lnTo>
                  <a:lnTo>
                    <a:pt x="0" y="1110233"/>
                  </a:lnTo>
                  <a:lnTo>
                    <a:pt x="555116" y="2220467"/>
                  </a:lnTo>
                  <a:lnTo>
                    <a:pt x="2261235" y="2220467"/>
                  </a:lnTo>
                  <a:lnTo>
                    <a:pt x="2816352" y="1110233"/>
                  </a:lnTo>
                  <a:lnTo>
                    <a:pt x="2261235" y="0"/>
                  </a:lnTo>
                  <a:close/>
                </a:path>
              </a:pathLst>
            </a:custGeom>
            <a:solidFill>
              <a:srgbClr val="008FD6">
                <a:alpha val="5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5564" y="2923032"/>
              <a:ext cx="2816860" cy="2220595"/>
            </a:xfrm>
            <a:custGeom>
              <a:avLst/>
              <a:gdLst/>
              <a:ahLst/>
              <a:cxnLst/>
              <a:rect l="l" t="t" r="r" b="b"/>
              <a:pathLst>
                <a:path w="2816859" h="2220595">
                  <a:moveTo>
                    <a:pt x="0" y="1110233"/>
                  </a:moveTo>
                  <a:lnTo>
                    <a:pt x="555116" y="0"/>
                  </a:lnTo>
                  <a:lnTo>
                    <a:pt x="2261235" y="0"/>
                  </a:lnTo>
                  <a:lnTo>
                    <a:pt x="2816352" y="1110233"/>
                  </a:lnTo>
                  <a:lnTo>
                    <a:pt x="2261235" y="2220467"/>
                  </a:lnTo>
                  <a:lnTo>
                    <a:pt x="555116" y="2220467"/>
                  </a:lnTo>
                  <a:lnTo>
                    <a:pt x="0" y="1110233"/>
                  </a:lnTo>
                  <a:close/>
                </a:path>
              </a:pathLst>
            </a:custGeom>
            <a:ln w="12192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602486" y="3435222"/>
            <a:ext cx="1898014" cy="1215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3175">
              <a:lnSpc>
                <a:spcPct val="100000"/>
              </a:lnSpc>
              <a:spcBef>
                <a:spcPts val="105"/>
              </a:spcBef>
            </a:pPr>
            <a:r>
              <a:rPr dirty="0" sz="2600" spc="-90">
                <a:solidFill>
                  <a:srgbClr val="171717"/>
                </a:solidFill>
                <a:latin typeface="Trebuchet MS"/>
                <a:cs typeface="Trebuchet MS"/>
              </a:rPr>
              <a:t>Redesenho  </a:t>
            </a:r>
            <a:r>
              <a:rPr dirty="0" sz="2600" spc="-50">
                <a:solidFill>
                  <a:srgbClr val="171717"/>
                </a:solidFill>
                <a:latin typeface="Trebuchet MS"/>
                <a:cs typeface="Trebuchet MS"/>
              </a:rPr>
              <a:t>dos</a:t>
            </a:r>
            <a:r>
              <a:rPr dirty="0" sz="2600" spc="-280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2600" spc="-85">
                <a:solidFill>
                  <a:srgbClr val="171717"/>
                </a:solidFill>
                <a:latin typeface="Trebuchet MS"/>
                <a:cs typeface="Trebuchet MS"/>
              </a:rPr>
              <a:t>Processos  </a:t>
            </a:r>
            <a:r>
              <a:rPr dirty="0" sz="2600" spc="-100">
                <a:solidFill>
                  <a:srgbClr val="171717"/>
                </a:solidFill>
                <a:latin typeface="Trebuchet MS"/>
                <a:cs typeface="Trebuchet MS"/>
              </a:rPr>
              <a:t>Assistenciais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9790" y="4021582"/>
            <a:ext cx="2827655" cy="2233295"/>
            <a:chOff x="3399790" y="4021582"/>
            <a:chExt cx="2827655" cy="2233295"/>
          </a:xfrm>
        </p:grpSpPr>
        <p:sp>
          <p:nvSpPr>
            <p:cNvPr id="12" name="object 12"/>
            <p:cNvSpPr/>
            <p:nvPr/>
          </p:nvSpPr>
          <p:spPr>
            <a:xfrm>
              <a:off x="3406140" y="4027932"/>
              <a:ext cx="2814955" cy="2220595"/>
            </a:xfrm>
            <a:custGeom>
              <a:avLst/>
              <a:gdLst/>
              <a:ahLst/>
              <a:cxnLst/>
              <a:rect l="l" t="t" r="r" b="b"/>
              <a:pathLst>
                <a:path w="2814954" h="2220595">
                  <a:moveTo>
                    <a:pt x="2259711" y="0"/>
                  </a:moveTo>
                  <a:lnTo>
                    <a:pt x="555117" y="0"/>
                  </a:lnTo>
                  <a:lnTo>
                    <a:pt x="0" y="1110234"/>
                  </a:lnTo>
                  <a:lnTo>
                    <a:pt x="555117" y="2220468"/>
                  </a:lnTo>
                  <a:lnTo>
                    <a:pt x="2259711" y="2220468"/>
                  </a:lnTo>
                  <a:lnTo>
                    <a:pt x="2814828" y="1110234"/>
                  </a:lnTo>
                  <a:lnTo>
                    <a:pt x="2259711" y="0"/>
                  </a:lnTo>
                  <a:close/>
                </a:path>
              </a:pathLst>
            </a:custGeom>
            <a:solidFill>
              <a:srgbClr val="008FD6">
                <a:alpha val="5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06140" y="4027932"/>
              <a:ext cx="2814955" cy="2220595"/>
            </a:xfrm>
            <a:custGeom>
              <a:avLst/>
              <a:gdLst/>
              <a:ahLst/>
              <a:cxnLst/>
              <a:rect l="l" t="t" r="r" b="b"/>
              <a:pathLst>
                <a:path w="2814954" h="2220595">
                  <a:moveTo>
                    <a:pt x="0" y="1110234"/>
                  </a:moveTo>
                  <a:lnTo>
                    <a:pt x="555117" y="0"/>
                  </a:lnTo>
                  <a:lnTo>
                    <a:pt x="2259711" y="0"/>
                  </a:lnTo>
                  <a:lnTo>
                    <a:pt x="2814828" y="1110234"/>
                  </a:lnTo>
                  <a:lnTo>
                    <a:pt x="2259711" y="2220468"/>
                  </a:lnTo>
                  <a:lnTo>
                    <a:pt x="555117" y="2220468"/>
                  </a:lnTo>
                  <a:lnTo>
                    <a:pt x="0" y="1110234"/>
                  </a:lnTo>
                  <a:close/>
                </a:path>
              </a:pathLst>
            </a:custGeom>
            <a:ln w="12192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974084" y="4661357"/>
            <a:ext cx="1678939" cy="819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36550">
              <a:lnSpc>
                <a:spcPct val="100000"/>
              </a:lnSpc>
              <a:spcBef>
                <a:spcPts val="105"/>
              </a:spcBef>
            </a:pPr>
            <a:r>
              <a:rPr dirty="0" sz="2600" spc="-130">
                <a:solidFill>
                  <a:srgbClr val="171717"/>
                </a:solidFill>
                <a:latin typeface="Trebuchet MS"/>
                <a:cs typeface="Trebuchet MS"/>
              </a:rPr>
              <a:t>Cultura  </a:t>
            </a:r>
            <a:r>
              <a:rPr dirty="0" sz="2600" spc="-55">
                <a:solidFill>
                  <a:srgbClr val="171717"/>
                </a:solidFill>
                <a:latin typeface="Trebuchet MS"/>
                <a:cs typeface="Trebuchet MS"/>
              </a:rPr>
              <a:t>In</a:t>
            </a:r>
            <a:r>
              <a:rPr dirty="0" sz="2600" spc="-75">
                <a:solidFill>
                  <a:srgbClr val="171717"/>
                </a:solidFill>
                <a:latin typeface="Trebuchet MS"/>
                <a:cs typeface="Trebuchet MS"/>
              </a:rPr>
              <a:t>s</a:t>
            </a:r>
            <a:r>
              <a:rPr dirty="0" sz="2600" spc="-150">
                <a:solidFill>
                  <a:srgbClr val="171717"/>
                </a:solidFill>
                <a:latin typeface="Trebuchet MS"/>
                <a:cs typeface="Trebuchet MS"/>
              </a:rPr>
              <a:t>ti</a:t>
            </a:r>
            <a:r>
              <a:rPr dirty="0" sz="2600" spc="-165">
                <a:solidFill>
                  <a:srgbClr val="171717"/>
                </a:solidFill>
                <a:latin typeface="Trebuchet MS"/>
                <a:cs typeface="Trebuchet MS"/>
              </a:rPr>
              <a:t>t</a:t>
            </a:r>
            <a:r>
              <a:rPr dirty="0" sz="2600" spc="-114">
                <a:solidFill>
                  <a:srgbClr val="171717"/>
                </a:solidFill>
                <a:latin typeface="Trebuchet MS"/>
                <a:cs typeface="Trebuchet MS"/>
              </a:rPr>
              <a:t>ucional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72602" y="1811782"/>
            <a:ext cx="2829560" cy="2233295"/>
            <a:chOff x="8372602" y="1811782"/>
            <a:chExt cx="2829560" cy="2233295"/>
          </a:xfrm>
        </p:grpSpPr>
        <p:sp>
          <p:nvSpPr>
            <p:cNvPr id="16" name="object 16"/>
            <p:cNvSpPr/>
            <p:nvPr/>
          </p:nvSpPr>
          <p:spPr>
            <a:xfrm>
              <a:off x="8378952" y="1818132"/>
              <a:ext cx="2816860" cy="2220595"/>
            </a:xfrm>
            <a:custGeom>
              <a:avLst/>
              <a:gdLst/>
              <a:ahLst/>
              <a:cxnLst/>
              <a:rect l="l" t="t" r="r" b="b"/>
              <a:pathLst>
                <a:path w="2816859" h="2220595">
                  <a:moveTo>
                    <a:pt x="2261234" y="0"/>
                  </a:moveTo>
                  <a:lnTo>
                    <a:pt x="555117" y="0"/>
                  </a:lnTo>
                  <a:lnTo>
                    <a:pt x="0" y="1110233"/>
                  </a:lnTo>
                  <a:lnTo>
                    <a:pt x="555117" y="2220467"/>
                  </a:lnTo>
                  <a:lnTo>
                    <a:pt x="2261234" y="2220467"/>
                  </a:lnTo>
                  <a:lnTo>
                    <a:pt x="2816352" y="1110233"/>
                  </a:lnTo>
                  <a:lnTo>
                    <a:pt x="2261234" y="0"/>
                  </a:lnTo>
                  <a:close/>
                </a:path>
              </a:pathLst>
            </a:custGeom>
            <a:solidFill>
              <a:srgbClr val="008FD6">
                <a:alpha val="5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78952" y="1818132"/>
              <a:ext cx="2816860" cy="2220595"/>
            </a:xfrm>
            <a:custGeom>
              <a:avLst/>
              <a:gdLst/>
              <a:ahLst/>
              <a:cxnLst/>
              <a:rect l="l" t="t" r="r" b="b"/>
              <a:pathLst>
                <a:path w="2816859" h="2220595">
                  <a:moveTo>
                    <a:pt x="0" y="1110233"/>
                  </a:moveTo>
                  <a:lnTo>
                    <a:pt x="555117" y="0"/>
                  </a:lnTo>
                  <a:lnTo>
                    <a:pt x="2261234" y="0"/>
                  </a:lnTo>
                  <a:lnTo>
                    <a:pt x="2816352" y="1110233"/>
                  </a:lnTo>
                  <a:lnTo>
                    <a:pt x="2261234" y="2220467"/>
                  </a:lnTo>
                  <a:lnTo>
                    <a:pt x="555117" y="2220467"/>
                  </a:lnTo>
                  <a:lnTo>
                    <a:pt x="0" y="1110233"/>
                  </a:lnTo>
                  <a:close/>
                </a:path>
              </a:pathLst>
            </a:custGeom>
            <a:ln w="12192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905113" y="2510408"/>
            <a:ext cx="1828164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5"/>
              </a:spcBef>
            </a:pPr>
            <a:r>
              <a:rPr dirty="0" sz="2600" spc="-90">
                <a:solidFill>
                  <a:srgbClr val="171717"/>
                </a:solidFill>
                <a:latin typeface="Trebuchet MS"/>
                <a:cs typeface="Trebuchet MS"/>
              </a:rPr>
              <a:t>Co</a:t>
            </a:r>
            <a:r>
              <a:rPr dirty="0" sz="2600" spc="-105">
                <a:solidFill>
                  <a:srgbClr val="171717"/>
                </a:solidFill>
                <a:latin typeface="Trebuchet MS"/>
                <a:cs typeface="Trebuchet MS"/>
              </a:rPr>
              <a:t>n</a:t>
            </a:r>
            <a:r>
              <a:rPr dirty="0" sz="2600" spc="-100">
                <a:solidFill>
                  <a:srgbClr val="171717"/>
                </a:solidFill>
                <a:latin typeface="Trebuchet MS"/>
                <a:cs typeface="Trebuchet MS"/>
              </a:rPr>
              <a:t>tinui</a:t>
            </a:r>
            <a:r>
              <a:rPr dirty="0" sz="2600" spc="-130">
                <a:solidFill>
                  <a:srgbClr val="171717"/>
                </a:solidFill>
                <a:latin typeface="Trebuchet MS"/>
                <a:cs typeface="Trebuchet MS"/>
              </a:rPr>
              <a:t>d</a:t>
            </a:r>
            <a:r>
              <a:rPr dirty="0" sz="2600" spc="-90">
                <a:solidFill>
                  <a:srgbClr val="171717"/>
                </a:solidFill>
                <a:latin typeface="Trebuchet MS"/>
                <a:cs typeface="Trebuchet MS"/>
              </a:rPr>
              <a:t>ade  </a:t>
            </a:r>
            <a:r>
              <a:rPr dirty="0" sz="2600" spc="-40">
                <a:solidFill>
                  <a:srgbClr val="171717"/>
                </a:solidFill>
                <a:latin typeface="Trebuchet MS"/>
                <a:cs typeface="Trebuchet MS"/>
              </a:rPr>
              <a:t>no</a:t>
            </a:r>
            <a:r>
              <a:rPr dirty="0" sz="2600" spc="-235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2600" spc="-100">
                <a:solidFill>
                  <a:srgbClr val="171717"/>
                </a:solidFill>
                <a:latin typeface="Trebuchet MS"/>
                <a:cs typeface="Trebuchet MS"/>
              </a:rPr>
              <a:t>Cuidado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83523" y="4015740"/>
            <a:ext cx="2828925" cy="2232660"/>
            <a:chOff x="8383523" y="4015740"/>
            <a:chExt cx="2828925" cy="2232660"/>
          </a:xfrm>
        </p:grpSpPr>
        <p:sp>
          <p:nvSpPr>
            <p:cNvPr id="20" name="object 20"/>
            <p:cNvSpPr/>
            <p:nvPr/>
          </p:nvSpPr>
          <p:spPr>
            <a:xfrm>
              <a:off x="8389619" y="4021836"/>
              <a:ext cx="2816860" cy="2220595"/>
            </a:xfrm>
            <a:custGeom>
              <a:avLst/>
              <a:gdLst/>
              <a:ahLst/>
              <a:cxnLst/>
              <a:rect l="l" t="t" r="r" b="b"/>
              <a:pathLst>
                <a:path w="2816859" h="2220595">
                  <a:moveTo>
                    <a:pt x="2261234" y="0"/>
                  </a:moveTo>
                  <a:lnTo>
                    <a:pt x="555116" y="0"/>
                  </a:lnTo>
                  <a:lnTo>
                    <a:pt x="0" y="1110233"/>
                  </a:lnTo>
                  <a:lnTo>
                    <a:pt x="555116" y="2220468"/>
                  </a:lnTo>
                  <a:lnTo>
                    <a:pt x="2261234" y="2220468"/>
                  </a:lnTo>
                  <a:lnTo>
                    <a:pt x="2816352" y="1110233"/>
                  </a:lnTo>
                  <a:lnTo>
                    <a:pt x="2261234" y="0"/>
                  </a:lnTo>
                  <a:close/>
                </a:path>
              </a:pathLst>
            </a:custGeom>
            <a:solidFill>
              <a:srgbClr val="008FD6">
                <a:alpha val="5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389619" y="4021836"/>
              <a:ext cx="2816860" cy="2220595"/>
            </a:xfrm>
            <a:custGeom>
              <a:avLst/>
              <a:gdLst/>
              <a:ahLst/>
              <a:cxnLst/>
              <a:rect l="l" t="t" r="r" b="b"/>
              <a:pathLst>
                <a:path w="2816859" h="2220595">
                  <a:moveTo>
                    <a:pt x="0" y="1110233"/>
                  </a:moveTo>
                  <a:lnTo>
                    <a:pt x="555116" y="0"/>
                  </a:lnTo>
                  <a:lnTo>
                    <a:pt x="2261234" y="0"/>
                  </a:lnTo>
                  <a:lnTo>
                    <a:pt x="2816352" y="1110233"/>
                  </a:lnTo>
                  <a:lnTo>
                    <a:pt x="2261234" y="2220468"/>
                  </a:lnTo>
                  <a:lnTo>
                    <a:pt x="555116" y="2220468"/>
                  </a:lnTo>
                  <a:lnTo>
                    <a:pt x="0" y="1110233"/>
                  </a:lnTo>
                  <a:close/>
                </a:path>
              </a:pathLst>
            </a:custGeom>
            <a:ln w="12192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9096247" y="4902453"/>
            <a:ext cx="140144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10">
                <a:solidFill>
                  <a:srgbClr val="171717"/>
                </a:solidFill>
                <a:latin typeface="Trebuchet MS"/>
                <a:cs typeface="Trebuchet MS"/>
              </a:rPr>
              <a:t>Sociedade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2717" y="3805554"/>
            <a:ext cx="1704339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95">
                <a:solidFill>
                  <a:srgbClr val="171717"/>
                </a:solidFill>
                <a:latin typeface="Trebuchet MS"/>
                <a:cs typeface="Trebuchet MS"/>
              </a:rPr>
              <a:t>Profissionais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39361" y="2474213"/>
            <a:ext cx="1620520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5"/>
              </a:spcBef>
            </a:pPr>
            <a:r>
              <a:rPr dirty="0" sz="2600" spc="-130">
                <a:solidFill>
                  <a:srgbClr val="171717"/>
                </a:solidFill>
                <a:latin typeface="Trebuchet MS"/>
                <a:cs typeface="Trebuchet MS"/>
              </a:rPr>
              <a:t>Pacientes  </a:t>
            </a:r>
            <a:r>
              <a:rPr dirty="0" sz="2600" spc="-125">
                <a:solidFill>
                  <a:srgbClr val="171717"/>
                </a:solidFill>
                <a:latin typeface="Trebuchet MS"/>
                <a:cs typeface="Trebuchet MS"/>
              </a:rPr>
              <a:t>e</a:t>
            </a:r>
            <a:r>
              <a:rPr dirty="0" sz="2600" spc="-265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2600" spc="-135">
                <a:solidFill>
                  <a:srgbClr val="171717"/>
                </a:solidFill>
                <a:latin typeface="Trebuchet MS"/>
                <a:cs typeface="Trebuchet MS"/>
              </a:rPr>
              <a:t>Familiares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1114" y="2796032"/>
            <a:ext cx="3538854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Socied</a:t>
            </a:r>
            <a:r>
              <a:rPr dirty="0" sz="5400" spc="-20"/>
              <a:t>a</a:t>
            </a:r>
            <a:r>
              <a:rPr dirty="0" sz="5400" spc="-5"/>
              <a:t>de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96849"/>
            <a:ext cx="48634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Experiência </a:t>
            </a:r>
            <a:r>
              <a:rPr dirty="0" sz="3200"/>
              <a:t>do</a:t>
            </a:r>
            <a:r>
              <a:rPr dirty="0" sz="3200" spc="-70"/>
              <a:t> </a:t>
            </a:r>
            <a:r>
              <a:rPr dirty="0" sz="3200" spc="-10"/>
              <a:t>Paciente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581911" y="316991"/>
            <a:ext cx="10610215" cy="6123940"/>
            <a:chOff x="1581911" y="316991"/>
            <a:chExt cx="10610215" cy="6123940"/>
          </a:xfrm>
        </p:grpSpPr>
        <p:sp>
          <p:nvSpPr>
            <p:cNvPr id="4" name="object 4"/>
            <p:cNvSpPr/>
            <p:nvPr/>
          </p:nvSpPr>
          <p:spPr>
            <a:xfrm>
              <a:off x="5198364" y="1166031"/>
              <a:ext cx="5466267" cy="5274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81911" y="2363727"/>
              <a:ext cx="2863559" cy="31408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979152" y="316991"/>
              <a:ext cx="2212847" cy="4998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466591" y="6446316"/>
            <a:ext cx="526097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5" i="1">
                <a:latin typeface="Arial"/>
                <a:cs typeface="Arial"/>
              </a:rPr>
              <a:t>Fonte: </a:t>
            </a:r>
            <a:r>
              <a:rPr dirty="0" sz="1450" i="1">
                <a:latin typeface="Arial"/>
                <a:cs typeface="Arial"/>
              </a:rPr>
              <a:t>The State of Patient </a:t>
            </a:r>
            <a:r>
              <a:rPr dirty="0" sz="1450" spc="-5" i="1">
                <a:latin typeface="Arial"/>
                <a:cs typeface="Arial"/>
              </a:rPr>
              <a:t>Experience 2019, </a:t>
            </a:r>
            <a:r>
              <a:rPr dirty="0" sz="1450" i="1">
                <a:latin typeface="Arial"/>
                <a:cs typeface="Arial"/>
              </a:rPr>
              <a:t>The Beryl</a:t>
            </a:r>
            <a:r>
              <a:rPr dirty="0" sz="1450" spc="80" i="1">
                <a:latin typeface="Arial"/>
                <a:cs typeface="Arial"/>
              </a:rPr>
              <a:t> </a:t>
            </a:r>
            <a:r>
              <a:rPr dirty="0" sz="1450" i="1">
                <a:latin typeface="Arial"/>
                <a:cs typeface="Arial"/>
              </a:rPr>
              <a:t>Institute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6096" y="199644"/>
            <a:ext cx="4230624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214627" y="1584960"/>
            <a:ext cx="9909175" cy="5006340"/>
            <a:chOff x="1214627" y="1584960"/>
            <a:chExt cx="9909175" cy="5006340"/>
          </a:xfrm>
        </p:grpSpPr>
        <p:sp>
          <p:nvSpPr>
            <p:cNvPr id="4" name="object 4"/>
            <p:cNvSpPr/>
            <p:nvPr/>
          </p:nvSpPr>
          <p:spPr>
            <a:xfrm>
              <a:off x="1214627" y="1584960"/>
              <a:ext cx="9909048" cy="5006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39739" y="2321052"/>
              <a:ext cx="5544820" cy="2148840"/>
            </a:xfrm>
            <a:custGeom>
              <a:avLst/>
              <a:gdLst/>
              <a:ahLst/>
              <a:cxnLst/>
              <a:rect l="l" t="t" r="r" b="b"/>
              <a:pathLst>
                <a:path w="5544820" h="2148840">
                  <a:moveTo>
                    <a:pt x="0" y="1074420"/>
                  </a:moveTo>
                  <a:lnTo>
                    <a:pt x="3196" y="1022366"/>
                  </a:lnTo>
                  <a:lnTo>
                    <a:pt x="12690" y="970952"/>
                  </a:lnTo>
                  <a:lnTo>
                    <a:pt x="28335" y="920233"/>
                  </a:lnTo>
                  <a:lnTo>
                    <a:pt x="49987" y="870266"/>
                  </a:lnTo>
                  <a:lnTo>
                    <a:pt x="77500" y="821107"/>
                  </a:lnTo>
                  <a:lnTo>
                    <a:pt x="110728" y="772812"/>
                  </a:lnTo>
                  <a:lnTo>
                    <a:pt x="149528" y="725437"/>
                  </a:lnTo>
                  <a:lnTo>
                    <a:pt x="193753" y="679039"/>
                  </a:lnTo>
                  <a:lnTo>
                    <a:pt x="243258" y="633675"/>
                  </a:lnTo>
                  <a:lnTo>
                    <a:pt x="297898" y="589399"/>
                  </a:lnTo>
                  <a:lnTo>
                    <a:pt x="357527" y="546270"/>
                  </a:lnTo>
                  <a:lnTo>
                    <a:pt x="422002" y="504342"/>
                  </a:lnTo>
                  <a:lnTo>
                    <a:pt x="456010" y="483847"/>
                  </a:lnTo>
                  <a:lnTo>
                    <a:pt x="491175" y="463673"/>
                  </a:lnTo>
                  <a:lnTo>
                    <a:pt x="527479" y="443828"/>
                  </a:lnTo>
                  <a:lnTo>
                    <a:pt x="564903" y="424319"/>
                  </a:lnTo>
                  <a:lnTo>
                    <a:pt x="603429" y="405152"/>
                  </a:lnTo>
                  <a:lnTo>
                    <a:pt x="643040" y="386335"/>
                  </a:lnTo>
                  <a:lnTo>
                    <a:pt x="683716" y="367875"/>
                  </a:lnTo>
                  <a:lnTo>
                    <a:pt x="725440" y="349778"/>
                  </a:lnTo>
                  <a:lnTo>
                    <a:pt x="768193" y="332053"/>
                  </a:lnTo>
                  <a:lnTo>
                    <a:pt x="811958" y="314706"/>
                  </a:lnTo>
                  <a:lnTo>
                    <a:pt x="856716" y="297743"/>
                  </a:lnTo>
                  <a:lnTo>
                    <a:pt x="902450" y="281172"/>
                  </a:lnTo>
                  <a:lnTo>
                    <a:pt x="949140" y="265001"/>
                  </a:lnTo>
                  <a:lnTo>
                    <a:pt x="996769" y="249235"/>
                  </a:lnTo>
                  <a:lnTo>
                    <a:pt x="1045319" y="233883"/>
                  </a:lnTo>
                  <a:lnTo>
                    <a:pt x="1094772" y="218951"/>
                  </a:lnTo>
                  <a:lnTo>
                    <a:pt x="1145108" y="204446"/>
                  </a:lnTo>
                  <a:lnTo>
                    <a:pt x="1196311" y="190375"/>
                  </a:lnTo>
                  <a:lnTo>
                    <a:pt x="1248362" y="176745"/>
                  </a:lnTo>
                  <a:lnTo>
                    <a:pt x="1301243" y="163564"/>
                  </a:lnTo>
                  <a:lnTo>
                    <a:pt x="1354936" y="150838"/>
                  </a:lnTo>
                  <a:lnTo>
                    <a:pt x="1409422" y="138575"/>
                  </a:lnTo>
                  <a:lnTo>
                    <a:pt x="1464684" y="126780"/>
                  </a:lnTo>
                  <a:lnTo>
                    <a:pt x="1520703" y="115463"/>
                  </a:lnTo>
                  <a:lnTo>
                    <a:pt x="1577461" y="104629"/>
                  </a:lnTo>
                  <a:lnTo>
                    <a:pt x="1634940" y="94285"/>
                  </a:lnTo>
                  <a:lnTo>
                    <a:pt x="1693122" y="84439"/>
                  </a:lnTo>
                  <a:lnTo>
                    <a:pt x="1751988" y="75097"/>
                  </a:lnTo>
                  <a:lnTo>
                    <a:pt x="1811522" y="66267"/>
                  </a:lnTo>
                  <a:lnTo>
                    <a:pt x="1871703" y="57956"/>
                  </a:lnTo>
                  <a:lnTo>
                    <a:pt x="1932515" y="50170"/>
                  </a:lnTo>
                  <a:lnTo>
                    <a:pt x="1993938" y="42917"/>
                  </a:lnTo>
                  <a:lnTo>
                    <a:pt x="2055956" y="36204"/>
                  </a:lnTo>
                  <a:lnTo>
                    <a:pt x="2118549" y="30038"/>
                  </a:lnTo>
                  <a:lnTo>
                    <a:pt x="2181700" y="24426"/>
                  </a:lnTo>
                  <a:lnTo>
                    <a:pt x="2245391" y="19374"/>
                  </a:lnTo>
                  <a:lnTo>
                    <a:pt x="2309602" y="14891"/>
                  </a:lnTo>
                  <a:lnTo>
                    <a:pt x="2374317" y="10982"/>
                  </a:lnTo>
                  <a:lnTo>
                    <a:pt x="2439517" y="7656"/>
                  </a:lnTo>
                  <a:lnTo>
                    <a:pt x="2505184" y="4918"/>
                  </a:lnTo>
                  <a:lnTo>
                    <a:pt x="2571299" y="2777"/>
                  </a:lnTo>
                  <a:lnTo>
                    <a:pt x="2637845" y="1239"/>
                  </a:lnTo>
                  <a:lnTo>
                    <a:pt x="2704803" y="310"/>
                  </a:lnTo>
                  <a:lnTo>
                    <a:pt x="2772156" y="0"/>
                  </a:lnTo>
                  <a:lnTo>
                    <a:pt x="2839508" y="310"/>
                  </a:lnTo>
                  <a:lnTo>
                    <a:pt x="2906466" y="1239"/>
                  </a:lnTo>
                  <a:lnTo>
                    <a:pt x="2973012" y="2777"/>
                  </a:lnTo>
                  <a:lnTo>
                    <a:pt x="3039127" y="4918"/>
                  </a:lnTo>
                  <a:lnTo>
                    <a:pt x="3104794" y="7656"/>
                  </a:lnTo>
                  <a:lnTo>
                    <a:pt x="3169994" y="10982"/>
                  </a:lnTo>
                  <a:lnTo>
                    <a:pt x="3234709" y="14891"/>
                  </a:lnTo>
                  <a:lnTo>
                    <a:pt x="3298920" y="19374"/>
                  </a:lnTo>
                  <a:lnTo>
                    <a:pt x="3362611" y="24426"/>
                  </a:lnTo>
                  <a:lnTo>
                    <a:pt x="3425762" y="30038"/>
                  </a:lnTo>
                  <a:lnTo>
                    <a:pt x="3488355" y="36204"/>
                  </a:lnTo>
                  <a:lnTo>
                    <a:pt x="3550373" y="42917"/>
                  </a:lnTo>
                  <a:lnTo>
                    <a:pt x="3611796" y="50170"/>
                  </a:lnTo>
                  <a:lnTo>
                    <a:pt x="3672608" y="57956"/>
                  </a:lnTo>
                  <a:lnTo>
                    <a:pt x="3732789" y="66267"/>
                  </a:lnTo>
                  <a:lnTo>
                    <a:pt x="3792323" y="75097"/>
                  </a:lnTo>
                  <a:lnTo>
                    <a:pt x="3851189" y="84439"/>
                  </a:lnTo>
                  <a:lnTo>
                    <a:pt x="3909371" y="94285"/>
                  </a:lnTo>
                  <a:lnTo>
                    <a:pt x="3966850" y="104629"/>
                  </a:lnTo>
                  <a:lnTo>
                    <a:pt x="4023608" y="115463"/>
                  </a:lnTo>
                  <a:lnTo>
                    <a:pt x="4079627" y="126780"/>
                  </a:lnTo>
                  <a:lnTo>
                    <a:pt x="4134889" y="138575"/>
                  </a:lnTo>
                  <a:lnTo>
                    <a:pt x="4189375" y="150838"/>
                  </a:lnTo>
                  <a:lnTo>
                    <a:pt x="4243068" y="163564"/>
                  </a:lnTo>
                  <a:lnTo>
                    <a:pt x="4295949" y="176745"/>
                  </a:lnTo>
                  <a:lnTo>
                    <a:pt x="4348000" y="190375"/>
                  </a:lnTo>
                  <a:lnTo>
                    <a:pt x="4399203" y="204446"/>
                  </a:lnTo>
                  <a:lnTo>
                    <a:pt x="4449539" y="218951"/>
                  </a:lnTo>
                  <a:lnTo>
                    <a:pt x="4498992" y="233883"/>
                  </a:lnTo>
                  <a:lnTo>
                    <a:pt x="4547542" y="249235"/>
                  </a:lnTo>
                  <a:lnTo>
                    <a:pt x="4595171" y="265001"/>
                  </a:lnTo>
                  <a:lnTo>
                    <a:pt x="4641861" y="281172"/>
                  </a:lnTo>
                  <a:lnTo>
                    <a:pt x="4687595" y="297743"/>
                  </a:lnTo>
                  <a:lnTo>
                    <a:pt x="4732353" y="314705"/>
                  </a:lnTo>
                  <a:lnTo>
                    <a:pt x="4776118" y="332053"/>
                  </a:lnTo>
                  <a:lnTo>
                    <a:pt x="4818871" y="349778"/>
                  </a:lnTo>
                  <a:lnTo>
                    <a:pt x="4860595" y="367875"/>
                  </a:lnTo>
                  <a:lnTo>
                    <a:pt x="4901271" y="386335"/>
                  </a:lnTo>
                  <a:lnTo>
                    <a:pt x="4940882" y="405152"/>
                  </a:lnTo>
                  <a:lnTo>
                    <a:pt x="4979408" y="424319"/>
                  </a:lnTo>
                  <a:lnTo>
                    <a:pt x="5016832" y="443828"/>
                  </a:lnTo>
                  <a:lnTo>
                    <a:pt x="5053136" y="463673"/>
                  </a:lnTo>
                  <a:lnTo>
                    <a:pt x="5088301" y="483847"/>
                  </a:lnTo>
                  <a:lnTo>
                    <a:pt x="5122309" y="504342"/>
                  </a:lnTo>
                  <a:lnTo>
                    <a:pt x="5155143" y="525152"/>
                  </a:lnTo>
                  <a:lnTo>
                    <a:pt x="5217213" y="567688"/>
                  </a:lnTo>
                  <a:lnTo>
                    <a:pt x="5274366" y="611397"/>
                  </a:lnTo>
                  <a:lnTo>
                    <a:pt x="5326457" y="656224"/>
                  </a:lnTo>
                  <a:lnTo>
                    <a:pt x="5373340" y="702113"/>
                  </a:lnTo>
                  <a:lnTo>
                    <a:pt x="5414870" y="749006"/>
                  </a:lnTo>
                  <a:lnTo>
                    <a:pt x="5450902" y="796848"/>
                  </a:lnTo>
                  <a:lnTo>
                    <a:pt x="5481291" y="845582"/>
                  </a:lnTo>
                  <a:lnTo>
                    <a:pt x="5505892" y="895152"/>
                  </a:lnTo>
                  <a:lnTo>
                    <a:pt x="5524558" y="945502"/>
                  </a:lnTo>
                  <a:lnTo>
                    <a:pt x="5537146" y="996576"/>
                  </a:lnTo>
                  <a:lnTo>
                    <a:pt x="5543509" y="1048317"/>
                  </a:lnTo>
                  <a:lnTo>
                    <a:pt x="5544312" y="1074420"/>
                  </a:lnTo>
                  <a:lnTo>
                    <a:pt x="5543509" y="1100522"/>
                  </a:lnTo>
                  <a:lnTo>
                    <a:pt x="5537146" y="1152263"/>
                  </a:lnTo>
                  <a:lnTo>
                    <a:pt x="5524558" y="1203337"/>
                  </a:lnTo>
                  <a:lnTo>
                    <a:pt x="5505892" y="1253687"/>
                  </a:lnTo>
                  <a:lnTo>
                    <a:pt x="5481291" y="1303257"/>
                  </a:lnTo>
                  <a:lnTo>
                    <a:pt x="5450902" y="1351991"/>
                  </a:lnTo>
                  <a:lnTo>
                    <a:pt x="5414870" y="1399833"/>
                  </a:lnTo>
                  <a:lnTo>
                    <a:pt x="5373340" y="1446726"/>
                  </a:lnTo>
                  <a:lnTo>
                    <a:pt x="5326457" y="1492615"/>
                  </a:lnTo>
                  <a:lnTo>
                    <a:pt x="5274366" y="1537442"/>
                  </a:lnTo>
                  <a:lnTo>
                    <a:pt x="5217213" y="1581151"/>
                  </a:lnTo>
                  <a:lnTo>
                    <a:pt x="5155143" y="1623687"/>
                  </a:lnTo>
                  <a:lnTo>
                    <a:pt x="5122309" y="1644497"/>
                  </a:lnTo>
                  <a:lnTo>
                    <a:pt x="5088301" y="1664992"/>
                  </a:lnTo>
                  <a:lnTo>
                    <a:pt x="5053136" y="1685166"/>
                  </a:lnTo>
                  <a:lnTo>
                    <a:pt x="5016832" y="1705011"/>
                  </a:lnTo>
                  <a:lnTo>
                    <a:pt x="4979408" y="1724520"/>
                  </a:lnTo>
                  <a:lnTo>
                    <a:pt x="4940882" y="1743687"/>
                  </a:lnTo>
                  <a:lnTo>
                    <a:pt x="4901271" y="1762504"/>
                  </a:lnTo>
                  <a:lnTo>
                    <a:pt x="4860595" y="1780964"/>
                  </a:lnTo>
                  <a:lnTo>
                    <a:pt x="4818871" y="1799061"/>
                  </a:lnTo>
                  <a:lnTo>
                    <a:pt x="4776118" y="1816786"/>
                  </a:lnTo>
                  <a:lnTo>
                    <a:pt x="4732353" y="1834133"/>
                  </a:lnTo>
                  <a:lnTo>
                    <a:pt x="4687595" y="1851096"/>
                  </a:lnTo>
                  <a:lnTo>
                    <a:pt x="4641861" y="1867667"/>
                  </a:lnTo>
                  <a:lnTo>
                    <a:pt x="4595171" y="1883838"/>
                  </a:lnTo>
                  <a:lnTo>
                    <a:pt x="4547542" y="1899604"/>
                  </a:lnTo>
                  <a:lnTo>
                    <a:pt x="4498992" y="1914956"/>
                  </a:lnTo>
                  <a:lnTo>
                    <a:pt x="4449539" y="1929888"/>
                  </a:lnTo>
                  <a:lnTo>
                    <a:pt x="4399203" y="1944393"/>
                  </a:lnTo>
                  <a:lnTo>
                    <a:pt x="4348000" y="1958464"/>
                  </a:lnTo>
                  <a:lnTo>
                    <a:pt x="4295949" y="1972094"/>
                  </a:lnTo>
                  <a:lnTo>
                    <a:pt x="4243068" y="1985275"/>
                  </a:lnTo>
                  <a:lnTo>
                    <a:pt x="4189375" y="1998001"/>
                  </a:lnTo>
                  <a:lnTo>
                    <a:pt x="4134889" y="2010264"/>
                  </a:lnTo>
                  <a:lnTo>
                    <a:pt x="4079627" y="2022059"/>
                  </a:lnTo>
                  <a:lnTo>
                    <a:pt x="4023608" y="2033376"/>
                  </a:lnTo>
                  <a:lnTo>
                    <a:pt x="3966850" y="2044210"/>
                  </a:lnTo>
                  <a:lnTo>
                    <a:pt x="3909371" y="2054554"/>
                  </a:lnTo>
                  <a:lnTo>
                    <a:pt x="3851189" y="2064400"/>
                  </a:lnTo>
                  <a:lnTo>
                    <a:pt x="3792323" y="2073742"/>
                  </a:lnTo>
                  <a:lnTo>
                    <a:pt x="3732789" y="2082572"/>
                  </a:lnTo>
                  <a:lnTo>
                    <a:pt x="3672608" y="2090883"/>
                  </a:lnTo>
                  <a:lnTo>
                    <a:pt x="3611796" y="2098669"/>
                  </a:lnTo>
                  <a:lnTo>
                    <a:pt x="3550373" y="2105922"/>
                  </a:lnTo>
                  <a:lnTo>
                    <a:pt x="3488355" y="2112635"/>
                  </a:lnTo>
                  <a:lnTo>
                    <a:pt x="3425762" y="2118801"/>
                  </a:lnTo>
                  <a:lnTo>
                    <a:pt x="3362611" y="2124413"/>
                  </a:lnTo>
                  <a:lnTo>
                    <a:pt x="3298920" y="2129465"/>
                  </a:lnTo>
                  <a:lnTo>
                    <a:pt x="3234709" y="2133948"/>
                  </a:lnTo>
                  <a:lnTo>
                    <a:pt x="3169994" y="2137857"/>
                  </a:lnTo>
                  <a:lnTo>
                    <a:pt x="3104794" y="2141183"/>
                  </a:lnTo>
                  <a:lnTo>
                    <a:pt x="3039127" y="2143921"/>
                  </a:lnTo>
                  <a:lnTo>
                    <a:pt x="2973012" y="2146062"/>
                  </a:lnTo>
                  <a:lnTo>
                    <a:pt x="2906466" y="2147600"/>
                  </a:lnTo>
                  <a:lnTo>
                    <a:pt x="2839508" y="2148529"/>
                  </a:lnTo>
                  <a:lnTo>
                    <a:pt x="2772156" y="2148840"/>
                  </a:lnTo>
                  <a:lnTo>
                    <a:pt x="2704803" y="2148529"/>
                  </a:lnTo>
                  <a:lnTo>
                    <a:pt x="2637845" y="2147600"/>
                  </a:lnTo>
                  <a:lnTo>
                    <a:pt x="2571299" y="2146062"/>
                  </a:lnTo>
                  <a:lnTo>
                    <a:pt x="2505184" y="2143921"/>
                  </a:lnTo>
                  <a:lnTo>
                    <a:pt x="2439517" y="2141183"/>
                  </a:lnTo>
                  <a:lnTo>
                    <a:pt x="2374317" y="2137857"/>
                  </a:lnTo>
                  <a:lnTo>
                    <a:pt x="2309602" y="2133948"/>
                  </a:lnTo>
                  <a:lnTo>
                    <a:pt x="2245391" y="2129465"/>
                  </a:lnTo>
                  <a:lnTo>
                    <a:pt x="2181700" y="2124413"/>
                  </a:lnTo>
                  <a:lnTo>
                    <a:pt x="2118549" y="2118801"/>
                  </a:lnTo>
                  <a:lnTo>
                    <a:pt x="2055956" y="2112635"/>
                  </a:lnTo>
                  <a:lnTo>
                    <a:pt x="1993938" y="2105922"/>
                  </a:lnTo>
                  <a:lnTo>
                    <a:pt x="1932515" y="2098669"/>
                  </a:lnTo>
                  <a:lnTo>
                    <a:pt x="1871703" y="2090883"/>
                  </a:lnTo>
                  <a:lnTo>
                    <a:pt x="1811522" y="2082572"/>
                  </a:lnTo>
                  <a:lnTo>
                    <a:pt x="1751988" y="2073742"/>
                  </a:lnTo>
                  <a:lnTo>
                    <a:pt x="1693122" y="2064400"/>
                  </a:lnTo>
                  <a:lnTo>
                    <a:pt x="1634940" y="2054554"/>
                  </a:lnTo>
                  <a:lnTo>
                    <a:pt x="1577461" y="2044210"/>
                  </a:lnTo>
                  <a:lnTo>
                    <a:pt x="1520703" y="2033376"/>
                  </a:lnTo>
                  <a:lnTo>
                    <a:pt x="1464684" y="2022059"/>
                  </a:lnTo>
                  <a:lnTo>
                    <a:pt x="1409422" y="2010264"/>
                  </a:lnTo>
                  <a:lnTo>
                    <a:pt x="1354936" y="1998001"/>
                  </a:lnTo>
                  <a:lnTo>
                    <a:pt x="1301243" y="1985275"/>
                  </a:lnTo>
                  <a:lnTo>
                    <a:pt x="1248362" y="1972094"/>
                  </a:lnTo>
                  <a:lnTo>
                    <a:pt x="1196311" y="1958464"/>
                  </a:lnTo>
                  <a:lnTo>
                    <a:pt x="1145108" y="1944393"/>
                  </a:lnTo>
                  <a:lnTo>
                    <a:pt x="1094772" y="1929888"/>
                  </a:lnTo>
                  <a:lnTo>
                    <a:pt x="1045319" y="1914956"/>
                  </a:lnTo>
                  <a:lnTo>
                    <a:pt x="996769" y="1899604"/>
                  </a:lnTo>
                  <a:lnTo>
                    <a:pt x="949140" y="1883838"/>
                  </a:lnTo>
                  <a:lnTo>
                    <a:pt x="902450" y="1867667"/>
                  </a:lnTo>
                  <a:lnTo>
                    <a:pt x="856716" y="1851096"/>
                  </a:lnTo>
                  <a:lnTo>
                    <a:pt x="811958" y="1834133"/>
                  </a:lnTo>
                  <a:lnTo>
                    <a:pt x="768193" y="1816786"/>
                  </a:lnTo>
                  <a:lnTo>
                    <a:pt x="725440" y="1799061"/>
                  </a:lnTo>
                  <a:lnTo>
                    <a:pt x="683716" y="1780964"/>
                  </a:lnTo>
                  <a:lnTo>
                    <a:pt x="643040" y="1762504"/>
                  </a:lnTo>
                  <a:lnTo>
                    <a:pt x="603429" y="1743687"/>
                  </a:lnTo>
                  <a:lnTo>
                    <a:pt x="564903" y="1724520"/>
                  </a:lnTo>
                  <a:lnTo>
                    <a:pt x="527479" y="1705011"/>
                  </a:lnTo>
                  <a:lnTo>
                    <a:pt x="491175" y="1685166"/>
                  </a:lnTo>
                  <a:lnTo>
                    <a:pt x="456010" y="1664992"/>
                  </a:lnTo>
                  <a:lnTo>
                    <a:pt x="422002" y="1644497"/>
                  </a:lnTo>
                  <a:lnTo>
                    <a:pt x="389168" y="1623687"/>
                  </a:lnTo>
                  <a:lnTo>
                    <a:pt x="327098" y="1581151"/>
                  </a:lnTo>
                  <a:lnTo>
                    <a:pt x="269945" y="1537442"/>
                  </a:lnTo>
                  <a:lnTo>
                    <a:pt x="217854" y="1492615"/>
                  </a:lnTo>
                  <a:lnTo>
                    <a:pt x="170971" y="1446726"/>
                  </a:lnTo>
                  <a:lnTo>
                    <a:pt x="129441" y="1399833"/>
                  </a:lnTo>
                  <a:lnTo>
                    <a:pt x="93409" y="1351991"/>
                  </a:lnTo>
                  <a:lnTo>
                    <a:pt x="63020" y="1303257"/>
                  </a:lnTo>
                  <a:lnTo>
                    <a:pt x="38419" y="1253687"/>
                  </a:lnTo>
                  <a:lnTo>
                    <a:pt x="19753" y="1203337"/>
                  </a:lnTo>
                  <a:lnTo>
                    <a:pt x="7165" y="1152263"/>
                  </a:lnTo>
                  <a:lnTo>
                    <a:pt x="802" y="1100522"/>
                  </a:lnTo>
                  <a:lnTo>
                    <a:pt x="0" y="107442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3051" y="846348"/>
            <a:ext cx="4332644" cy="2823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812535" y="757427"/>
            <a:ext cx="5695315" cy="5570220"/>
            <a:chOff x="5812535" y="757427"/>
            <a:chExt cx="5695315" cy="5570220"/>
          </a:xfrm>
        </p:grpSpPr>
        <p:sp>
          <p:nvSpPr>
            <p:cNvPr id="4" name="object 4"/>
            <p:cNvSpPr/>
            <p:nvPr/>
          </p:nvSpPr>
          <p:spPr>
            <a:xfrm>
              <a:off x="5812535" y="757427"/>
              <a:ext cx="5695188" cy="4069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46163" y="3800855"/>
              <a:ext cx="4029455" cy="25267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319974" y="4933552"/>
            <a:ext cx="3365928" cy="1214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0992" y="2390902"/>
            <a:ext cx="7004684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0"/>
              <a:t>Cultura</a:t>
            </a:r>
            <a:r>
              <a:rPr dirty="0" sz="5400" spc="-70"/>
              <a:t> </a:t>
            </a:r>
            <a:r>
              <a:rPr dirty="0" sz="5400"/>
              <a:t>Institucional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5123757" y="3729275"/>
            <a:ext cx="1936996" cy="1207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713613"/>
            <a:ext cx="39033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Cultura</a:t>
            </a:r>
            <a:r>
              <a:rPr dirty="0" sz="3000" spc="-60"/>
              <a:t> </a:t>
            </a:r>
            <a:r>
              <a:rPr dirty="0" sz="3000" spc="-5"/>
              <a:t>Institucional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435863" y="1780032"/>
            <a:ext cx="11300460" cy="4113529"/>
            <a:chOff x="435863" y="1780032"/>
            <a:chExt cx="11300460" cy="4113529"/>
          </a:xfrm>
        </p:grpSpPr>
        <p:sp>
          <p:nvSpPr>
            <p:cNvPr id="4" name="object 4"/>
            <p:cNvSpPr/>
            <p:nvPr/>
          </p:nvSpPr>
          <p:spPr>
            <a:xfrm>
              <a:off x="435863" y="1780032"/>
              <a:ext cx="3151632" cy="1679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12463" y="3945636"/>
              <a:ext cx="5274564" cy="1918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03763" y="3945636"/>
              <a:ext cx="1432559" cy="19110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5007" y="3537204"/>
              <a:ext cx="3142488" cy="23561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17035" y="1780032"/>
              <a:ext cx="4917948" cy="2061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64523" y="1780032"/>
              <a:ext cx="2971800" cy="2104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111995" y="3945636"/>
              <a:ext cx="1068324" cy="1911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713613"/>
            <a:ext cx="39033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Cultura</a:t>
            </a:r>
            <a:r>
              <a:rPr dirty="0" sz="3000" spc="-60"/>
              <a:t> </a:t>
            </a:r>
            <a:r>
              <a:rPr dirty="0" sz="3000" spc="-5"/>
              <a:t>Institucional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906780" y="1854707"/>
            <a:ext cx="10452100" cy="4246245"/>
            <a:chOff x="906780" y="1854707"/>
            <a:chExt cx="10452100" cy="4246245"/>
          </a:xfrm>
        </p:grpSpPr>
        <p:sp>
          <p:nvSpPr>
            <p:cNvPr id="4" name="object 4"/>
            <p:cNvSpPr/>
            <p:nvPr/>
          </p:nvSpPr>
          <p:spPr>
            <a:xfrm>
              <a:off x="906780" y="2168652"/>
              <a:ext cx="4674108" cy="350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98236" y="1854707"/>
              <a:ext cx="5660135" cy="4245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713613"/>
            <a:ext cx="39033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Cultura</a:t>
            </a:r>
            <a:r>
              <a:rPr dirty="0" sz="3000" spc="-60"/>
              <a:t> </a:t>
            </a:r>
            <a:r>
              <a:rPr dirty="0" sz="3000" spc="-5"/>
              <a:t>Institucional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524255" y="2154935"/>
            <a:ext cx="11391900" cy="380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713613"/>
            <a:ext cx="39033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Cultura</a:t>
            </a:r>
            <a:r>
              <a:rPr dirty="0" sz="3000" spc="-60"/>
              <a:t> </a:t>
            </a:r>
            <a:r>
              <a:rPr dirty="0" sz="3000" spc="-5"/>
              <a:t>Institucional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1528572" y="1776983"/>
            <a:ext cx="9144000" cy="472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914" y="2517140"/>
            <a:ext cx="10952480" cy="141541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676400" marR="5080" indent="-1664335">
              <a:lnSpc>
                <a:spcPts val="5180"/>
              </a:lnSpc>
              <a:spcBef>
                <a:spcPts val="755"/>
              </a:spcBef>
            </a:pPr>
            <a:r>
              <a:rPr dirty="0" spc="-20"/>
              <a:t>Parceria </a:t>
            </a:r>
            <a:r>
              <a:rPr dirty="0"/>
              <a:t>com </a:t>
            </a:r>
            <a:r>
              <a:rPr dirty="0" spc="-15"/>
              <a:t>Pacientes </a:t>
            </a:r>
            <a:r>
              <a:rPr dirty="0"/>
              <a:t>e </a:t>
            </a:r>
            <a:r>
              <a:rPr dirty="0" spc="-25"/>
              <a:t>Familiares  </a:t>
            </a:r>
            <a:r>
              <a:rPr dirty="0" spc="-5"/>
              <a:t>(Co-Design </a:t>
            </a:r>
            <a:r>
              <a:rPr dirty="0" spc="-10"/>
              <a:t>em</a:t>
            </a:r>
            <a:r>
              <a:rPr dirty="0" spc="-15"/>
              <a:t> </a:t>
            </a:r>
            <a:r>
              <a:rPr dirty="0" spc="-5"/>
              <a:t>Projetos)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347715" y="4250435"/>
              <a:ext cx="5117592" cy="2444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42160" y="4250435"/>
              <a:ext cx="3137916" cy="244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50847" y="2125979"/>
              <a:ext cx="3026664" cy="19796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42103" y="2124455"/>
              <a:ext cx="3698748" cy="1981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305304" y="1480819"/>
            <a:ext cx="14122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Hospital</a:t>
            </a:r>
            <a:r>
              <a:rPr dirty="0" sz="1600" spc="-5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Infantil  Menino</a:t>
            </a:r>
            <a:r>
              <a:rPr dirty="0" sz="1600" spc="-3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Jesus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6958" y="1487169"/>
            <a:ext cx="12204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Hospital  </a:t>
            </a: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Síri</a:t>
            </a: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o</a:t>
            </a:r>
            <a:r>
              <a:rPr dirty="0" sz="1600" spc="-10">
                <a:solidFill>
                  <a:srgbClr val="171717"/>
                </a:solidFill>
                <a:latin typeface="Arial"/>
                <a:cs typeface="Arial"/>
              </a:rPr>
              <a:t>-</a:t>
            </a: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Li</a:t>
            </a: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banês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3018" y="1481709"/>
            <a:ext cx="24326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1051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Centro Reabilitação  Lucy Montoro - Mogi</a:t>
            </a:r>
            <a:r>
              <a:rPr dirty="0" sz="1600" spc="2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71717"/>
                </a:solidFill>
                <a:latin typeface="Arial"/>
                <a:cs typeface="Arial"/>
              </a:rPr>
              <a:t>Mirim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05443" y="2124455"/>
            <a:ext cx="2724911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21816" y="713613"/>
            <a:ext cx="92494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Conselhos Consultivos de </a:t>
            </a:r>
            <a:r>
              <a:rPr dirty="0" sz="3000" spc="-10"/>
              <a:t>Pacientes </a:t>
            </a:r>
            <a:r>
              <a:rPr dirty="0" sz="3000"/>
              <a:t>e</a:t>
            </a:r>
            <a:r>
              <a:rPr dirty="0" sz="3000" spc="-15"/>
              <a:t> Familiares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331470"/>
            <a:ext cx="6018530" cy="981075"/>
          </a:xfrm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dirty="0" sz="3300" spc="-5"/>
              <a:t>Quadro do </a:t>
            </a:r>
            <a:r>
              <a:rPr dirty="0" sz="3300" spc="-15"/>
              <a:t>Paciente  </a:t>
            </a:r>
            <a:r>
              <a:rPr dirty="0" sz="3300" spc="-5"/>
              <a:t>Unidades </a:t>
            </a:r>
            <a:r>
              <a:rPr dirty="0" sz="3300" spc="-10"/>
              <a:t>de </a:t>
            </a:r>
            <a:r>
              <a:rPr dirty="0" sz="3300" spc="-5"/>
              <a:t>Internação HSL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1024127" y="1805939"/>
            <a:ext cx="10589260" cy="4639310"/>
            <a:chOff x="1024127" y="1805939"/>
            <a:chExt cx="10589260" cy="4639310"/>
          </a:xfrm>
        </p:grpSpPr>
        <p:sp>
          <p:nvSpPr>
            <p:cNvPr id="4" name="object 4"/>
            <p:cNvSpPr/>
            <p:nvPr/>
          </p:nvSpPr>
          <p:spPr>
            <a:xfrm>
              <a:off x="1024127" y="4021835"/>
              <a:ext cx="5076444" cy="2423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4127" y="1805939"/>
              <a:ext cx="2436876" cy="2113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38727" y="1805939"/>
              <a:ext cx="2561844" cy="21076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083" y="1805939"/>
              <a:ext cx="5225796" cy="46390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8793" y="3427476"/>
            <a:ext cx="2517114" cy="58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880839" y="1299972"/>
            <a:ext cx="2045335" cy="1160145"/>
            <a:chOff x="6880839" y="1299972"/>
            <a:chExt cx="2045335" cy="1160145"/>
          </a:xfrm>
        </p:grpSpPr>
        <p:sp>
          <p:nvSpPr>
            <p:cNvPr id="4" name="object 4"/>
            <p:cNvSpPr/>
            <p:nvPr/>
          </p:nvSpPr>
          <p:spPr>
            <a:xfrm>
              <a:off x="6880839" y="1299972"/>
              <a:ext cx="2007149" cy="1159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06768" y="1491970"/>
              <a:ext cx="2019300" cy="8138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33438" y="1332737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80">
                  <a:moveTo>
                    <a:pt x="1729993" y="0"/>
                  </a:moveTo>
                  <a:lnTo>
                    <a:pt x="176529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8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29"/>
                  </a:lnTo>
                  <a:lnTo>
                    <a:pt x="0" y="882650"/>
                  </a:lnTo>
                  <a:lnTo>
                    <a:pt x="6302" y="929592"/>
                  </a:lnTo>
                  <a:lnTo>
                    <a:pt x="24092" y="971766"/>
                  </a:lnTo>
                  <a:lnTo>
                    <a:pt x="51689" y="1007490"/>
                  </a:lnTo>
                  <a:lnTo>
                    <a:pt x="87413" y="1035087"/>
                  </a:lnTo>
                  <a:lnTo>
                    <a:pt x="129587" y="1052877"/>
                  </a:lnTo>
                  <a:lnTo>
                    <a:pt x="176529" y="1059179"/>
                  </a:lnTo>
                  <a:lnTo>
                    <a:pt x="1729993" y="1059179"/>
                  </a:lnTo>
                  <a:lnTo>
                    <a:pt x="1776936" y="1052877"/>
                  </a:lnTo>
                  <a:lnTo>
                    <a:pt x="1819110" y="1035087"/>
                  </a:lnTo>
                  <a:lnTo>
                    <a:pt x="1854834" y="1007490"/>
                  </a:lnTo>
                  <a:lnTo>
                    <a:pt x="1882431" y="971766"/>
                  </a:lnTo>
                  <a:lnTo>
                    <a:pt x="1900221" y="929592"/>
                  </a:lnTo>
                  <a:lnTo>
                    <a:pt x="1906523" y="882650"/>
                  </a:lnTo>
                  <a:lnTo>
                    <a:pt x="1906523" y="176529"/>
                  </a:lnTo>
                  <a:lnTo>
                    <a:pt x="1900221" y="129587"/>
                  </a:lnTo>
                  <a:lnTo>
                    <a:pt x="1882431" y="87413"/>
                  </a:lnTo>
                  <a:lnTo>
                    <a:pt x="1854834" y="51688"/>
                  </a:lnTo>
                  <a:lnTo>
                    <a:pt x="1819110" y="24092"/>
                  </a:lnTo>
                  <a:lnTo>
                    <a:pt x="1776936" y="6302"/>
                  </a:lnTo>
                  <a:lnTo>
                    <a:pt x="1729993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933438" y="1332737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80">
                  <a:moveTo>
                    <a:pt x="0" y="176529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8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29" y="0"/>
                  </a:lnTo>
                  <a:lnTo>
                    <a:pt x="1729993" y="0"/>
                  </a:lnTo>
                  <a:lnTo>
                    <a:pt x="1776936" y="6302"/>
                  </a:lnTo>
                  <a:lnTo>
                    <a:pt x="1819110" y="24092"/>
                  </a:lnTo>
                  <a:lnTo>
                    <a:pt x="1854834" y="51688"/>
                  </a:lnTo>
                  <a:lnTo>
                    <a:pt x="1882431" y="87413"/>
                  </a:lnTo>
                  <a:lnTo>
                    <a:pt x="1900221" y="129587"/>
                  </a:lnTo>
                  <a:lnTo>
                    <a:pt x="1906523" y="176529"/>
                  </a:lnTo>
                  <a:lnTo>
                    <a:pt x="1906523" y="882650"/>
                  </a:lnTo>
                  <a:lnTo>
                    <a:pt x="1900221" y="929592"/>
                  </a:lnTo>
                  <a:lnTo>
                    <a:pt x="1882431" y="971766"/>
                  </a:lnTo>
                  <a:lnTo>
                    <a:pt x="1854834" y="1007490"/>
                  </a:lnTo>
                  <a:lnTo>
                    <a:pt x="1819110" y="1035087"/>
                  </a:lnTo>
                  <a:lnTo>
                    <a:pt x="1776936" y="1052877"/>
                  </a:lnTo>
                  <a:lnTo>
                    <a:pt x="1729993" y="1059179"/>
                  </a:lnTo>
                  <a:lnTo>
                    <a:pt x="176529" y="1059179"/>
                  </a:lnTo>
                  <a:lnTo>
                    <a:pt x="129587" y="1052877"/>
                  </a:lnTo>
                  <a:lnTo>
                    <a:pt x="87413" y="1035087"/>
                  </a:lnTo>
                  <a:lnTo>
                    <a:pt x="51689" y="1007490"/>
                  </a:lnTo>
                  <a:lnTo>
                    <a:pt x="24092" y="971766"/>
                  </a:lnTo>
                  <a:lnTo>
                    <a:pt x="6302" y="929592"/>
                  </a:lnTo>
                  <a:lnTo>
                    <a:pt x="0" y="882650"/>
                  </a:lnTo>
                  <a:lnTo>
                    <a:pt x="0" y="176529"/>
                  </a:lnTo>
                  <a:close/>
                </a:path>
              </a:pathLst>
            </a:custGeom>
            <a:ln w="38100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075678" y="1556766"/>
            <a:ext cx="1620520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42265" marR="5080" indent="-329565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Experiência</a:t>
            </a:r>
            <a:r>
              <a:rPr dirty="0" sz="1900" spc="-50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do  Paciente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22333" y="2187829"/>
            <a:ext cx="493395" cy="436245"/>
          </a:xfrm>
          <a:custGeom>
            <a:avLst/>
            <a:gdLst/>
            <a:ahLst/>
            <a:cxnLst/>
            <a:rect l="l" t="t" r="r" b="b"/>
            <a:pathLst>
              <a:path w="493395" h="436244">
                <a:moveTo>
                  <a:pt x="400431" y="390271"/>
                </a:moveTo>
                <a:lnTo>
                  <a:pt x="396748" y="391922"/>
                </a:lnTo>
                <a:lnTo>
                  <a:pt x="395605" y="395350"/>
                </a:lnTo>
                <a:lnTo>
                  <a:pt x="394462" y="398653"/>
                </a:lnTo>
                <a:lnTo>
                  <a:pt x="396113" y="402209"/>
                </a:lnTo>
                <a:lnTo>
                  <a:pt x="493014" y="436245"/>
                </a:lnTo>
                <a:lnTo>
                  <a:pt x="492032" y="430784"/>
                </a:lnTo>
                <a:lnTo>
                  <a:pt x="479933" y="430784"/>
                </a:lnTo>
                <a:lnTo>
                  <a:pt x="464726" y="412831"/>
                </a:lnTo>
                <a:lnTo>
                  <a:pt x="400431" y="390271"/>
                </a:lnTo>
                <a:close/>
              </a:path>
              <a:path w="493395" h="436244">
                <a:moveTo>
                  <a:pt x="464726" y="412831"/>
                </a:moveTo>
                <a:lnTo>
                  <a:pt x="479933" y="430784"/>
                </a:lnTo>
                <a:lnTo>
                  <a:pt x="483496" y="427736"/>
                </a:lnTo>
                <a:lnTo>
                  <a:pt x="478536" y="427736"/>
                </a:lnTo>
                <a:lnTo>
                  <a:pt x="476622" y="417008"/>
                </a:lnTo>
                <a:lnTo>
                  <a:pt x="464726" y="412831"/>
                </a:lnTo>
                <a:close/>
              </a:path>
              <a:path w="493395" h="436244">
                <a:moveTo>
                  <a:pt x="471677" y="332867"/>
                </a:moveTo>
                <a:lnTo>
                  <a:pt x="464693" y="334137"/>
                </a:lnTo>
                <a:lnTo>
                  <a:pt x="462407" y="337438"/>
                </a:lnTo>
                <a:lnTo>
                  <a:pt x="463042" y="340868"/>
                </a:lnTo>
                <a:lnTo>
                  <a:pt x="474416" y="404640"/>
                </a:lnTo>
                <a:lnTo>
                  <a:pt x="489585" y="422529"/>
                </a:lnTo>
                <a:lnTo>
                  <a:pt x="479933" y="430784"/>
                </a:lnTo>
                <a:lnTo>
                  <a:pt x="492032" y="430784"/>
                </a:lnTo>
                <a:lnTo>
                  <a:pt x="475488" y="338709"/>
                </a:lnTo>
                <a:lnTo>
                  <a:pt x="474980" y="335280"/>
                </a:lnTo>
                <a:lnTo>
                  <a:pt x="471677" y="332867"/>
                </a:lnTo>
                <a:close/>
              </a:path>
              <a:path w="493395" h="436244">
                <a:moveTo>
                  <a:pt x="476622" y="417008"/>
                </a:moveTo>
                <a:lnTo>
                  <a:pt x="478536" y="427736"/>
                </a:lnTo>
                <a:lnTo>
                  <a:pt x="486918" y="420624"/>
                </a:lnTo>
                <a:lnTo>
                  <a:pt x="476622" y="417008"/>
                </a:lnTo>
                <a:close/>
              </a:path>
              <a:path w="493395" h="436244">
                <a:moveTo>
                  <a:pt x="474416" y="404640"/>
                </a:moveTo>
                <a:lnTo>
                  <a:pt x="476622" y="417008"/>
                </a:lnTo>
                <a:lnTo>
                  <a:pt x="486918" y="420624"/>
                </a:lnTo>
                <a:lnTo>
                  <a:pt x="478536" y="427736"/>
                </a:lnTo>
                <a:lnTo>
                  <a:pt x="483496" y="427736"/>
                </a:lnTo>
                <a:lnTo>
                  <a:pt x="489585" y="422529"/>
                </a:lnTo>
                <a:lnTo>
                  <a:pt x="474416" y="404640"/>
                </a:lnTo>
                <a:close/>
              </a:path>
              <a:path w="493395" h="436244">
                <a:moveTo>
                  <a:pt x="6985" y="0"/>
                </a:moveTo>
                <a:lnTo>
                  <a:pt x="0" y="10668"/>
                </a:lnTo>
                <a:lnTo>
                  <a:pt x="34417" y="33020"/>
                </a:lnTo>
                <a:lnTo>
                  <a:pt x="68072" y="55880"/>
                </a:lnTo>
                <a:lnTo>
                  <a:pt x="101473" y="79501"/>
                </a:lnTo>
                <a:lnTo>
                  <a:pt x="134239" y="103632"/>
                </a:lnTo>
                <a:lnTo>
                  <a:pt x="166624" y="128524"/>
                </a:lnTo>
                <a:lnTo>
                  <a:pt x="198500" y="154050"/>
                </a:lnTo>
                <a:lnTo>
                  <a:pt x="229870" y="180086"/>
                </a:lnTo>
                <a:lnTo>
                  <a:pt x="260731" y="206629"/>
                </a:lnTo>
                <a:lnTo>
                  <a:pt x="291084" y="233807"/>
                </a:lnTo>
                <a:lnTo>
                  <a:pt x="320929" y="261747"/>
                </a:lnTo>
                <a:lnTo>
                  <a:pt x="350139" y="290068"/>
                </a:lnTo>
                <a:lnTo>
                  <a:pt x="378968" y="319024"/>
                </a:lnTo>
                <a:lnTo>
                  <a:pt x="407035" y="348488"/>
                </a:lnTo>
                <a:lnTo>
                  <a:pt x="434594" y="378587"/>
                </a:lnTo>
                <a:lnTo>
                  <a:pt x="461645" y="409194"/>
                </a:lnTo>
                <a:lnTo>
                  <a:pt x="464726" y="412831"/>
                </a:lnTo>
                <a:lnTo>
                  <a:pt x="476622" y="417008"/>
                </a:lnTo>
                <a:lnTo>
                  <a:pt x="443992" y="369950"/>
                </a:lnTo>
                <a:lnTo>
                  <a:pt x="416179" y="339725"/>
                </a:lnTo>
                <a:lnTo>
                  <a:pt x="387858" y="310007"/>
                </a:lnTo>
                <a:lnTo>
                  <a:pt x="359029" y="280924"/>
                </a:lnTo>
                <a:lnTo>
                  <a:pt x="329565" y="252349"/>
                </a:lnTo>
                <a:lnTo>
                  <a:pt x="299593" y="224409"/>
                </a:lnTo>
                <a:lnTo>
                  <a:pt x="269113" y="196976"/>
                </a:lnTo>
                <a:lnTo>
                  <a:pt x="237998" y="170180"/>
                </a:lnTo>
                <a:lnTo>
                  <a:pt x="206375" y="144018"/>
                </a:lnTo>
                <a:lnTo>
                  <a:pt x="174371" y="118491"/>
                </a:lnTo>
                <a:lnTo>
                  <a:pt x="141859" y="93472"/>
                </a:lnTo>
                <a:lnTo>
                  <a:pt x="108712" y="69215"/>
                </a:lnTo>
                <a:lnTo>
                  <a:pt x="75184" y="45338"/>
                </a:lnTo>
                <a:lnTo>
                  <a:pt x="41275" y="22351"/>
                </a:lnTo>
                <a:lnTo>
                  <a:pt x="6985" y="0"/>
                </a:lnTo>
                <a:close/>
              </a:path>
            </a:pathLst>
          </a:custGeom>
          <a:solidFill>
            <a:srgbClr val="000D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8897091" y="2764536"/>
            <a:ext cx="2007235" cy="1160145"/>
            <a:chOff x="8897091" y="2764536"/>
            <a:chExt cx="2007235" cy="1160145"/>
          </a:xfrm>
        </p:grpSpPr>
        <p:sp>
          <p:nvSpPr>
            <p:cNvPr id="11" name="object 11"/>
            <p:cNvSpPr/>
            <p:nvPr/>
          </p:nvSpPr>
          <p:spPr>
            <a:xfrm>
              <a:off x="8897091" y="2764536"/>
              <a:ext cx="2007149" cy="1159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949689" y="2797302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79">
                  <a:moveTo>
                    <a:pt x="1729993" y="0"/>
                  </a:moveTo>
                  <a:lnTo>
                    <a:pt x="176529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9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30"/>
                  </a:lnTo>
                  <a:lnTo>
                    <a:pt x="0" y="882650"/>
                  </a:lnTo>
                  <a:lnTo>
                    <a:pt x="6302" y="929592"/>
                  </a:lnTo>
                  <a:lnTo>
                    <a:pt x="24092" y="971766"/>
                  </a:lnTo>
                  <a:lnTo>
                    <a:pt x="51689" y="1007491"/>
                  </a:lnTo>
                  <a:lnTo>
                    <a:pt x="87413" y="1035087"/>
                  </a:lnTo>
                  <a:lnTo>
                    <a:pt x="129587" y="1052877"/>
                  </a:lnTo>
                  <a:lnTo>
                    <a:pt x="176529" y="1059180"/>
                  </a:lnTo>
                  <a:lnTo>
                    <a:pt x="1729993" y="1059180"/>
                  </a:lnTo>
                  <a:lnTo>
                    <a:pt x="1776936" y="1052877"/>
                  </a:lnTo>
                  <a:lnTo>
                    <a:pt x="1819110" y="1035087"/>
                  </a:lnTo>
                  <a:lnTo>
                    <a:pt x="1854834" y="1007491"/>
                  </a:lnTo>
                  <a:lnTo>
                    <a:pt x="1882431" y="971766"/>
                  </a:lnTo>
                  <a:lnTo>
                    <a:pt x="1900221" y="929592"/>
                  </a:lnTo>
                  <a:lnTo>
                    <a:pt x="1906524" y="882650"/>
                  </a:lnTo>
                  <a:lnTo>
                    <a:pt x="1906524" y="176530"/>
                  </a:lnTo>
                  <a:lnTo>
                    <a:pt x="1900221" y="129587"/>
                  </a:lnTo>
                  <a:lnTo>
                    <a:pt x="1882431" y="87413"/>
                  </a:lnTo>
                  <a:lnTo>
                    <a:pt x="1854834" y="51688"/>
                  </a:lnTo>
                  <a:lnTo>
                    <a:pt x="1819110" y="24092"/>
                  </a:lnTo>
                  <a:lnTo>
                    <a:pt x="1776936" y="6302"/>
                  </a:lnTo>
                  <a:lnTo>
                    <a:pt x="1729993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949689" y="2797302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79">
                  <a:moveTo>
                    <a:pt x="0" y="176530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9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29" y="0"/>
                  </a:lnTo>
                  <a:lnTo>
                    <a:pt x="1729993" y="0"/>
                  </a:lnTo>
                  <a:lnTo>
                    <a:pt x="1776936" y="6302"/>
                  </a:lnTo>
                  <a:lnTo>
                    <a:pt x="1819110" y="24092"/>
                  </a:lnTo>
                  <a:lnTo>
                    <a:pt x="1854834" y="51688"/>
                  </a:lnTo>
                  <a:lnTo>
                    <a:pt x="1882431" y="87413"/>
                  </a:lnTo>
                  <a:lnTo>
                    <a:pt x="1900221" y="129587"/>
                  </a:lnTo>
                  <a:lnTo>
                    <a:pt x="1906524" y="176530"/>
                  </a:lnTo>
                  <a:lnTo>
                    <a:pt x="1906524" y="882650"/>
                  </a:lnTo>
                  <a:lnTo>
                    <a:pt x="1900221" y="929592"/>
                  </a:lnTo>
                  <a:lnTo>
                    <a:pt x="1882431" y="971766"/>
                  </a:lnTo>
                  <a:lnTo>
                    <a:pt x="1854834" y="1007491"/>
                  </a:lnTo>
                  <a:lnTo>
                    <a:pt x="1819110" y="1035087"/>
                  </a:lnTo>
                  <a:lnTo>
                    <a:pt x="1776936" y="1052877"/>
                  </a:lnTo>
                  <a:lnTo>
                    <a:pt x="1729993" y="1059180"/>
                  </a:lnTo>
                  <a:lnTo>
                    <a:pt x="176529" y="1059180"/>
                  </a:lnTo>
                  <a:lnTo>
                    <a:pt x="129587" y="1052877"/>
                  </a:lnTo>
                  <a:lnTo>
                    <a:pt x="87413" y="1035087"/>
                  </a:lnTo>
                  <a:lnTo>
                    <a:pt x="51689" y="1007491"/>
                  </a:lnTo>
                  <a:lnTo>
                    <a:pt x="24092" y="971766"/>
                  </a:lnTo>
                  <a:lnTo>
                    <a:pt x="6302" y="929592"/>
                  </a:lnTo>
                  <a:lnTo>
                    <a:pt x="0" y="882650"/>
                  </a:lnTo>
                  <a:lnTo>
                    <a:pt x="0" y="176530"/>
                  </a:lnTo>
                  <a:close/>
                </a:path>
              </a:pathLst>
            </a:custGeom>
            <a:ln w="38100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340342" y="3146551"/>
            <a:ext cx="112395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Qualidade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73284" y="4126357"/>
            <a:ext cx="234315" cy="804545"/>
          </a:xfrm>
          <a:custGeom>
            <a:avLst/>
            <a:gdLst/>
            <a:ahLst/>
            <a:cxnLst/>
            <a:rect l="l" t="t" r="r" b="b"/>
            <a:pathLst>
              <a:path w="234315" h="804545">
                <a:moveTo>
                  <a:pt x="9525" y="698627"/>
                </a:moveTo>
                <a:lnTo>
                  <a:pt x="6096" y="698881"/>
                </a:lnTo>
                <a:lnTo>
                  <a:pt x="2540" y="699262"/>
                </a:lnTo>
                <a:lnTo>
                  <a:pt x="0" y="702310"/>
                </a:lnTo>
                <a:lnTo>
                  <a:pt x="7747" y="804545"/>
                </a:lnTo>
                <a:lnTo>
                  <a:pt x="20451" y="796036"/>
                </a:lnTo>
                <a:lnTo>
                  <a:pt x="18923" y="796036"/>
                </a:lnTo>
                <a:lnTo>
                  <a:pt x="7493" y="790448"/>
                </a:lnTo>
                <a:lnTo>
                  <a:pt x="17793" y="769246"/>
                </a:lnTo>
                <a:lnTo>
                  <a:pt x="12954" y="704850"/>
                </a:lnTo>
                <a:lnTo>
                  <a:pt x="12573" y="701294"/>
                </a:lnTo>
                <a:lnTo>
                  <a:pt x="9525" y="698627"/>
                </a:lnTo>
                <a:close/>
              </a:path>
              <a:path w="234315" h="804545">
                <a:moveTo>
                  <a:pt x="17793" y="769246"/>
                </a:moveTo>
                <a:lnTo>
                  <a:pt x="7493" y="790448"/>
                </a:lnTo>
                <a:lnTo>
                  <a:pt x="18923" y="796036"/>
                </a:lnTo>
                <a:lnTo>
                  <a:pt x="20527" y="792734"/>
                </a:lnTo>
                <a:lnTo>
                  <a:pt x="19558" y="792734"/>
                </a:lnTo>
                <a:lnTo>
                  <a:pt x="9651" y="787908"/>
                </a:lnTo>
                <a:lnTo>
                  <a:pt x="18738" y="781829"/>
                </a:lnTo>
                <a:lnTo>
                  <a:pt x="17793" y="769246"/>
                </a:lnTo>
                <a:close/>
              </a:path>
              <a:path w="234315" h="804545">
                <a:moveTo>
                  <a:pt x="85851" y="736854"/>
                </a:moveTo>
                <a:lnTo>
                  <a:pt x="82931" y="738886"/>
                </a:lnTo>
                <a:lnTo>
                  <a:pt x="29239" y="774804"/>
                </a:lnTo>
                <a:lnTo>
                  <a:pt x="18923" y="796036"/>
                </a:lnTo>
                <a:lnTo>
                  <a:pt x="20451" y="796036"/>
                </a:lnTo>
                <a:lnTo>
                  <a:pt x="90043" y="749427"/>
                </a:lnTo>
                <a:lnTo>
                  <a:pt x="92964" y="747395"/>
                </a:lnTo>
                <a:lnTo>
                  <a:pt x="93725" y="743458"/>
                </a:lnTo>
                <a:lnTo>
                  <a:pt x="91821" y="740537"/>
                </a:lnTo>
                <a:lnTo>
                  <a:pt x="89789" y="737616"/>
                </a:lnTo>
                <a:lnTo>
                  <a:pt x="85851" y="736854"/>
                </a:lnTo>
                <a:close/>
              </a:path>
              <a:path w="234315" h="804545">
                <a:moveTo>
                  <a:pt x="18738" y="781829"/>
                </a:moveTo>
                <a:lnTo>
                  <a:pt x="9651" y="787908"/>
                </a:lnTo>
                <a:lnTo>
                  <a:pt x="19558" y="792734"/>
                </a:lnTo>
                <a:lnTo>
                  <a:pt x="18738" y="781829"/>
                </a:lnTo>
                <a:close/>
              </a:path>
              <a:path w="234315" h="804545">
                <a:moveTo>
                  <a:pt x="29239" y="774804"/>
                </a:moveTo>
                <a:lnTo>
                  <a:pt x="18738" y="781829"/>
                </a:lnTo>
                <a:lnTo>
                  <a:pt x="19558" y="792734"/>
                </a:lnTo>
                <a:lnTo>
                  <a:pt x="20527" y="792734"/>
                </a:lnTo>
                <a:lnTo>
                  <a:pt x="29239" y="774804"/>
                </a:lnTo>
                <a:close/>
              </a:path>
              <a:path w="234315" h="804545">
                <a:moveTo>
                  <a:pt x="221488" y="0"/>
                </a:moveTo>
                <a:lnTo>
                  <a:pt x="217170" y="52451"/>
                </a:lnTo>
                <a:lnTo>
                  <a:pt x="211582" y="104521"/>
                </a:lnTo>
                <a:lnTo>
                  <a:pt x="204724" y="156337"/>
                </a:lnTo>
                <a:lnTo>
                  <a:pt x="196596" y="208026"/>
                </a:lnTo>
                <a:lnTo>
                  <a:pt x="187198" y="259461"/>
                </a:lnTo>
                <a:lnTo>
                  <a:pt x="176657" y="310515"/>
                </a:lnTo>
                <a:lnTo>
                  <a:pt x="164592" y="361315"/>
                </a:lnTo>
                <a:lnTo>
                  <a:pt x="151511" y="411861"/>
                </a:lnTo>
                <a:lnTo>
                  <a:pt x="137033" y="462026"/>
                </a:lnTo>
                <a:lnTo>
                  <a:pt x="121539" y="511810"/>
                </a:lnTo>
                <a:lnTo>
                  <a:pt x="104648" y="561213"/>
                </a:lnTo>
                <a:lnTo>
                  <a:pt x="86614" y="610362"/>
                </a:lnTo>
                <a:lnTo>
                  <a:pt x="67183" y="658876"/>
                </a:lnTo>
                <a:lnTo>
                  <a:pt x="46609" y="707009"/>
                </a:lnTo>
                <a:lnTo>
                  <a:pt x="24892" y="754634"/>
                </a:lnTo>
                <a:lnTo>
                  <a:pt x="17793" y="769246"/>
                </a:lnTo>
                <a:lnTo>
                  <a:pt x="18738" y="781829"/>
                </a:lnTo>
                <a:lnTo>
                  <a:pt x="58293" y="711962"/>
                </a:lnTo>
                <a:lnTo>
                  <a:pt x="78994" y="663575"/>
                </a:lnTo>
                <a:lnTo>
                  <a:pt x="98425" y="614680"/>
                </a:lnTo>
                <a:lnTo>
                  <a:pt x="116586" y="565277"/>
                </a:lnTo>
                <a:lnTo>
                  <a:pt x="133604" y="515620"/>
                </a:lnTo>
                <a:lnTo>
                  <a:pt x="149351" y="465582"/>
                </a:lnTo>
                <a:lnTo>
                  <a:pt x="163830" y="415036"/>
                </a:lnTo>
                <a:lnTo>
                  <a:pt x="177038" y="364236"/>
                </a:lnTo>
                <a:lnTo>
                  <a:pt x="188975" y="313055"/>
                </a:lnTo>
                <a:lnTo>
                  <a:pt x="199771" y="261747"/>
                </a:lnTo>
                <a:lnTo>
                  <a:pt x="209169" y="210058"/>
                </a:lnTo>
                <a:lnTo>
                  <a:pt x="217297" y="158115"/>
                </a:lnTo>
                <a:lnTo>
                  <a:pt x="224155" y="105918"/>
                </a:lnTo>
                <a:lnTo>
                  <a:pt x="229870" y="53467"/>
                </a:lnTo>
                <a:lnTo>
                  <a:pt x="234061" y="1016"/>
                </a:lnTo>
                <a:lnTo>
                  <a:pt x="221488" y="0"/>
                </a:lnTo>
                <a:close/>
              </a:path>
            </a:pathLst>
          </a:custGeom>
          <a:solidFill>
            <a:srgbClr val="000D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8127471" y="5134343"/>
            <a:ext cx="2073275" cy="1160145"/>
            <a:chOff x="8127471" y="5134343"/>
            <a:chExt cx="2073275" cy="1160145"/>
          </a:xfrm>
        </p:grpSpPr>
        <p:sp>
          <p:nvSpPr>
            <p:cNvPr id="17" name="object 17"/>
            <p:cNvSpPr/>
            <p:nvPr/>
          </p:nvSpPr>
          <p:spPr>
            <a:xfrm>
              <a:off x="8127471" y="5134343"/>
              <a:ext cx="2007149" cy="1159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127491" y="5326379"/>
              <a:ext cx="2072640" cy="8138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80069" y="5167121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79">
                  <a:moveTo>
                    <a:pt x="1729994" y="0"/>
                  </a:moveTo>
                  <a:lnTo>
                    <a:pt x="176529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9" y="51689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29"/>
                  </a:lnTo>
                  <a:lnTo>
                    <a:pt x="0" y="882649"/>
                  </a:lnTo>
                  <a:lnTo>
                    <a:pt x="6302" y="929579"/>
                  </a:lnTo>
                  <a:lnTo>
                    <a:pt x="24092" y="971749"/>
                  </a:lnTo>
                  <a:lnTo>
                    <a:pt x="51689" y="1007476"/>
                  </a:lnTo>
                  <a:lnTo>
                    <a:pt x="87413" y="1035079"/>
                  </a:lnTo>
                  <a:lnTo>
                    <a:pt x="129587" y="1052874"/>
                  </a:lnTo>
                  <a:lnTo>
                    <a:pt x="176529" y="1059179"/>
                  </a:lnTo>
                  <a:lnTo>
                    <a:pt x="1729994" y="1059179"/>
                  </a:lnTo>
                  <a:lnTo>
                    <a:pt x="1776936" y="1052874"/>
                  </a:lnTo>
                  <a:lnTo>
                    <a:pt x="1819110" y="1035079"/>
                  </a:lnTo>
                  <a:lnTo>
                    <a:pt x="1854834" y="1007476"/>
                  </a:lnTo>
                  <a:lnTo>
                    <a:pt x="1882431" y="971749"/>
                  </a:lnTo>
                  <a:lnTo>
                    <a:pt x="1900221" y="929579"/>
                  </a:lnTo>
                  <a:lnTo>
                    <a:pt x="1906524" y="882649"/>
                  </a:lnTo>
                  <a:lnTo>
                    <a:pt x="1906524" y="176529"/>
                  </a:lnTo>
                  <a:lnTo>
                    <a:pt x="1900221" y="129587"/>
                  </a:lnTo>
                  <a:lnTo>
                    <a:pt x="1882431" y="87413"/>
                  </a:lnTo>
                  <a:lnTo>
                    <a:pt x="1854834" y="51688"/>
                  </a:lnTo>
                  <a:lnTo>
                    <a:pt x="1819110" y="24092"/>
                  </a:lnTo>
                  <a:lnTo>
                    <a:pt x="1776936" y="6302"/>
                  </a:lnTo>
                  <a:lnTo>
                    <a:pt x="1729994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180069" y="5167121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79">
                  <a:moveTo>
                    <a:pt x="0" y="176529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9" y="51689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29" y="0"/>
                  </a:lnTo>
                  <a:lnTo>
                    <a:pt x="1729994" y="0"/>
                  </a:lnTo>
                  <a:lnTo>
                    <a:pt x="1776936" y="6302"/>
                  </a:lnTo>
                  <a:lnTo>
                    <a:pt x="1819110" y="24092"/>
                  </a:lnTo>
                  <a:lnTo>
                    <a:pt x="1854834" y="51688"/>
                  </a:lnTo>
                  <a:lnTo>
                    <a:pt x="1882431" y="87413"/>
                  </a:lnTo>
                  <a:lnTo>
                    <a:pt x="1900221" y="129587"/>
                  </a:lnTo>
                  <a:lnTo>
                    <a:pt x="1906524" y="176529"/>
                  </a:lnTo>
                  <a:lnTo>
                    <a:pt x="1906524" y="882649"/>
                  </a:lnTo>
                  <a:lnTo>
                    <a:pt x="1900221" y="929579"/>
                  </a:lnTo>
                  <a:lnTo>
                    <a:pt x="1882431" y="971749"/>
                  </a:lnTo>
                  <a:lnTo>
                    <a:pt x="1854834" y="1007476"/>
                  </a:lnTo>
                  <a:lnTo>
                    <a:pt x="1819110" y="1035079"/>
                  </a:lnTo>
                  <a:lnTo>
                    <a:pt x="1776936" y="1052874"/>
                  </a:lnTo>
                  <a:lnTo>
                    <a:pt x="1729994" y="1059179"/>
                  </a:lnTo>
                  <a:lnTo>
                    <a:pt x="176529" y="1059179"/>
                  </a:lnTo>
                  <a:lnTo>
                    <a:pt x="129587" y="1052874"/>
                  </a:lnTo>
                  <a:lnTo>
                    <a:pt x="87413" y="1035079"/>
                  </a:lnTo>
                  <a:lnTo>
                    <a:pt x="51689" y="1007476"/>
                  </a:lnTo>
                  <a:lnTo>
                    <a:pt x="24092" y="971749"/>
                  </a:lnTo>
                  <a:lnTo>
                    <a:pt x="6302" y="929579"/>
                  </a:lnTo>
                  <a:lnTo>
                    <a:pt x="0" y="882649"/>
                  </a:lnTo>
                  <a:lnTo>
                    <a:pt x="0" y="176529"/>
                  </a:lnTo>
                  <a:close/>
                </a:path>
              </a:pathLst>
            </a:custGeom>
            <a:ln w="38099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296147" y="5392013"/>
            <a:ext cx="1673225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535305" marR="5080" indent="-523240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Ge</a:t>
            </a:r>
            <a:r>
              <a:rPr dirty="0" sz="1900">
                <a:solidFill>
                  <a:srgbClr val="FFFDFD"/>
                </a:solidFill>
                <a:latin typeface="Arial"/>
                <a:cs typeface="Arial"/>
              </a:rPr>
              <a:t>r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encia</a:t>
            </a:r>
            <a:r>
              <a:rPr dirty="0" sz="1900">
                <a:solidFill>
                  <a:srgbClr val="FFFDFD"/>
                </a:solidFill>
                <a:latin typeface="Arial"/>
                <a:cs typeface="Arial"/>
              </a:rPr>
              <a:t>m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ento  </a:t>
            </a:r>
            <a:r>
              <a:rPr dirty="0" sz="1900" spc="-10">
                <a:solidFill>
                  <a:srgbClr val="FFFDFD"/>
                </a:solidFill>
                <a:latin typeface="Arial"/>
                <a:cs typeface="Arial"/>
              </a:rPr>
              <a:t>Risco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10043" y="6047701"/>
            <a:ext cx="353695" cy="103505"/>
          </a:xfrm>
          <a:custGeom>
            <a:avLst/>
            <a:gdLst/>
            <a:ahLst/>
            <a:cxnLst/>
            <a:rect l="l" t="t" r="r" b="b"/>
            <a:pathLst>
              <a:path w="353695" h="103504">
                <a:moveTo>
                  <a:pt x="92201" y="0"/>
                </a:moveTo>
                <a:lnTo>
                  <a:pt x="0" y="45059"/>
                </a:lnTo>
                <a:lnTo>
                  <a:pt x="81787" y="101142"/>
                </a:lnTo>
                <a:lnTo>
                  <a:pt x="84581" y="103123"/>
                </a:lnTo>
                <a:lnTo>
                  <a:pt x="88646" y="102387"/>
                </a:lnTo>
                <a:lnTo>
                  <a:pt x="90550" y="99491"/>
                </a:lnTo>
                <a:lnTo>
                  <a:pt x="92582" y="96608"/>
                </a:lnTo>
                <a:lnTo>
                  <a:pt x="91821" y="92646"/>
                </a:lnTo>
                <a:lnTo>
                  <a:pt x="35604" y="54038"/>
                </a:lnTo>
                <a:lnTo>
                  <a:pt x="12191" y="52311"/>
                </a:lnTo>
                <a:lnTo>
                  <a:pt x="13080" y="39649"/>
                </a:lnTo>
                <a:lnTo>
                  <a:pt x="39990" y="39649"/>
                </a:lnTo>
                <a:lnTo>
                  <a:pt x="97789" y="11404"/>
                </a:lnTo>
                <a:lnTo>
                  <a:pt x="99059" y="7607"/>
                </a:lnTo>
                <a:lnTo>
                  <a:pt x="96011" y="1308"/>
                </a:lnTo>
                <a:lnTo>
                  <a:pt x="92201" y="0"/>
                </a:lnTo>
                <a:close/>
              </a:path>
              <a:path w="353695" h="103504">
                <a:moveTo>
                  <a:pt x="36466" y="41372"/>
                </a:moveTo>
                <a:lnTo>
                  <a:pt x="25194" y="46884"/>
                </a:lnTo>
                <a:lnTo>
                  <a:pt x="35604" y="54038"/>
                </a:lnTo>
                <a:lnTo>
                  <a:pt x="43687" y="54635"/>
                </a:lnTo>
                <a:lnTo>
                  <a:pt x="88010" y="56934"/>
                </a:lnTo>
                <a:lnTo>
                  <a:pt x="132206" y="58267"/>
                </a:lnTo>
                <a:lnTo>
                  <a:pt x="176529" y="58737"/>
                </a:lnTo>
                <a:lnTo>
                  <a:pt x="220725" y="58267"/>
                </a:lnTo>
                <a:lnTo>
                  <a:pt x="265049" y="56921"/>
                </a:lnTo>
                <a:lnTo>
                  <a:pt x="309245" y="54635"/>
                </a:lnTo>
                <a:lnTo>
                  <a:pt x="353313" y="51396"/>
                </a:lnTo>
                <a:lnTo>
                  <a:pt x="352938" y="46037"/>
                </a:lnTo>
                <a:lnTo>
                  <a:pt x="176402" y="46037"/>
                </a:lnTo>
                <a:lnTo>
                  <a:pt x="132333" y="45567"/>
                </a:lnTo>
                <a:lnTo>
                  <a:pt x="88391" y="44234"/>
                </a:lnTo>
                <a:lnTo>
                  <a:pt x="44450" y="41960"/>
                </a:lnTo>
                <a:lnTo>
                  <a:pt x="36466" y="41372"/>
                </a:lnTo>
                <a:close/>
              </a:path>
              <a:path w="353695" h="103504">
                <a:moveTo>
                  <a:pt x="13080" y="39649"/>
                </a:moveTo>
                <a:lnTo>
                  <a:pt x="12191" y="52311"/>
                </a:lnTo>
                <a:lnTo>
                  <a:pt x="35604" y="54038"/>
                </a:lnTo>
                <a:lnTo>
                  <a:pt x="32185" y="51689"/>
                </a:lnTo>
                <a:lnTo>
                  <a:pt x="15366" y="51689"/>
                </a:lnTo>
                <a:lnTo>
                  <a:pt x="16255" y="40741"/>
                </a:lnTo>
                <a:lnTo>
                  <a:pt x="27903" y="40741"/>
                </a:lnTo>
                <a:lnTo>
                  <a:pt x="13080" y="39649"/>
                </a:lnTo>
                <a:close/>
              </a:path>
              <a:path w="353695" h="103504">
                <a:moveTo>
                  <a:pt x="16255" y="40741"/>
                </a:moveTo>
                <a:lnTo>
                  <a:pt x="15366" y="51689"/>
                </a:lnTo>
                <a:lnTo>
                  <a:pt x="25194" y="46884"/>
                </a:lnTo>
                <a:lnTo>
                  <a:pt x="16255" y="40741"/>
                </a:lnTo>
                <a:close/>
              </a:path>
              <a:path w="353695" h="103504">
                <a:moveTo>
                  <a:pt x="25194" y="46884"/>
                </a:moveTo>
                <a:lnTo>
                  <a:pt x="15366" y="51689"/>
                </a:lnTo>
                <a:lnTo>
                  <a:pt x="32185" y="51689"/>
                </a:lnTo>
                <a:lnTo>
                  <a:pt x="25194" y="46884"/>
                </a:lnTo>
                <a:close/>
              </a:path>
              <a:path w="353695" h="103504">
                <a:moveTo>
                  <a:pt x="27903" y="40741"/>
                </a:moveTo>
                <a:lnTo>
                  <a:pt x="16255" y="40741"/>
                </a:lnTo>
                <a:lnTo>
                  <a:pt x="25194" y="46884"/>
                </a:lnTo>
                <a:lnTo>
                  <a:pt x="36466" y="41372"/>
                </a:lnTo>
                <a:lnTo>
                  <a:pt x="27903" y="40741"/>
                </a:lnTo>
                <a:close/>
              </a:path>
              <a:path w="353695" h="103504">
                <a:moveTo>
                  <a:pt x="352425" y="38722"/>
                </a:moveTo>
                <a:lnTo>
                  <a:pt x="308355" y="41960"/>
                </a:lnTo>
                <a:lnTo>
                  <a:pt x="264286" y="44246"/>
                </a:lnTo>
                <a:lnTo>
                  <a:pt x="220345" y="45567"/>
                </a:lnTo>
                <a:lnTo>
                  <a:pt x="176402" y="46037"/>
                </a:lnTo>
                <a:lnTo>
                  <a:pt x="352938" y="46037"/>
                </a:lnTo>
                <a:lnTo>
                  <a:pt x="352425" y="38722"/>
                </a:lnTo>
                <a:close/>
              </a:path>
              <a:path w="353695" h="103504">
                <a:moveTo>
                  <a:pt x="39990" y="39649"/>
                </a:moveTo>
                <a:lnTo>
                  <a:pt x="13080" y="39649"/>
                </a:lnTo>
                <a:lnTo>
                  <a:pt x="36466" y="41372"/>
                </a:lnTo>
                <a:lnTo>
                  <a:pt x="39990" y="39649"/>
                </a:lnTo>
                <a:close/>
              </a:path>
            </a:pathLst>
          </a:custGeom>
          <a:solidFill>
            <a:srgbClr val="000D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5635731" y="5134343"/>
            <a:ext cx="2007235" cy="1160145"/>
            <a:chOff x="5635731" y="5134343"/>
            <a:chExt cx="2007235" cy="1160145"/>
          </a:xfrm>
        </p:grpSpPr>
        <p:sp>
          <p:nvSpPr>
            <p:cNvPr id="24" name="object 24"/>
            <p:cNvSpPr/>
            <p:nvPr/>
          </p:nvSpPr>
          <p:spPr>
            <a:xfrm>
              <a:off x="5635731" y="5134343"/>
              <a:ext cx="2007149" cy="1159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688330" y="5167121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79">
                  <a:moveTo>
                    <a:pt x="1729994" y="0"/>
                  </a:moveTo>
                  <a:lnTo>
                    <a:pt x="176530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9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29"/>
                  </a:lnTo>
                  <a:lnTo>
                    <a:pt x="0" y="882649"/>
                  </a:lnTo>
                  <a:lnTo>
                    <a:pt x="6302" y="929579"/>
                  </a:lnTo>
                  <a:lnTo>
                    <a:pt x="24092" y="971749"/>
                  </a:lnTo>
                  <a:lnTo>
                    <a:pt x="51689" y="1007476"/>
                  </a:lnTo>
                  <a:lnTo>
                    <a:pt x="87413" y="1035079"/>
                  </a:lnTo>
                  <a:lnTo>
                    <a:pt x="129587" y="1052874"/>
                  </a:lnTo>
                  <a:lnTo>
                    <a:pt x="176530" y="1059179"/>
                  </a:lnTo>
                  <a:lnTo>
                    <a:pt x="1729994" y="1059179"/>
                  </a:lnTo>
                  <a:lnTo>
                    <a:pt x="1776936" y="1052874"/>
                  </a:lnTo>
                  <a:lnTo>
                    <a:pt x="1819110" y="1035079"/>
                  </a:lnTo>
                  <a:lnTo>
                    <a:pt x="1854834" y="1007476"/>
                  </a:lnTo>
                  <a:lnTo>
                    <a:pt x="1882431" y="971749"/>
                  </a:lnTo>
                  <a:lnTo>
                    <a:pt x="1900221" y="929579"/>
                  </a:lnTo>
                  <a:lnTo>
                    <a:pt x="1906524" y="882649"/>
                  </a:lnTo>
                  <a:lnTo>
                    <a:pt x="1906524" y="176529"/>
                  </a:lnTo>
                  <a:lnTo>
                    <a:pt x="1900221" y="129587"/>
                  </a:lnTo>
                  <a:lnTo>
                    <a:pt x="1882431" y="87413"/>
                  </a:lnTo>
                  <a:lnTo>
                    <a:pt x="1854834" y="51688"/>
                  </a:lnTo>
                  <a:lnTo>
                    <a:pt x="1819110" y="24092"/>
                  </a:lnTo>
                  <a:lnTo>
                    <a:pt x="1776936" y="6302"/>
                  </a:lnTo>
                  <a:lnTo>
                    <a:pt x="1729994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688330" y="5167121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79">
                  <a:moveTo>
                    <a:pt x="0" y="176529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9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30" y="0"/>
                  </a:lnTo>
                  <a:lnTo>
                    <a:pt x="1729994" y="0"/>
                  </a:lnTo>
                  <a:lnTo>
                    <a:pt x="1776936" y="6302"/>
                  </a:lnTo>
                  <a:lnTo>
                    <a:pt x="1819110" y="24092"/>
                  </a:lnTo>
                  <a:lnTo>
                    <a:pt x="1854834" y="51688"/>
                  </a:lnTo>
                  <a:lnTo>
                    <a:pt x="1882431" y="87413"/>
                  </a:lnTo>
                  <a:lnTo>
                    <a:pt x="1900221" y="129587"/>
                  </a:lnTo>
                  <a:lnTo>
                    <a:pt x="1906524" y="176529"/>
                  </a:lnTo>
                  <a:lnTo>
                    <a:pt x="1906524" y="882649"/>
                  </a:lnTo>
                  <a:lnTo>
                    <a:pt x="1900221" y="929579"/>
                  </a:lnTo>
                  <a:lnTo>
                    <a:pt x="1882431" y="971749"/>
                  </a:lnTo>
                  <a:lnTo>
                    <a:pt x="1854834" y="1007476"/>
                  </a:lnTo>
                  <a:lnTo>
                    <a:pt x="1819110" y="1035079"/>
                  </a:lnTo>
                  <a:lnTo>
                    <a:pt x="1776936" y="1052874"/>
                  </a:lnTo>
                  <a:lnTo>
                    <a:pt x="1729994" y="1059179"/>
                  </a:lnTo>
                  <a:lnTo>
                    <a:pt x="176530" y="1059179"/>
                  </a:lnTo>
                  <a:lnTo>
                    <a:pt x="129587" y="1052874"/>
                  </a:lnTo>
                  <a:lnTo>
                    <a:pt x="87413" y="1035079"/>
                  </a:lnTo>
                  <a:lnTo>
                    <a:pt x="51689" y="1007476"/>
                  </a:lnTo>
                  <a:lnTo>
                    <a:pt x="24092" y="971749"/>
                  </a:lnTo>
                  <a:lnTo>
                    <a:pt x="6302" y="929579"/>
                  </a:lnTo>
                  <a:lnTo>
                    <a:pt x="0" y="882649"/>
                  </a:lnTo>
                  <a:lnTo>
                    <a:pt x="0" y="176529"/>
                  </a:lnTo>
                  <a:close/>
                </a:path>
              </a:pathLst>
            </a:custGeom>
            <a:ln w="38099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977890" y="5392013"/>
            <a:ext cx="1325245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 indent="68580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Excelência  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Ope</a:t>
            </a:r>
            <a:r>
              <a:rPr dirty="0" sz="1900">
                <a:solidFill>
                  <a:srgbClr val="FFFDFD"/>
                </a:solidFill>
                <a:latin typeface="Arial"/>
                <a:cs typeface="Arial"/>
              </a:rPr>
              <a:t>r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aciona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l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27700" y="4126865"/>
            <a:ext cx="269875" cy="807085"/>
          </a:xfrm>
          <a:custGeom>
            <a:avLst/>
            <a:gdLst/>
            <a:ahLst/>
            <a:cxnLst/>
            <a:rect l="l" t="t" r="r" b="b"/>
            <a:pathLst>
              <a:path w="269875" h="807085">
                <a:moveTo>
                  <a:pt x="46321" y="25128"/>
                </a:moveTo>
                <a:lnTo>
                  <a:pt x="40915" y="36426"/>
                </a:lnTo>
                <a:lnTo>
                  <a:pt x="42290" y="53086"/>
                </a:lnTo>
                <a:lnTo>
                  <a:pt x="47751" y="105537"/>
                </a:lnTo>
                <a:lnTo>
                  <a:pt x="54610" y="157734"/>
                </a:lnTo>
                <a:lnTo>
                  <a:pt x="62864" y="209677"/>
                </a:lnTo>
                <a:lnTo>
                  <a:pt x="72262" y="261366"/>
                </a:lnTo>
                <a:lnTo>
                  <a:pt x="82930" y="312801"/>
                </a:lnTo>
                <a:lnTo>
                  <a:pt x="94996" y="363855"/>
                </a:lnTo>
                <a:lnTo>
                  <a:pt x="108203" y="414655"/>
                </a:lnTo>
                <a:lnTo>
                  <a:pt x="122682" y="465201"/>
                </a:lnTo>
                <a:lnTo>
                  <a:pt x="138302" y="515239"/>
                </a:lnTo>
                <a:lnTo>
                  <a:pt x="155321" y="564896"/>
                </a:lnTo>
                <a:lnTo>
                  <a:pt x="173482" y="614426"/>
                </a:lnTo>
                <a:lnTo>
                  <a:pt x="193039" y="663194"/>
                </a:lnTo>
                <a:lnTo>
                  <a:pt x="213613" y="711581"/>
                </a:lnTo>
                <a:lnTo>
                  <a:pt x="235585" y="759587"/>
                </a:lnTo>
                <a:lnTo>
                  <a:pt x="258445" y="806831"/>
                </a:lnTo>
                <a:lnTo>
                  <a:pt x="269875" y="801243"/>
                </a:lnTo>
                <a:lnTo>
                  <a:pt x="246887" y="753999"/>
                </a:lnTo>
                <a:lnTo>
                  <a:pt x="225171" y="706374"/>
                </a:lnTo>
                <a:lnTo>
                  <a:pt x="204724" y="658241"/>
                </a:lnTo>
                <a:lnTo>
                  <a:pt x="185292" y="609600"/>
                </a:lnTo>
                <a:lnTo>
                  <a:pt x="167259" y="560578"/>
                </a:lnTo>
                <a:lnTo>
                  <a:pt x="150367" y="511175"/>
                </a:lnTo>
                <a:lnTo>
                  <a:pt x="134747" y="461391"/>
                </a:lnTo>
                <a:lnTo>
                  <a:pt x="120396" y="411226"/>
                </a:lnTo>
                <a:lnTo>
                  <a:pt x="107314" y="360680"/>
                </a:lnTo>
                <a:lnTo>
                  <a:pt x="95250" y="309880"/>
                </a:lnTo>
                <a:lnTo>
                  <a:pt x="84709" y="258826"/>
                </a:lnTo>
                <a:lnTo>
                  <a:pt x="75311" y="207391"/>
                </a:lnTo>
                <a:lnTo>
                  <a:pt x="67183" y="155702"/>
                </a:lnTo>
                <a:lnTo>
                  <a:pt x="60325" y="103886"/>
                </a:lnTo>
                <a:lnTo>
                  <a:pt x="54863" y="51689"/>
                </a:lnTo>
                <a:lnTo>
                  <a:pt x="53509" y="35431"/>
                </a:lnTo>
                <a:lnTo>
                  <a:pt x="46321" y="25128"/>
                </a:lnTo>
                <a:close/>
              </a:path>
              <a:path w="269875" h="807085">
                <a:moveTo>
                  <a:pt x="44196" y="0"/>
                </a:moveTo>
                <a:lnTo>
                  <a:pt x="0" y="92583"/>
                </a:lnTo>
                <a:lnTo>
                  <a:pt x="1270" y="96393"/>
                </a:lnTo>
                <a:lnTo>
                  <a:pt x="4445" y="97917"/>
                </a:lnTo>
                <a:lnTo>
                  <a:pt x="7620" y="99314"/>
                </a:lnTo>
                <a:lnTo>
                  <a:pt x="11429" y="98043"/>
                </a:lnTo>
                <a:lnTo>
                  <a:pt x="40915" y="36426"/>
                </a:lnTo>
                <a:lnTo>
                  <a:pt x="38988" y="13081"/>
                </a:lnTo>
                <a:lnTo>
                  <a:pt x="51562" y="12065"/>
                </a:lnTo>
                <a:lnTo>
                  <a:pt x="52622" y="12065"/>
                </a:lnTo>
                <a:lnTo>
                  <a:pt x="44196" y="0"/>
                </a:lnTo>
                <a:close/>
              </a:path>
              <a:path w="269875" h="807085">
                <a:moveTo>
                  <a:pt x="52622" y="12065"/>
                </a:moveTo>
                <a:lnTo>
                  <a:pt x="51562" y="12065"/>
                </a:lnTo>
                <a:lnTo>
                  <a:pt x="53509" y="35431"/>
                </a:lnTo>
                <a:lnTo>
                  <a:pt x="92583" y="91440"/>
                </a:lnTo>
                <a:lnTo>
                  <a:pt x="96520" y="92075"/>
                </a:lnTo>
                <a:lnTo>
                  <a:pt x="99440" y="90043"/>
                </a:lnTo>
                <a:lnTo>
                  <a:pt x="102362" y="88137"/>
                </a:lnTo>
                <a:lnTo>
                  <a:pt x="102997" y="84074"/>
                </a:lnTo>
                <a:lnTo>
                  <a:pt x="100964" y="81280"/>
                </a:lnTo>
                <a:lnTo>
                  <a:pt x="52622" y="12065"/>
                </a:lnTo>
                <a:close/>
              </a:path>
              <a:path w="269875" h="807085">
                <a:moveTo>
                  <a:pt x="51562" y="12065"/>
                </a:moveTo>
                <a:lnTo>
                  <a:pt x="38988" y="13081"/>
                </a:lnTo>
                <a:lnTo>
                  <a:pt x="40915" y="36426"/>
                </a:lnTo>
                <a:lnTo>
                  <a:pt x="46321" y="25128"/>
                </a:lnTo>
                <a:lnTo>
                  <a:pt x="40132" y="16256"/>
                </a:lnTo>
                <a:lnTo>
                  <a:pt x="51053" y="15240"/>
                </a:lnTo>
                <a:lnTo>
                  <a:pt x="51826" y="15240"/>
                </a:lnTo>
                <a:lnTo>
                  <a:pt x="51562" y="12065"/>
                </a:lnTo>
                <a:close/>
              </a:path>
              <a:path w="269875" h="807085">
                <a:moveTo>
                  <a:pt x="51826" y="15240"/>
                </a:moveTo>
                <a:lnTo>
                  <a:pt x="51053" y="15240"/>
                </a:lnTo>
                <a:lnTo>
                  <a:pt x="46321" y="25128"/>
                </a:lnTo>
                <a:lnTo>
                  <a:pt x="53509" y="35431"/>
                </a:lnTo>
                <a:lnTo>
                  <a:pt x="51826" y="15240"/>
                </a:lnTo>
                <a:close/>
              </a:path>
              <a:path w="269875" h="807085">
                <a:moveTo>
                  <a:pt x="51053" y="15240"/>
                </a:moveTo>
                <a:lnTo>
                  <a:pt x="40132" y="16256"/>
                </a:lnTo>
                <a:lnTo>
                  <a:pt x="46321" y="25128"/>
                </a:lnTo>
                <a:lnTo>
                  <a:pt x="51053" y="15240"/>
                </a:lnTo>
                <a:close/>
              </a:path>
            </a:pathLst>
          </a:custGeom>
          <a:solidFill>
            <a:srgbClr val="000D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4866104" y="2764536"/>
            <a:ext cx="2005964" cy="1160145"/>
            <a:chOff x="4866104" y="2764536"/>
            <a:chExt cx="2005964" cy="1160145"/>
          </a:xfrm>
        </p:grpSpPr>
        <p:sp>
          <p:nvSpPr>
            <p:cNvPr id="30" name="object 30"/>
            <p:cNvSpPr/>
            <p:nvPr/>
          </p:nvSpPr>
          <p:spPr>
            <a:xfrm>
              <a:off x="4866104" y="2764536"/>
              <a:ext cx="2005638" cy="11597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918709" y="2797302"/>
              <a:ext cx="1905000" cy="1059180"/>
            </a:xfrm>
            <a:custGeom>
              <a:avLst/>
              <a:gdLst/>
              <a:ahLst/>
              <a:cxnLst/>
              <a:rect l="l" t="t" r="r" b="b"/>
              <a:pathLst>
                <a:path w="1905000" h="1059179">
                  <a:moveTo>
                    <a:pt x="1728469" y="0"/>
                  </a:moveTo>
                  <a:lnTo>
                    <a:pt x="176529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9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30"/>
                  </a:lnTo>
                  <a:lnTo>
                    <a:pt x="0" y="882650"/>
                  </a:lnTo>
                  <a:lnTo>
                    <a:pt x="6302" y="929592"/>
                  </a:lnTo>
                  <a:lnTo>
                    <a:pt x="24092" y="971766"/>
                  </a:lnTo>
                  <a:lnTo>
                    <a:pt x="51688" y="1007491"/>
                  </a:lnTo>
                  <a:lnTo>
                    <a:pt x="87413" y="1035087"/>
                  </a:lnTo>
                  <a:lnTo>
                    <a:pt x="129587" y="1052877"/>
                  </a:lnTo>
                  <a:lnTo>
                    <a:pt x="176529" y="1059180"/>
                  </a:lnTo>
                  <a:lnTo>
                    <a:pt x="1728469" y="1059180"/>
                  </a:lnTo>
                  <a:lnTo>
                    <a:pt x="1775412" y="1052877"/>
                  </a:lnTo>
                  <a:lnTo>
                    <a:pt x="1817586" y="1035087"/>
                  </a:lnTo>
                  <a:lnTo>
                    <a:pt x="1853311" y="1007491"/>
                  </a:lnTo>
                  <a:lnTo>
                    <a:pt x="1880907" y="971766"/>
                  </a:lnTo>
                  <a:lnTo>
                    <a:pt x="1898697" y="929592"/>
                  </a:lnTo>
                  <a:lnTo>
                    <a:pt x="1904999" y="882650"/>
                  </a:lnTo>
                  <a:lnTo>
                    <a:pt x="1904999" y="176530"/>
                  </a:lnTo>
                  <a:lnTo>
                    <a:pt x="1898697" y="129587"/>
                  </a:lnTo>
                  <a:lnTo>
                    <a:pt x="1880907" y="87413"/>
                  </a:lnTo>
                  <a:lnTo>
                    <a:pt x="1853310" y="51688"/>
                  </a:lnTo>
                  <a:lnTo>
                    <a:pt x="1817586" y="24092"/>
                  </a:lnTo>
                  <a:lnTo>
                    <a:pt x="1775412" y="6302"/>
                  </a:lnTo>
                  <a:lnTo>
                    <a:pt x="1728469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918709" y="2797302"/>
              <a:ext cx="1905000" cy="1059180"/>
            </a:xfrm>
            <a:custGeom>
              <a:avLst/>
              <a:gdLst/>
              <a:ahLst/>
              <a:cxnLst/>
              <a:rect l="l" t="t" r="r" b="b"/>
              <a:pathLst>
                <a:path w="1905000" h="1059179">
                  <a:moveTo>
                    <a:pt x="0" y="176530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9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29" y="0"/>
                  </a:lnTo>
                  <a:lnTo>
                    <a:pt x="1728469" y="0"/>
                  </a:lnTo>
                  <a:lnTo>
                    <a:pt x="1775412" y="6302"/>
                  </a:lnTo>
                  <a:lnTo>
                    <a:pt x="1817586" y="24092"/>
                  </a:lnTo>
                  <a:lnTo>
                    <a:pt x="1853310" y="51688"/>
                  </a:lnTo>
                  <a:lnTo>
                    <a:pt x="1880907" y="87413"/>
                  </a:lnTo>
                  <a:lnTo>
                    <a:pt x="1898697" y="129587"/>
                  </a:lnTo>
                  <a:lnTo>
                    <a:pt x="1904999" y="176530"/>
                  </a:lnTo>
                  <a:lnTo>
                    <a:pt x="1904999" y="882650"/>
                  </a:lnTo>
                  <a:lnTo>
                    <a:pt x="1898697" y="929592"/>
                  </a:lnTo>
                  <a:lnTo>
                    <a:pt x="1880907" y="971766"/>
                  </a:lnTo>
                  <a:lnTo>
                    <a:pt x="1853311" y="1007491"/>
                  </a:lnTo>
                  <a:lnTo>
                    <a:pt x="1817586" y="1035087"/>
                  </a:lnTo>
                  <a:lnTo>
                    <a:pt x="1775412" y="1052877"/>
                  </a:lnTo>
                  <a:lnTo>
                    <a:pt x="1728469" y="1059180"/>
                  </a:lnTo>
                  <a:lnTo>
                    <a:pt x="176529" y="1059180"/>
                  </a:lnTo>
                  <a:lnTo>
                    <a:pt x="129587" y="1052877"/>
                  </a:lnTo>
                  <a:lnTo>
                    <a:pt x="87413" y="1035087"/>
                  </a:lnTo>
                  <a:lnTo>
                    <a:pt x="51688" y="1007491"/>
                  </a:lnTo>
                  <a:lnTo>
                    <a:pt x="24092" y="971766"/>
                  </a:lnTo>
                  <a:lnTo>
                    <a:pt x="6302" y="929592"/>
                  </a:lnTo>
                  <a:lnTo>
                    <a:pt x="0" y="882650"/>
                  </a:lnTo>
                  <a:lnTo>
                    <a:pt x="0" y="176530"/>
                  </a:lnTo>
                  <a:close/>
                </a:path>
              </a:pathLst>
            </a:custGeom>
            <a:ln w="38100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5349366" y="3021279"/>
            <a:ext cx="1043940" cy="56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95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Desfecho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Clínico</a:t>
            </a:r>
            <a:endParaRPr sz="1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52845" y="2193163"/>
            <a:ext cx="494665" cy="434975"/>
          </a:xfrm>
          <a:custGeom>
            <a:avLst/>
            <a:gdLst/>
            <a:ahLst/>
            <a:cxnLst/>
            <a:rect l="l" t="t" r="r" b="b"/>
            <a:pathLst>
              <a:path w="494665" h="434975">
                <a:moveTo>
                  <a:pt x="473101" y="13742"/>
                </a:moveTo>
                <a:lnTo>
                  <a:pt x="422401" y="40132"/>
                </a:lnTo>
                <a:lnTo>
                  <a:pt x="388874" y="63881"/>
                </a:lnTo>
                <a:lnTo>
                  <a:pt x="355853" y="88137"/>
                </a:lnTo>
                <a:lnTo>
                  <a:pt x="323214" y="113157"/>
                </a:lnTo>
                <a:lnTo>
                  <a:pt x="291210" y="138811"/>
                </a:lnTo>
                <a:lnTo>
                  <a:pt x="259714" y="164973"/>
                </a:lnTo>
                <a:lnTo>
                  <a:pt x="228726" y="191770"/>
                </a:lnTo>
                <a:lnTo>
                  <a:pt x="198246" y="219201"/>
                </a:lnTo>
                <a:lnTo>
                  <a:pt x="168147" y="247141"/>
                </a:lnTo>
                <a:lnTo>
                  <a:pt x="138810" y="275716"/>
                </a:lnTo>
                <a:lnTo>
                  <a:pt x="109854" y="304800"/>
                </a:lnTo>
                <a:lnTo>
                  <a:pt x="81533" y="334517"/>
                </a:lnTo>
                <a:lnTo>
                  <a:pt x="53720" y="364744"/>
                </a:lnTo>
                <a:lnTo>
                  <a:pt x="26669" y="395477"/>
                </a:lnTo>
                <a:lnTo>
                  <a:pt x="0" y="426720"/>
                </a:lnTo>
                <a:lnTo>
                  <a:pt x="9778" y="434975"/>
                </a:lnTo>
                <a:lnTo>
                  <a:pt x="36321" y="403733"/>
                </a:lnTo>
                <a:lnTo>
                  <a:pt x="63245" y="373125"/>
                </a:lnTo>
                <a:lnTo>
                  <a:pt x="90931" y="343026"/>
                </a:lnTo>
                <a:lnTo>
                  <a:pt x="118999" y="313563"/>
                </a:lnTo>
                <a:lnTo>
                  <a:pt x="147827" y="284734"/>
                </a:lnTo>
                <a:lnTo>
                  <a:pt x="177037" y="256286"/>
                </a:lnTo>
                <a:lnTo>
                  <a:pt x="206882" y="228473"/>
                </a:lnTo>
                <a:lnTo>
                  <a:pt x="237108" y="201167"/>
                </a:lnTo>
                <a:lnTo>
                  <a:pt x="267970" y="174625"/>
                </a:lnTo>
                <a:lnTo>
                  <a:pt x="299338" y="148589"/>
                </a:lnTo>
                <a:lnTo>
                  <a:pt x="331215" y="123189"/>
                </a:lnTo>
                <a:lnTo>
                  <a:pt x="363600" y="98298"/>
                </a:lnTo>
                <a:lnTo>
                  <a:pt x="396366" y="74167"/>
                </a:lnTo>
                <a:lnTo>
                  <a:pt x="429768" y="50546"/>
                </a:lnTo>
                <a:lnTo>
                  <a:pt x="463423" y="27559"/>
                </a:lnTo>
                <a:lnTo>
                  <a:pt x="467478" y="24934"/>
                </a:lnTo>
                <a:lnTo>
                  <a:pt x="473101" y="13742"/>
                </a:lnTo>
                <a:close/>
              </a:path>
              <a:path w="494665" h="434975">
                <a:moveTo>
                  <a:pt x="493518" y="1524"/>
                </a:moveTo>
                <a:lnTo>
                  <a:pt x="480313" y="1524"/>
                </a:lnTo>
                <a:lnTo>
                  <a:pt x="487172" y="12191"/>
                </a:lnTo>
                <a:lnTo>
                  <a:pt x="467478" y="24934"/>
                </a:lnTo>
                <a:lnTo>
                  <a:pt x="438403" y="82803"/>
                </a:lnTo>
                <a:lnTo>
                  <a:pt x="436879" y="85978"/>
                </a:lnTo>
                <a:lnTo>
                  <a:pt x="438150" y="89788"/>
                </a:lnTo>
                <a:lnTo>
                  <a:pt x="441325" y="91312"/>
                </a:lnTo>
                <a:lnTo>
                  <a:pt x="444373" y="92837"/>
                </a:lnTo>
                <a:lnTo>
                  <a:pt x="448182" y="91694"/>
                </a:lnTo>
                <a:lnTo>
                  <a:pt x="449833" y="88519"/>
                </a:lnTo>
                <a:lnTo>
                  <a:pt x="493518" y="1524"/>
                </a:lnTo>
                <a:close/>
              </a:path>
              <a:path w="494665" h="434975">
                <a:moveTo>
                  <a:pt x="481865" y="3937"/>
                </a:moveTo>
                <a:lnTo>
                  <a:pt x="478027" y="3937"/>
                </a:lnTo>
                <a:lnTo>
                  <a:pt x="483997" y="13208"/>
                </a:lnTo>
                <a:lnTo>
                  <a:pt x="473101" y="13742"/>
                </a:lnTo>
                <a:lnTo>
                  <a:pt x="467478" y="24934"/>
                </a:lnTo>
                <a:lnTo>
                  <a:pt x="487172" y="12191"/>
                </a:lnTo>
                <a:lnTo>
                  <a:pt x="481865" y="3937"/>
                </a:lnTo>
                <a:close/>
              </a:path>
              <a:path w="494665" h="434975">
                <a:moveTo>
                  <a:pt x="494283" y="0"/>
                </a:moveTo>
                <a:lnTo>
                  <a:pt x="395350" y="4825"/>
                </a:lnTo>
                <a:lnTo>
                  <a:pt x="391795" y="4952"/>
                </a:lnTo>
                <a:lnTo>
                  <a:pt x="389127" y="8000"/>
                </a:lnTo>
                <a:lnTo>
                  <a:pt x="389254" y="11429"/>
                </a:lnTo>
                <a:lnTo>
                  <a:pt x="389508" y="14986"/>
                </a:lnTo>
                <a:lnTo>
                  <a:pt x="392429" y="17652"/>
                </a:lnTo>
                <a:lnTo>
                  <a:pt x="395985" y="17525"/>
                </a:lnTo>
                <a:lnTo>
                  <a:pt x="460596" y="14356"/>
                </a:lnTo>
                <a:lnTo>
                  <a:pt x="480313" y="1524"/>
                </a:lnTo>
                <a:lnTo>
                  <a:pt x="493518" y="1524"/>
                </a:lnTo>
                <a:lnTo>
                  <a:pt x="494283" y="0"/>
                </a:lnTo>
                <a:close/>
              </a:path>
              <a:path w="494665" h="434975">
                <a:moveTo>
                  <a:pt x="480313" y="1524"/>
                </a:moveTo>
                <a:lnTo>
                  <a:pt x="460596" y="14356"/>
                </a:lnTo>
                <a:lnTo>
                  <a:pt x="473101" y="13742"/>
                </a:lnTo>
                <a:lnTo>
                  <a:pt x="478027" y="3937"/>
                </a:lnTo>
                <a:lnTo>
                  <a:pt x="481865" y="3937"/>
                </a:lnTo>
                <a:lnTo>
                  <a:pt x="480313" y="1524"/>
                </a:lnTo>
                <a:close/>
              </a:path>
              <a:path w="494665" h="434975">
                <a:moveTo>
                  <a:pt x="478027" y="3937"/>
                </a:moveTo>
                <a:lnTo>
                  <a:pt x="473101" y="13742"/>
                </a:lnTo>
                <a:lnTo>
                  <a:pt x="483997" y="13208"/>
                </a:lnTo>
                <a:lnTo>
                  <a:pt x="478027" y="3937"/>
                </a:lnTo>
                <a:close/>
              </a:path>
            </a:pathLst>
          </a:custGeom>
          <a:solidFill>
            <a:srgbClr val="000D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651753" y="511809"/>
            <a:ext cx="4468495" cy="54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700" spc="-5">
                <a:solidFill>
                  <a:srgbClr val="00185B"/>
                </a:solidFill>
                <a:latin typeface="Arial"/>
                <a:cs typeface="Arial"/>
              </a:rPr>
              <a:t>INSTITUTO </a:t>
            </a:r>
            <a:r>
              <a:rPr dirty="0" sz="1700">
                <a:solidFill>
                  <a:srgbClr val="00185B"/>
                </a:solidFill>
                <a:latin typeface="Arial"/>
                <a:cs typeface="Arial"/>
              </a:rPr>
              <a:t>DE QUALIDADE &amp;</a:t>
            </a:r>
            <a:r>
              <a:rPr dirty="0" sz="1700" spc="-85">
                <a:solidFill>
                  <a:srgbClr val="00185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0185B"/>
                </a:solidFill>
                <a:latin typeface="Arial"/>
                <a:cs typeface="Arial"/>
              </a:rPr>
              <a:t>SEGURANÇA</a:t>
            </a:r>
            <a:endParaRPr sz="17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700" spc="-15">
                <a:solidFill>
                  <a:srgbClr val="00185B"/>
                </a:solidFill>
                <a:latin typeface="Arial"/>
                <a:cs typeface="Arial"/>
              </a:rPr>
              <a:t>HOSPITAL</a:t>
            </a:r>
            <a:r>
              <a:rPr dirty="0" sz="1700" spc="-95">
                <a:solidFill>
                  <a:srgbClr val="00185B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00185B"/>
                </a:solidFill>
                <a:latin typeface="Arial"/>
                <a:cs typeface="Arial"/>
              </a:rPr>
              <a:t>SÍRIO-LIBANÊS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14040" y="4807562"/>
            <a:ext cx="2628550" cy="7701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542435" y="1470564"/>
            <a:ext cx="1938342" cy="1206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331470"/>
            <a:ext cx="6018530" cy="981075"/>
          </a:xfrm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dirty="0" sz="3300" spc="-5"/>
              <a:t>Quadro do </a:t>
            </a:r>
            <a:r>
              <a:rPr dirty="0" sz="3300" spc="-15"/>
              <a:t>Paciente  </a:t>
            </a:r>
            <a:r>
              <a:rPr dirty="0" sz="3300" spc="-5"/>
              <a:t>Unidades </a:t>
            </a:r>
            <a:r>
              <a:rPr dirty="0" sz="3300" spc="-10"/>
              <a:t>de </a:t>
            </a:r>
            <a:r>
              <a:rPr dirty="0" sz="3300" spc="-5"/>
              <a:t>Internação HSL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8374760" y="2964891"/>
            <a:ext cx="3604260" cy="1702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Biografia do</a:t>
            </a:r>
            <a:r>
              <a:rPr dirty="0" sz="2200" spc="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Paciente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Gestão da Experiência do  Paciente </a:t>
            </a:r>
            <a:r>
              <a:rPr dirty="0" sz="2200" spc="-45">
                <a:solidFill>
                  <a:srgbClr val="313131"/>
                </a:solidFill>
                <a:latin typeface="Arial"/>
                <a:cs typeface="Arial"/>
              </a:rPr>
              <a:t>(Tempo</a:t>
            </a:r>
            <a:r>
              <a:rPr dirty="0" sz="2200" spc="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Real)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Metas do</a:t>
            </a:r>
            <a:r>
              <a:rPr dirty="0" sz="2200" spc="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Cuidado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Riscos</a:t>
            </a:r>
            <a:r>
              <a:rPr dirty="0" sz="2200" spc="-1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13131"/>
                </a:solidFill>
                <a:latin typeface="Arial"/>
                <a:cs typeface="Arial"/>
              </a:rPr>
              <a:t>Assistenciais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3587" y="1813560"/>
            <a:ext cx="7620000" cy="4375785"/>
            <a:chOff x="513587" y="1813560"/>
            <a:chExt cx="7620000" cy="4375785"/>
          </a:xfrm>
        </p:grpSpPr>
        <p:sp>
          <p:nvSpPr>
            <p:cNvPr id="5" name="object 5"/>
            <p:cNvSpPr/>
            <p:nvPr/>
          </p:nvSpPr>
          <p:spPr>
            <a:xfrm>
              <a:off x="522731" y="1822703"/>
              <a:ext cx="7601711" cy="43571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8159" y="1818132"/>
              <a:ext cx="7611109" cy="4366260"/>
            </a:xfrm>
            <a:custGeom>
              <a:avLst/>
              <a:gdLst/>
              <a:ahLst/>
              <a:cxnLst/>
              <a:rect l="l" t="t" r="r" b="b"/>
              <a:pathLst>
                <a:path w="7611109" h="4366260">
                  <a:moveTo>
                    <a:pt x="0" y="4366260"/>
                  </a:moveTo>
                  <a:lnTo>
                    <a:pt x="7610856" y="4366260"/>
                  </a:lnTo>
                  <a:lnTo>
                    <a:pt x="7610856" y="0"/>
                  </a:lnTo>
                  <a:lnTo>
                    <a:pt x="0" y="0"/>
                  </a:lnTo>
                  <a:lnTo>
                    <a:pt x="0" y="4366260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331470"/>
            <a:ext cx="6018530" cy="981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dirty="0" sz="3300" spc="-5"/>
              <a:t>Higiene de</a:t>
            </a:r>
            <a:r>
              <a:rPr dirty="0" sz="3300" spc="-50"/>
              <a:t> </a:t>
            </a:r>
            <a:r>
              <a:rPr dirty="0" sz="3300"/>
              <a:t>Mãos</a:t>
            </a:r>
            <a:endParaRPr sz="3300"/>
          </a:p>
          <a:p>
            <a:pPr marL="12700">
              <a:lnSpc>
                <a:spcPts val="3760"/>
              </a:lnSpc>
            </a:pPr>
            <a:r>
              <a:rPr dirty="0" sz="3300" spc="-5"/>
              <a:t>Unidades </a:t>
            </a:r>
            <a:r>
              <a:rPr dirty="0" sz="3300" spc="-10"/>
              <a:t>de </a:t>
            </a:r>
            <a:r>
              <a:rPr dirty="0" sz="3300" spc="-5"/>
              <a:t>Internação HSL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1371600" y="2075688"/>
            <a:ext cx="9672955" cy="3915410"/>
            <a:chOff x="1371600" y="2075688"/>
            <a:chExt cx="9672955" cy="3915410"/>
          </a:xfrm>
        </p:grpSpPr>
        <p:sp>
          <p:nvSpPr>
            <p:cNvPr id="4" name="object 4"/>
            <p:cNvSpPr/>
            <p:nvPr/>
          </p:nvSpPr>
          <p:spPr>
            <a:xfrm>
              <a:off x="1371600" y="2075688"/>
              <a:ext cx="4187952" cy="39151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10428" y="2075688"/>
              <a:ext cx="5334000" cy="3915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331470"/>
            <a:ext cx="6018530" cy="981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dirty="0" sz="3300" spc="-5"/>
              <a:t>Higiene de</a:t>
            </a:r>
            <a:r>
              <a:rPr dirty="0" sz="3300" spc="-50"/>
              <a:t> </a:t>
            </a:r>
            <a:r>
              <a:rPr dirty="0" sz="3300"/>
              <a:t>Mãos</a:t>
            </a:r>
            <a:endParaRPr sz="3300"/>
          </a:p>
          <a:p>
            <a:pPr marL="12700">
              <a:lnSpc>
                <a:spcPts val="3760"/>
              </a:lnSpc>
            </a:pPr>
            <a:r>
              <a:rPr dirty="0" sz="3300" spc="-5"/>
              <a:t>Unidades </a:t>
            </a:r>
            <a:r>
              <a:rPr dirty="0" sz="3300" spc="-10"/>
              <a:t>de </a:t>
            </a:r>
            <a:r>
              <a:rPr dirty="0" sz="3300" spc="-5"/>
              <a:t>Internação HSL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1074419" y="1871472"/>
            <a:ext cx="10381615" cy="4354195"/>
            <a:chOff x="1074419" y="1871472"/>
            <a:chExt cx="10381615" cy="4354195"/>
          </a:xfrm>
        </p:grpSpPr>
        <p:sp>
          <p:nvSpPr>
            <p:cNvPr id="4" name="object 4"/>
            <p:cNvSpPr/>
            <p:nvPr/>
          </p:nvSpPr>
          <p:spPr>
            <a:xfrm>
              <a:off x="1074419" y="1871472"/>
              <a:ext cx="5026152" cy="4351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34911" y="1871472"/>
              <a:ext cx="4920996" cy="4354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331470"/>
            <a:ext cx="6018530" cy="981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dirty="0" sz="3300" spc="-5"/>
              <a:t>Higiene de</a:t>
            </a:r>
            <a:r>
              <a:rPr dirty="0" sz="3300" spc="-50"/>
              <a:t> </a:t>
            </a:r>
            <a:r>
              <a:rPr dirty="0" sz="3300"/>
              <a:t>Mãos</a:t>
            </a:r>
            <a:endParaRPr sz="3300"/>
          </a:p>
          <a:p>
            <a:pPr marL="12700">
              <a:lnSpc>
                <a:spcPts val="3760"/>
              </a:lnSpc>
            </a:pPr>
            <a:r>
              <a:rPr dirty="0" sz="3300" spc="-5"/>
              <a:t>Unidades </a:t>
            </a:r>
            <a:r>
              <a:rPr dirty="0" sz="3300" spc="-10"/>
              <a:t>de </a:t>
            </a:r>
            <a:r>
              <a:rPr dirty="0" sz="3300" spc="-5"/>
              <a:t>Internação HSL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428244" y="1475232"/>
            <a:ext cx="11668125" cy="5252085"/>
            <a:chOff x="428244" y="1475232"/>
            <a:chExt cx="11668125" cy="5252085"/>
          </a:xfrm>
        </p:grpSpPr>
        <p:sp>
          <p:nvSpPr>
            <p:cNvPr id="4" name="object 4"/>
            <p:cNvSpPr/>
            <p:nvPr/>
          </p:nvSpPr>
          <p:spPr>
            <a:xfrm>
              <a:off x="428244" y="1940051"/>
              <a:ext cx="3525011" cy="4139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94047" y="1475232"/>
              <a:ext cx="1604772" cy="5251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00572" y="1940051"/>
              <a:ext cx="5995415" cy="41391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914" y="2792095"/>
            <a:ext cx="722249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/>
              <a:t>Acesso </a:t>
            </a:r>
            <a:r>
              <a:rPr dirty="0" sz="5400"/>
              <a:t>à</a:t>
            </a:r>
            <a:r>
              <a:rPr dirty="0" sz="5400" spc="-45"/>
              <a:t> </a:t>
            </a:r>
            <a:r>
              <a:rPr dirty="0" sz="5400" spc="-5"/>
              <a:t>Informação</a:t>
            </a:r>
            <a:endParaRPr sz="5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4693920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/>
              <a:t>Acesso à</a:t>
            </a:r>
            <a:r>
              <a:rPr dirty="0" sz="3500" spc="-90"/>
              <a:t> </a:t>
            </a:r>
            <a:r>
              <a:rPr dirty="0" sz="3500"/>
              <a:t>Informação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842772" y="1642871"/>
            <a:ext cx="10562844" cy="5215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4693920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/>
              <a:t>Acesso à</a:t>
            </a:r>
            <a:r>
              <a:rPr dirty="0" sz="3500" spc="-90"/>
              <a:t> </a:t>
            </a:r>
            <a:r>
              <a:rPr dirty="0" sz="3500"/>
              <a:t>Informação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943355" y="1697735"/>
            <a:ext cx="10643870" cy="2185670"/>
            <a:chOff x="943355" y="1697735"/>
            <a:chExt cx="10643870" cy="2185670"/>
          </a:xfrm>
        </p:grpSpPr>
        <p:sp>
          <p:nvSpPr>
            <p:cNvPr id="4" name="object 4"/>
            <p:cNvSpPr/>
            <p:nvPr/>
          </p:nvSpPr>
          <p:spPr>
            <a:xfrm>
              <a:off x="4475988" y="1697735"/>
              <a:ext cx="3621023" cy="2182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3355" y="1699259"/>
              <a:ext cx="3281172" cy="2183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348472" y="1697735"/>
              <a:ext cx="3238500" cy="2180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43457" y="4521834"/>
            <a:ext cx="4335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0" indent="-413384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25450" algn="l"/>
                <a:tab pos="426084" algn="l"/>
              </a:tabLst>
            </a:pPr>
            <a:r>
              <a:rPr dirty="0" sz="2000">
                <a:solidFill>
                  <a:srgbClr val="212121"/>
                </a:solidFill>
                <a:latin typeface="Arial"/>
                <a:cs typeface="Arial"/>
              </a:rPr>
              <a:t>Conteúdo Baseado em</a:t>
            </a:r>
            <a:r>
              <a:rPr dirty="0" sz="2000" spc="-114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12121"/>
                </a:solidFill>
                <a:latin typeface="Arial"/>
                <a:cs typeface="Arial"/>
              </a:rPr>
              <a:t>Evidências</a:t>
            </a:r>
            <a:endParaRPr sz="2000">
              <a:latin typeface="Arial"/>
              <a:cs typeface="Arial"/>
            </a:endParaRPr>
          </a:p>
          <a:p>
            <a:pPr marL="425450" indent="-413384">
              <a:lnSpc>
                <a:spcPct val="100000"/>
              </a:lnSpc>
              <a:buFont typeface="Wingdings"/>
              <a:buChar char=""/>
              <a:tabLst>
                <a:tab pos="425450" algn="l"/>
                <a:tab pos="426084" algn="l"/>
              </a:tabLst>
            </a:pPr>
            <a:r>
              <a:rPr dirty="0" sz="2000">
                <a:solidFill>
                  <a:srgbClr val="212121"/>
                </a:solidFill>
                <a:latin typeface="Arial"/>
                <a:cs typeface="Arial"/>
              </a:rPr>
              <a:t>Linguagem</a:t>
            </a:r>
            <a:r>
              <a:rPr dirty="0" sz="20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212121"/>
                </a:solidFill>
                <a:latin typeface="Arial"/>
                <a:cs typeface="Arial"/>
              </a:rPr>
              <a:t>Compreensível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5875" y="4493717"/>
            <a:ext cx="3811904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Informações sobre a</a:t>
            </a:r>
            <a:r>
              <a:rPr dirty="0" sz="2000" spc="-1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Patologia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Plano</a:t>
            </a:r>
            <a:r>
              <a:rPr dirty="0" sz="2000" spc="-7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Diagnóstico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Plano</a:t>
            </a:r>
            <a:r>
              <a:rPr dirty="0" sz="2000" spc="-11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13131"/>
                </a:solidFill>
                <a:latin typeface="Arial"/>
                <a:cs typeface="Arial"/>
              </a:rPr>
              <a:t>Terapêutico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Riscos e</a:t>
            </a:r>
            <a:r>
              <a:rPr dirty="0" sz="2000" spc="-4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Benefícios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Continuidade do</a:t>
            </a:r>
            <a:r>
              <a:rPr dirty="0" sz="2000" spc="-5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13131"/>
                </a:solidFill>
                <a:latin typeface="Arial"/>
                <a:cs typeface="Arial"/>
              </a:rPr>
              <a:t>Cuidado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331470"/>
            <a:ext cx="6018530" cy="981075"/>
          </a:xfrm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dirty="0" sz="3300" spc="-5"/>
              <a:t>Quadro do </a:t>
            </a:r>
            <a:r>
              <a:rPr dirty="0" sz="3300" spc="-15"/>
              <a:t>Paciente  </a:t>
            </a:r>
            <a:r>
              <a:rPr dirty="0" sz="3300" spc="-5"/>
              <a:t>Unidades </a:t>
            </a:r>
            <a:r>
              <a:rPr dirty="0" sz="3300" spc="-10"/>
              <a:t>de </a:t>
            </a:r>
            <a:r>
              <a:rPr dirty="0" sz="3300" spc="-5"/>
              <a:t>Internação HSL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8374760" y="2964891"/>
            <a:ext cx="3604260" cy="1702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Biografia do</a:t>
            </a:r>
            <a:r>
              <a:rPr dirty="0" sz="2200" spc="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Paciente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Gestão da Experiência do  Paciente </a:t>
            </a:r>
            <a:r>
              <a:rPr dirty="0" sz="2200" spc="-45">
                <a:solidFill>
                  <a:srgbClr val="313131"/>
                </a:solidFill>
                <a:latin typeface="Arial"/>
                <a:cs typeface="Arial"/>
              </a:rPr>
              <a:t>(Tempo</a:t>
            </a:r>
            <a:r>
              <a:rPr dirty="0" sz="2200" spc="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Real)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Metas do</a:t>
            </a:r>
            <a:r>
              <a:rPr dirty="0" sz="2200" spc="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Cuidado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313131"/>
                </a:solidFill>
                <a:latin typeface="Arial"/>
                <a:cs typeface="Arial"/>
              </a:rPr>
              <a:t>Riscos</a:t>
            </a:r>
            <a:r>
              <a:rPr dirty="0" sz="2200" spc="-1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13131"/>
                </a:solidFill>
                <a:latin typeface="Arial"/>
                <a:cs typeface="Arial"/>
              </a:rPr>
              <a:t>Assistenciais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3587" y="1813560"/>
            <a:ext cx="7620000" cy="4375785"/>
            <a:chOff x="513587" y="1813560"/>
            <a:chExt cx="7620000" cy="4375785"/>
          </a:xfrm>
        </p:grpSpPr>
        <p:sp>
          <p:nvSpPr>
            <p:cNvPr id="5" name="object 5"/>
            <p:cNvSpPr/>
            <p:nvPr/>
          </p:nvSpPr>
          <p:spPr>
            <a:xfrm>
              <a:off x="522731" y="1822703"/>
              <a:ext cx="7601711" cy="43571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8159" y="1818132"/>
              <a:ext cx="7611109" cy="4366260"/>
            </a:xfrm>
            <a:custGeom>
              <a:avLst/>
              <a:gdLst/>
              <a:ahLst/>
              <a:cxnLst/>
              <a:rect l="l" t="t" r="r" b="b"/>
              <a:pathLst>
                <a:path w="7611109" h="4366260">
                  <a:moveTo>
                    <a:pt x="0" y="4366260"/>
                  </a:moveTo>
                  <a:lnTo>
                    <a:pt x="7610856" y="4366260"/>
                  </a:lnTo>
                  <a:lnTo>
                    <a:pt x="7610856" y="0"/>
                  </a:lnTo>
                  <a:lnTo>
                    <a:pt x="0" y="0"/>
                  </a:lnTo>
                  <a:lnTo>
                    <a:pt x="0" y="4366260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8047" y="928116"/>
            <a:ext cx="789431" cy="21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7563484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/>
              <a:t>Acesso à Informação</a:t>
            </a:r>
            <a:r>
              <a:rPr dirty="0" sz="3500" spc="-120"/>
              <a:t> </a:t>
            </a:r>
            <a:r>
              <a:rPr dirty="0" sz="3500" spc="-5"/>
              <a:t>(Prontuário)</a:t>
            </a:r>
            <a:endParaRPr sz="3500"/>
          </a:p>
        </p:txBody>
      </p:sp>
      <p:sp>
        <p:nvSpPr>
          <p:cNvPr id="4" name="object 4"/>
          <p:cNvSpPr/>
          <p:nvPr/>
        </p:nvSpPr>
        <p:spPr>
          <a:xfrm>
            <a:off x="1594103" y="1642872"/>
            <a:ext cx="9012936" cy="493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5386" y="6391757"/>
            <a:ext cx="423164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5" i="1">
                <a:latin typeface="Arial"/>
                <a:cs typeface="Arial"/>
              </a:rPr>
              <a:t>Fonte: Medical </a:t>
            </a:r>
            <a:r>
              <a:rPr dirty="0" sz="1450" i="1">
                <a:latin typeface="Arial"/>
                <a:cs typeface="Arial"/>
              </a:rPr>
              <a:t>Decision </a:t>
            </a:r>
            <a:r>
              <a:rPr dirty="0" sz="1450" spc="-5" i="1">
                <a:latin typeface="Arial"/>
                <a:cs typeface="Arial"/>
              </a:rPr>
              <a:t>Making. </a:t>
            </a:r>
            <a:r>
              <a:rPr dirty="0" sz="1450" spc="-25" i="1">
                <a:latin typeface="Arial"/>
                <a:cs typeface="Arial"/>
              </a:rPr>
              <a:t>2011;</a:t>
            </a:r>
            <a:r>
              <a:rPr dirty="0" sz="1450" spc="125" i="1">
                <a:latin typeface="Arial"/>
                <a:cs typeface="Arial"/>
              </a:rPr>
              <a:t> </a:t>
            </a:r>
            <a:r>
              <a:rPr dirty="0" sz="1450" spc="-5" i="1">
                <a:latin typeface="Arial"/>
                <a:cs typeface="Arial"/>
              </a:rPr>
              <a:t>31:151-173.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30808" y="1859279"/>
            <a:ext cx="10236835" cy="4345305"/>
            <a:chOff x="1130808" y="1859279"/>
            <a:chExt cx="10236835" cy="4345305"/>
          </a:xfrm>
        </p:grpSpPr>
        <p:sp>
          <p:nvSpPr>
            <p:cNvPr id="4" name="object 4"/>
            <p:cNvSpPr/>
            <p:nvPr/>
          </p:nvSpPr>
          <p:spPr>
            <a:xfrm>
              <a:off x="1130808" y="2150363"/>
              <a:ext cx="6380988" cy="4053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54879" y="1868423"/>
              <a:ext cx="6603492" cy="1824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50308" y="1863851"/>
              <a:ext cx="6612890" cy="1833880"/>
            </a:xfrm>
            <a:custGeom>
              <a:avLst/>
              <a:gdLst/>
              <a:ahLst/>
              <a:cxnLst/>
              <a:rect l="l" t="t" r="r" b="b"/>
              <a:pathLst>
                <a:path w="6612890" h="1833879">
                  <a:moveTo>
                    <a:pt x="0" y="1833372"/>
                  </a:moveTo>
                  <a:lnTo>
                    <a:pt x="6612636" y="1833372"/>
                  </a:lnTo>
                  <a:lnTo>
                    <a:pt x="6612636" y="0"/>
                  </a:lnTo>
                  <a:lnTo>
                    <a:pt x="0" y="0"/>
                  </a:lnTo>
                  <a:lnTo>
                    <a:pt x="0" y="1833372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5490845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0"/>
              <a:t>Garantir </a:t>
            </a:r>
            <a:r>
              <a:rPr dirty="0" sz="3500"/>
              <a:t>a</a:t>
            </a:r>
            <a:r>
              <a:rPr dirty="0" sz="3500" spc="-95"/>
              <a:t> </a:t>
            </a:r>
            <a:r>
              <a:rPr dirty="0" sz="3500" spc="-5"/>
              <a:t>Compreensão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7490586" y="3765575"/>
            <a:ext cx="3467735" cy="2129155"/>
          </a:xfrm>
          <a:prstGeom prst="rect">
            <a:avLst/>
          </a:prstGeom>
        </p:spPr>
        <p:txBody>
          <a:bodyPr wrap="square" lIns="0" tIns="2032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212121"/>
                </a:solidFill>
                <a:latin typeface="Arial"/>
                <a:cs typeface="Arial"/>
              </a:rPr>
              <a:t>Escrito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212121"/>
                </a:solidFill>
                <a:latin typeface="Arial"/>
                <a:cs typeface="Arial"/>
              </a:rPr>
              <a:t>Audio-Visual</a:t>
            </a:r>
            <a:r>
              <a:rPr dirty="0" sz="22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212121"/>
                </a:solidFill>
                <a:latin typeface="Arial"/>
                <a:cs typeface="Arial"/>
              </a:rPr>
              <a:t>(Multimídia)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solidFill>
                  <a:srgbClr val="212121"/>
                </a:solidFill>
                <a:latin typeface="Arial"/>
                <a:cs typeface="Arial"/>
              </a:rPr>
              <a:t>Discussões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20">
                <a:solidFill>
                  <a:srgbClr val="212121"/>
                </a:solidFill>
                <a:latin typeface="Arial"/>
                <a:cs typeface="Arial"/>
              </a:rPr>
              <a:t>Teste/Feedback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4238" y="1276603"/>
            <a:ext cx="468249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85">
                <a:latin typeface="Trebuchet MS"/>
                <a:cs typeface="Trebuchet MS"/>
              </a:rPr>
              <a:t>Preferências </a:t>
            </a:r>
            <a:r>
              <a:rPr dirty="0" sz="3200" spc="-145">
                <a:latin typeface="Trebuchet MS"/>
                <a:cs typeface="Trebuchet MS"/>
              </a:rPr>
              <a:t>de</a:t>
            </a:r>
            <a:r>
              <a:rPr dirty="0" sz="3200" spc="-335">
                <a:latin typeface="Trebuchet MS"/>
                <a:cs typeface="Trebuchet MS"/>
              </a:rPr>
              <a:t> </a:t>
            </a:r>
            <a:r>
              <a:rPr dirty="0" sz="3200" spc="-150">
                <a:latin typeface="Trebuchet MS"/>
                <a:cs typeface="Trebuchet MS"/>
              </a:rPr>
              <a:t>Aprendizado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96849"/>
            <a:ext cx="72694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Instituto de Qualidade </a:t>
            </a:r>
            <a:r>
              <a:rPr dirty="0" sz="3200"/>
              <a:t>e</a:t>
            </a:r>
            <a:r>
              <a:rPr dirty="0" sz="3200" spc="-5"/>
              <a:t> Segurança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436876" y="1597164"/>
            <a:ext cx="2054860" cy="1178560"/>
            <a:chOff x="2436876" y="1597164"/>
            <a:chExt cx="2054860" cy="1178560"/>
          </a:xfrm>
        </p:grpSpPr>
        <p:sp>
          <p:nvSpPr>
            <p:cNvPr id="4" name="object 4"/>
            <p:cNvSpPr/>
            <p:nvPr/>
          </p:nvSpPr>
          <p:spPr>
            <a:xfrm>
              <a:off x="2436876" y="1597164"/>
              <a:ext cx="2025396" cy="11780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71928" y="1799856"/>
              <a:ext cx="2019300" cy="812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98598" y="1639062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80">
                  <a:moveTo>
                    <a:pt x="1729993" y="0"/>
                  </a:moveTo>
                  <a:lnTo>
                    <a:pt x="176529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8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29"/>
                  </a:lnTo>
                  <a:lnTo>
                    <a:pt x="0" y="882650"/>
                  </a:lnTo>
                  <a:lnTo>
                    <a:pt x="6302" y="929592"/>
                  </a:lnTo>
                  <a:lnTo>
                    <a:pt x="24092" y="971766"/>
                  </a:lnTo>
                  <a:lnTo>
                    <a:pt x="51688" y="1007490"/>
                  </a:lnTo>
                  <a:lnTo>
                    <a:pt x="87413" y="1035087"/>
                  </a:lnTo>
                  <a:lnTo>
                    <a:pt x="129587" y="1052877"/>
                  </a:lnTo>
                  <a:lnTo>
                    <a:pt x="176529" y="1059179"/>
                  </a:lnTo>
                  <a:lnTo>
                    <a:pt x="1729993" y="1059179"/>
                  </a:lnTo>
                  <a:lnTo>
                    <a:pt x="1776936" y="1052877"/>
                  </a:lnTo>
                  <a:lnTo>
                    <a:pt x="1819110" y="1035087"/>
                  </a:lnTo>
                  <a:lnTo>
                    <a:pt x="1854835" y="1007490"/>
                  </a:lnTo>
                  <a:lnTo>
                    <a:pt x="1882431" y="971766"/>
                  </a:lnTo>
                  <a:lnTo>
                    <a:pt x="1900221" y="929592"/>
                  </a:lnTo>
                  <a:lnTo>
                    <a:pt x="1906524" y="882650"/>
                  </a:lnTo>
                  <a:lnTo>
                    <a:pt x="1906524" y="176529"/>
                  </a:lnTo>
                  <a:lnTo>
                    <a:pt x="1900221" y="129587"/>
                  </a:lnTo>
                  <a:lnTo>
                    <a:pt x="1882431" y="87413"/>
                  </a:lnTo>
                  <a:lnTo>
                    <a:pt x="1854834" y="51688"/>
                  </a:lnTo>
                  <a:lnTo>
                    <a:pt x="1819110" y="24092"/>
                  </a:lnTo>
                  <a:lnTo>
                    <a:pt x="1776936" y="6302"/>
                  </a:lnTo>
                  <a:lnTo>
                    <a:pt x="1729993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98598" y="1639062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80">
                  <a:moveTo>
                    <a:pt x="0" y="176529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8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29" y="0"/>
                  </a:lnTo>
                  <a:lnTo>
                    <a:pt x="1729993" y="0"/>
                  </a:lnTo>
                  <a:lnTo>
                    <a:pt x="1776936" y="6302"/>
                  </a:lnTo>
                  <a:lnTo>
                    <a:pt x="1819110" y="24092"/>
                  </a:lnTo>
                  <a:lnTo>
                    <a:pt x="1854834" y="51688"/>
                  </a:lnTo>
                  <a:lnTo>
                    <a:pt x="1882431" y="87413"/>
                  </a:lnTo>
                  <a:lnTo>
                    <a:pt x="1900221" y="129587"/>
                  </a:lnTo>
                  <a:lnTo>
                    <a:pt x="1906524" y="176529"/>
                  </a:lnTo>
                  <a:lnTo>
                    <a:pt x="1906524" y="882650"/>
                  </a:lnTo>
                  <a:lnTo>
                    <a:pt x="1900221" y="929592"/>
                  </a:lnTo>
                  <a:lnTo>
                    <a:pt x="1882431" y="971766"/>
                  </a:lnTo>
                  <a:lnTo>
                    <a:pt x="1854835" y="1007490"/>
                  </a:lnTo>
                  <a:lnTo>
                    <a:pt x="1819110" y="1035087"/>
                  </a:lnTo>
                  <a:lnTo>
                    <a:pt x="1776936" y="1052877"/>
                  </a:lnTo>
                  <a:lnTo>
                    <a:pt x="1729993" y="1059179"/>
                  </a:lnTo>
                  <a:lnTo>
                    <a:pt x="176529" y="1059179"/>
                  </a:lnTo>
                  <a:lnTo>
                    <a:pt x="129587" y="1052877"/>
                  </a:lnTo>
                  <a:lnTo>
                    <a:pt x="87413" y="1035087"/>
                  </a:lnTo>
                  <a:lnTo>
                    <a:pt x="51688" y="1007490"/>
                  </a:lnTo>
                  <a:lnTo>
                    <a:pt x="24092" y="971766"/>
                  </a:lnTo>
                  <a:lnTo>
                    <a:pt x="6302" y="929592"/>
                  </a:lnTo>
                  <a:lnTo>
                    <a:pt x="0" y="882650"/>
                  </a:lnTo>
                  <a:lnTo>
                    <a:pt x="0" y="176529"/>
                  </a:lnTo>
                  <a:close/>
                </a:path>
              </a:pathLst>
            </a:custGeom>
            <a:ln w="38099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639948" y="1863343"/>
            <a:ext cx="1620520" cy="56515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41630" marR="5080" indent="-329565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Experiência</a:t>
            </a:r>
            <a:r>
              <a:rPr dirty="0" sz="1900" spc="-50">
                <a:solidFill>
                  <a:srgbClr val="FFFDFD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do  Paciente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53128" y="2495676"/>
            <a:ext cx="2024380" cy="1744345"/>
            <a:chOff x="4453128" y="2495676"/>
            <a:chExt cx="2024380" cy="1744345"/>
          </a:xfrm>
        </p:grpSpPr>
        <p:sp>
          <p:nvSpPr>
            <p:cNvPr id="10" name="object 10"/>
            <p:cNvSpPr/>
            <p:nvPr/>
          </p:nvSpPr>
          <p:spPr>
            <a:xfrm>
              <a:off x="4587494" y="2495676"/>
              <a:ext cx="493395" cy="436245"/>
            </a:xfrm>
            <a:custGeom>
              <a:avLst/>
              <a:gdLst/>
              <a:ahLst/>
              <a:cxnLst/>
              <a:rect l="l" t="t" r="r" b="b"/>
              <a:pathLst>
                <a:path w="493395" h="436244">
                  <a:moveTo>
                    <a:pt x="400430" y="390271"/>
                  </a:moveTo>
                  <a:lnTo>
                    <a:pt x="396747" y="391922"/>
                  </a:lnTo>
                  <a:lnTo>
                    <a:pt x="395604" y="395350"/>
                  </a:lnTo>
                  <a:lnTo>
                    <a:pt x="394461" y="398652"/>
                  </a:lnTo>
                  <a:lnTo>
                    <a:pt x="396113" y="402209"/>
                  </a:lnTo>
                  <a:lnTo>
                    <a:pt x="493013" y="436245"/>
                  </a:lnTo>
                  <a:lnTo>
                    <a:pt x="492032" y="430784"/>
                  </a:lnTo>
                  <a:lnTo>
                    <a:pt x="479932" y="430784"/>
                  </a:lnTo>
                  <a:lnTo>
                    <a:pt x="464703" y="412823"/>
                  </a:lnTo>
                  <a:lnTo>
                    <a:pt x="400430" y="390271"/>
                  </a:lnTo>
                  <a:close/>
                </a:path>
                <a:path w="493395" h="436244">
                  <a:moveTo>
                    <a:pt x="464703" y="412823"/>
                  </a:moveTo>
                  <a:lnTo>
                    <a:pt x="479932" y="430784"/>
                  </a:lnTo>
                  <a:lnTo>
                    <a:pt x="483496" y="427736"/>
                  </a:lnTo>
                  <a:lnTo>
                    <a:pt x="478535" y="427736"/>
                  </a:lnTo>
                  <a:lnTo>
                    <a:pt x="476622" y="417008"/>
                  </a:lnTo>
                  <a:lnTo>
                    <a:pt x="464703" y="412823"/>
                  </a:lnTo>
                  <a:close/>
                </a:path>
                <a:path w="493395" h="436244">
                  <a:moveTo>
                    <a:pt x="471677" y="332867"/>
                  </a:moveTo>
                  <a:lnTo>
                    <a:pt x="464692" y="334137"/>
                  </a:lnTo>
                  <a:lnTo>
                    <a:pt x="462406" y="337438"/>
                  </a:lnTo>
                  <a:lnTo>
                    <a:pt x="463041" y="340868"/>
                  </a:lnTo>
                  <a:lnTo>
                    <a:pt x="474416" y="404640"/>
                  </a:lnTo>
                  <a:lnTo>
                    <a:pt x="489584" y="422528"/>
                  </a:lnTo>
                  <a:lnTo>
                    <a:pt x="479932" y="430784"/>
                  </a:lnTo>
                  <a:lnTo>
                    <a:pt x="492032" y="430784"/>
                  </a:lnTo>
                  <a:lnTo>
                    <a:pt x="475488" y="338709"/>
                  </a:lnTo>
                  <a:lnTo>
                    <a:pt x="474979" y="335280"/>
                  </a:lnTo>
                  <a:lnTo>
                    <a:pt x="471677" y="332867"/>
                  </a:lnTo>
                  <a:close/>
                </a:path>
                <a:path w="493395" h="436244">
                  <a:moveTo>
                    <a:pt x="476622" y="417008"/>
                  </a:moveTo>
                  <a:lnTo>
                    <a:pt x="478535" y="427736"/>
                  </a:lnTo>
                  <a:lnTo>
                    <a:pt x="486917" y="420624"/>
                  </a:lnTo>
                  <a:lnTo>
                    <a:pt x="476622" y="417008"/>
                  </a:lnTo>
                  <a:close/>
                </a:path>
                <a:path w="493395" h="436244">
                  <a:moveTo>
                    <a:pt x="474416" y="404640"/>
                  </a:moveTo>
                  <a:lnTo>
                    <a:pt x="476622" y="417008"/>
                  </a:lnTo>
                  <a:lnTo>
                    <a:pt x="486917" y="420624"/>
                  </a:lnTo>
                  <a:lnTo>
                    <a:pt x="478535" y="427736"/>
                  </a:lnTo>
                  <a:lnTo>
                    <a:pt x="483496" y="427736"/>
                  </a:lnTo>
                  <a:lnTo>
                    <a:pt x="489584" y="422528"/>
                  </a:lnTo>
                  <a:lnTo>
                    <a:pt x="474416" y="404640"/>
                  </a:lnTo>
                  <a:close/>
                </a:path>
                <a:path w="493395" h="436244">
                  <a:moveTo>
                    <a:pt x="451404" y="378460"/>
                  </a:moveTo>
                  <a:lnTo>
                    <a:pt x="434593" y="378460"/>
                  </a:lnTo>
                  <a:lnTo>
                    <a:pt x="461644" y="409194"/>
                  </a:lnTo>
                  <a:lnTo>
                    <a:pt x="464703" y="412823"/>
                  </a:lnTo>
                  <a:lnTo>
                    <a:pt x="476622" y="417008"/>
                  </a:lnTo>
                  <a:lnTo>
                    <a:pt x="474416" y="404640"/>
                  </a:lnTo>
                  <a:lnTo>
                    <a:pt x="471169" y="400812"/>
                  </a:lnTo>
                  <a:lnTo>
                    <a:pt x="451404" y="378460"/>
                  </a:lnTo>
                  <a:close/>
                </a:path>
                <a:path w="493395" h="436244">
                  <a:moveTo>
                    <a:pt x="461517" y="409067"/>
                  </a:moveTo>
                  <a:close/>
                </a:path>
                <a:path w="493395" h="436244">
                  <a:moveTo>
                    <a:pt x="338993" y="261620"/>
                  </a:moveTo>
                  <a:lnTo>
                    <a:pt x="320801" y="261620"/>
                  </a:lnTo>
                  <a:lnTo>
                    <a:pt x="350138" y="290068"/>
                  </a:lnTo>
                  <a:lnTo>
                    <a:pt x="350011" y="290068"/>
                  </a:lnTo>
                  <a:lnTo>
                    <a:pt x="378967" y="319024"/>
                  </a:lnTo>
                  <a:lnTo>
                    <a:pt x="407034" y="348488"/>
                  </a:lnTo>
                  <a:lnTo>
                    <a:pt x="434593" y="378587"/>
                  </a:lnTo>
                  <a:lnTo>
                    <a:pt x="451404" y="378460"/>
                  </a:lnTo>
                  <a:lnTo>
                    <a:pt x="443991" y="370077"/>
                  </a:lnTo>
                  <a:lnTo>
                    <a:pt x="416305" y="339725"/>
                  </a:lnTo>
                  <a:lnTo>
                    <a:pt x="387984" y="310007"/>
                  </a:lnTo>
                  <a:lnTo>
                    <a:pt x="359028" y="281050"/>
                  </a:lnTo>
                  <a:lnTo>
                    <a:pt x="338993" y="261620"/>
                  </a:lnTo>
                  <a:close/>
                </a:path>
                <a:path w="493395" h="436244">
                  <a:moveTo>
                    <a:pt x="406907" y="348361"/>
                  </a:moveTo>
                  <a:close/>
                </a:path>
                <a:path w="493395" h="436244">
                  <a:moveTo>
                    <a:pt x="378840" y="318897"/>
                  </a:moveTo>
                  <a:close/>
                </a:path>
                <a:path w="493395" h="436244">
                  <a:moveTo>
                    <a:pt x="279696" y="206501"/>
                  </a:moveTo>
                  <a:lnTo>
                    <a:pt x="260730" y="206501"/>
                  </a:lnTo>
                  <a:lnTo>
                    <a:pt x="291083" y="233807"/>
                  </a:lnTo>
                  <a:lnTo>
                    <a:pt x="320928" y="261747"/>
                  </a:lnTo>
                  <a:lnTo>
                    <a:pt x="338993" y="261620"/>
                  </a:lnTo>
                  <a:lnTo>
                    <a:pt x="329564" y="252475"/>
                  </a:lnTo>
                  <a:lnTo>
                    <a:pt x="299592" y="224409"/>
                  </a:lnTo>
                  <a:lnTo>
                    <a:pt x="279696" y="206501"/>
                  </a:lnTo>
                  <a:close/>
                </a:path>
                <a:path w="493395" h="436244">
                  <a:moveTo>
                    <a:pt x="249339" y="179959"/>
                  </a:moveTo>
                  <a:lnTo>
                    <a:pt x="229869" y="179959"/>
                  </a:lnTo>
                  <a:lnTo>
                    <a:pt x="260730" y="206628"/>
                  </a:lnTo>
                  <a:lnTo>
                    <a:pt x="279696" y="206501"/>
                  </a:lnTo>
                  <a:lnTo>
                    <a:pt x="269113" y="196976"/>
                  </a:lnTo>
                  <a:lnTo>
                    <a:pt x="249339" y="179959"/>
                  </a:lnTo>
                  <a:close/>
                </a:path>
                <a:path w="493395" h="436244">
                  <a:moveTo>
                    <a:pt x="218322" y="153924"/>
                  </a:moveTo>
                  <a:lnTo>
                    <a:pt x="198373" y="153924"/>
                  </a:lnTo>
                  <a:lnTo>
                    <a:pt x="229869" y="180086"/>
                  </a:lnTo>
                  <a:lnTo>
                    <a:pt x="249339" y="179959"/>
                  </a:lnTo>
                  <a:lnTo>
                    <a:pt x="238125" y="170307"/>
                  </a:lnTo>
                  <a:lnTo>
                    <a:pt x="218322" y="153924"/>
                  </a:lnTo>
                  <a:close/>
                </a:path>
                <a:path w="493395" h="436244">
                  <a:moveTo>
                    <a:pt x="56865" y="32893"/>
                  </a:moveTo>
                  <a:lnTo>
                    <a:pt x="34289" y="32893"/>
                  </a:lnTo>
                  <a:lnTo>
                    <a:pt x="68071" y="55880"/>
                  </a:lnTo>
                  <a:lnTo>
                    <a:pt x="101472" y="79501"/>
                  </a:lnTo>
                  <a:lnTo>
                    <a:pt x="134238" y="103632"/>
                  </a:lnTo>
                  <a:lnTo>
                    <a:pt x="166623" y="128524"/>
                  </a:lnTo>
                  <a:lnTo>
                    <a:pt x="198500" y="154050"/>
                  </a:lnTo>
                  <a:lnTo>
                    <a:pt x="198373" y="153924"/>
                  </a:lnTo>
                  <a:lnTo>
                    <a:pt x="218322" y="153924"/>
                  </a:lnTo>
                  <a:lnTo>
                    <a:pt x="206501" y="144145"/>
                  </a:lnTo>
                  <a:lnTo>
                    <a:pt x="174497" y="118490"/>
                  </a:lnTo>
                  <a:lnTo>
                    <a:pt x="141858" y="93472"/>
                  </a:lnTo>
                  <a:lnTo>
                    <a:pt x="108838" y="69214"/>
                  </a:lnTo>
                  <a:lnTo>
                    <a:pt x="75310" y="45465"/>
                  </a:lnTo>
                  <a:lnTo>
                    <a:pt x="56865" y="32893"/>
                  </a:lnTo>
                  <a:close/>
                </a:path>
                <a:path w="493395" h="436244">
                  <a:moveTo>
                    <a:pt x="6984" y="0"/>
                  </a:moveTo>
                  <a:lnTo>
                    <a:pt x="0" y="10668"/>
                  </a:lnTo>
                  <a:lnTo>
                    <a:pt x="34416" y="33020"/>
                  </a:lnTo>
                  <a:lnTo>
                    <a:pt x="56865" y="32893"/>
                  </a:lnTo>
                  <a:lnTo>
                    <a:pt x="41401" y="22351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53128" y="3061728"/>
              <a:ext cx="2023872" cy="11780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14850" y="3103625"/>
              <a:ext cx="1905000" cy="1059180"/>
            </a:xfrm>
            <a:custGeom>
              <a:avLst/>
              <a:gdLst/>
              <a:ahLst/>
              <a:cxnLst/>
              <a:rect l="l" t="t" r="r" b="b"/>
              <a:pathLst>
                <a:path w="1905000" h="1059179">
                  <a:moveTo>
                    <a:pt x="1728470" y="0"/>
                  </a:moveTo>
                  <a:lnTo>
                    <a:pt x="176529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8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29"/>
                  </a:lnTo>
                  <a:lnTo>
                    <a:pt x="0" y="882650"/>
                  </a:lnTo>
                  <a:lnTo>
                    <a:pt x="6302" y="929592"/>
                  </a:lnTo>
                  <a:lnTo>
                    <a:pt x="24092" y="971766"/>
                  </a:lnTo>
                  <a:lnTo>
                    <a:pt x="51688" y="1007491"/>
                  </a:lnTo>
                  <a:lnTo>
                    <a:pt x="87413" y="1035087"/>
                  </a:lnTo>
                  <a:lnTo>
                    <a:pt x="129587" y="1052877"/>
                  </a:lnTo>
                  <a:lnTo>
                    <a:pt x="176529" y="1059180"/>
                  </a:lnTo>
                  <a:lnTo>
                    <a:pt x="1728470" y="1059180"/>
                  </a:lnTo>
                  <a:lnTo>
                    <a:pt x="1775412" y="1052877"/>
                  </a:lnTo>
                  <a:lnTo>
                    <a:pt x="1817586" y="1035087"/>
                  </a:lnTo>
                  <a:lnTo>
                    <a:pt x="1853311" y="1007491"/>
                  </a:lnTo>
                  <a:lnTo>
                    <a:pt x="1880907" y="971766"/>
                  </a:lnTo>
                  <a:lnTo>
                    <a:pt x="1898697" y="929592"/>
                  </a:lnTo>
                  <a:lnTo>
                    <a:pt x="1905000" y="882650"/>
                  </a:lnTo>
                  <a:lnTo>
                    <a:pt x="1905000" y="176529"/>
                  </a:lnTo>
                  <a:lnTo>
                    <a:pt x="1898697" y="129587"/>
                  </a:lnTo>
                  <a:lnTo>
                    <a:pt x="1880907" y="87413"/>
                  </a:lnTo>
                  <a:lnTo>
                    <a:pt x="1853311" y="51688"/>
                  </a:lnTo>
                  <a:lnTo>
                    <a:pt x="1817586" y="24092"/>
                  </a:lnTo>
                  <a:lnTo>
                    <a:pt x="1775412" y="6302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14850" y="3103625"/>
              <a:ext cx="1905000" cy="1059180"/>
            </a:xfrm>
            <a:custGeom>
              <a:avLst/>
              <a:gdLst/>
              <a:ahLst/>
              <a:cxnLst/>
              <a:rect l="l" t="t" r="r" b="b"/>
              <a:pathLst>
                <a:path w="1905000" h="1059179">
                  <a:moveTo>
                    <a:pt x="0" y="176529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8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29" y="0"/>
                  </a:lnTo>
                  <a:lnTo>
                    <a:pt x="1728470" y="0"/>
                  </a:lnTo>
                  <a:lnTo>
                    <a:pt x="1775412" y="6302"/>
                  </a:lnTo>
                  <a:lnTo>
                    <a:pt x="1817586" y="24092"/>
                  </a:lnTo>
                  <a:lnTo>
                    <a:pt x="1853311" y="51688"/>
                  </a:lnTo>
                  <a:lnTo>
                    <a:pt x="1880907" y="87413"/>
                  </a:lnTo>
                  <a:lnTo>
                    <a:pt x="1898697" y="129587"/>
                  </a:lnTo>
                  <a:lnTo>
                    <a:pt x="1905000" y="176529"/>
                  </a:lnTo>
                  <a:lnTo>
                    <a:pt x="1905000" y="882650"/>
                  </a:lnTo>
                  <a:lnTo>
                    <a:pt x="1898697" y="929592"/>
                  </a:lnTo>
                  <a:lnTo>
                    <a:pt x="1880907" y="971766"/>
                  </a:lnTo>
                  <a:lnTo>
                    <a:pt x="1853311" y="1007491"/>
                  </a:lnTo>
                  <a:lnTo>
                    <a:pt x="1817586" y="1035087"/>
                  </a:lnTo>
                  <a:lnTo>
                    <a:pt x="1775412" y="1052877"/>
                  </a:lnTo>
                  <a:lnTo>
                    <a:pt x="1728470" y="1059180"/>
                  </a:lnTo>
                  <a:lnTo>
                    <a:pt x="176529" y="1059180"/>
                  </a:lnTo>
                  <a:lnTo>
                    <a:pt x="129587" y="1052877"/>
                  </a:lnTo>
                  <a:lnTo>
                    <a:pt x="87413" y="1035087"/>
                  </a:lnTo>
                  <a:lnTo>
                    <a:pt x="51688" y="1007491"/>
                  </a:lnTo>
                  <a:lnTo>
                    <a:pt x="24092" y="971766"/>
                  </a:lnTo>
                  <a:lnTo>
                    <a:pt x="6302" y="929592"/>
                  </a:lnTo>
                  <a:lnTo>
                    <a:pt x="0" y="882650"/>
                  </a:lnTo>
                  <a:lnTo>
                    <a:pt x="0" y="176529"/>
                  </a:lnTo>
                  <a:close/>
                </a:path>
              </a:pathLst>
            </a:custGeom>
            <a:ln w="38100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904613" y="3453129"/>
            <a:ext cx="112395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Qualidade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81984" y="4434204"/>
            <a:ext cx="2082164" cy="2175510"/>
            <a:chOff x="3681984" y="4434204"/>
            <a:chExt cx="2082164" cy="2175510"/>
          </a:xfrm>
        </p:grpSpPr>
        <p:sp>
          <p:nvSpPr>
            <p:cNvPr id="16" name="object 16"/>
            <p:cNvSpPr/>
            <p:nvPr/>
          </p:nvSpPr>
          <p:spPr>
            <a:xfrm>
              <a:off x="5338445" y="4434204"/>
              <a:ext cx="234315" cy="804545"/>
            </a:xfrm>
            <a:custGeom>
              <a:avLst/>
              <a:gdLst/>
              <a:ahLst/>
              <a:cxnLst/>
              <a:rect l="l" t="t" r="r" b="b"/>
              <a:pathLst>
                <a:path w="234314" h="804545">
                  <a:moveTo>
                    <a:pt x="9525" y="698627"/>
                  </a:moveTo>
                  <a:lnTo>
                    <a:pt x="6095" y="698881"/>
                  </a:lnTo>
                  <a:lnTo>
                    <a:pt x="2539" y="699262"/>
                  </a:lnTo>
                  <a:lnTo>
                    <a:pt x="0" y="702310"/>
                  </a:lnTo>
                  <a:lnTo>
                    <a:pt x="7746" y="804545"/>
                  </a:lnTo>
                  <a:lnTo>
                    <a:pt x="20451" y="796036"/>
                  </a:lnTo>
                  <a:lnTo>
                    <a:pt x="18922" y="796036"/>
                  </a:lnTo>
                  <a:lnTo>
                    <a:pt x="7492" y="790448"/>
                  </a:lnTo>
                  <a:lnTo>
                    <a:pt x="17798" y="769314"/>
                  </a:lnTo>
                  <a:lnTo>
                    <a:pt x="12953" y="704850"/>
                  </a:lnTo>
                  <a:lnTo>
                    <a:pt x="12572" y="701294"/>
                  </a:lnTo>
                  <a:lnTo>
                    <a:pt x="9525" y="698627"/>
                  </a:lnTo>
                  <a:close/>
                </a:path>
                <a:path w="234314" h="804545">
                  <a:moveTo>
                    <a:pt x="17798" y="769314"/>
                  </a:moveTo>
                  <a:lnTo>
                    <a:pt x="7492" y="790448"/>
                  </a:lnTo>
                  <a:lnTo>
                    <a:pt x="18922" y="796036"/>
                  </a:lnTo>
                  <a:lnTo>
                    <a:pt x="20527" y="792734"/>
                  </a:lnTo>
                  <a:lnTo>
                    <a:pt x="19557" y="792734"/>
                  </a:lnTo>
                  <a:lnTo>
                    <a:pt x="9651" y="787908"/>
                  </a:lnTo>
                  <a:lnTo>
                    <a:pt x="18738" y="781829"/>
                  </a:lnTo>
                  <a:lnTo>
                    <a:pt x="17798" y="769314"/>
                  </a:lnTo>
                  <a:close/>
                </a:path>
                <a:path w="234314" h="804545">
                  <a:moveTo>
                    <a:pt x="85851" y="736854"/>
                  </a:moveTo>
                  <a:lnTo>
                    <a:pt x="82930" y="738886"/>
                  </a:lnTo>
                  <a:lnTo>
                    <a:pt x="29239" y="774804"/>
                  </a:lnTo>
                  <a:lnTo>
                    <a:pt x="18922" y="796036"/>
                  </a:lnTo>
                  <a:lnTo>
                    <a:pt x="20451" y="796036"/>
                  </a:lnTo>
                  <a:lnTo>
                    <a:pt x="90042" y="749427"/>
                  </a:lnTo>
                  <a:lnTo>
                    <a:pt x="92963" y="747395"/>
                  </a:lnTo>
                  <a:lnTo>
                    <a:pt x="93725" y="743458"/>
                  </a:lnTo>
                  <a:lnTo>
                    <a:pt x="91820" y="740537"/>
                  </a:lnTo>
                  <a:lnTo>
                    <a:pt x="89788" y="737616"/>
                  </a:lnTo>
                  <a:lnTo>
                    <a:pt x="85851" y="736854"/>
                  </a:lnTo>
                  <a:close/>
                </a:path>
                <a:path w="234314" h="804545">
                  <a:moveTo>
                    <a:pt x="18738" y="781829"/>
                  </a:moveTo>
                  <a:lnTo>
                    <a:pt x="9651" y="787908"/>
                  </a:lnTo>
                  <a:lnTo>
                    <a:pt x="19557" y="792734"/>
                  </a:lnTo>
                  <a:lnTo>
                    <a:pt x="18738" y="781829"/>
                  </a:lnTo>
                  <a:close/>
                </a:path>
                <a:path w="234314" h="804545">
                  <a:moveTo>
                    <a:pt x="29239" y="774804"/>
                  </a:moveTo>
                  <a:lnTo>
                    <a:pt x="18738" y="781829"/>
                  </a:lnTo>
                  <a:lnTo>
                    <a:pt x="19557" y="792734"/>
                  </a:lnTo>
                  <a:lnTo>
                    <a:pt x="20527" y="792734"/>
                  </a:lnTo>
                  <a:lnTo>
                    <a:pt x="29239" y="774804"/>
                  </a:lnTo>
                  <a:close/>
                </a:path>
                <a:path w="234314" h="804545">
                  <a:moveTo>
                    <a:pt x="38940" y="754507"/>
                  </a:moveTo>
                  <a:lnTo>
                    <a:pt x="25018" y="754507"/>
                  </a:lnTo>
                  <a:lnTo>
                    <a:pt x="17798" y="769314"/>
                  </a:lnTo>
                  <a:lnTo>
                    <a:pt x="18738" y="781829"/>
                  </a:lnTo>
                  <a:lnTo>
                    <a:pt x="29239" y="774804"/>
                  </a:lnTo>
                  <a:lnTo>
                    <a:pt x="36449" y="759968"/>
                  </a:lnTo>
                  <a:lnTo>
                    <a:pt x="38940" y="754507"/>
                  </a:lnTo>
                  <a:close/>
                </a:path>
                <a:path w="234314" h="804545">
                  <a:moveTo>
                    <a:pt x="60514" y="706882"/>
                  </a:moveTo>
                  <a:lnTo>
                    <a:pt x="46735" y="706882"/>
                  </a:lnTo>
                  <a:lnTo>
                    <a:pt x="24891" y="754634"/>
                  </a:lnTo>
                  <a:lnTo>
                    <a:pt x="38940" y="754507"/>
                  </a:lnTo>
                  <a:lnTo>
                    <a:pt x="58292" y="712089"/>
                  </a:lnTo>
                  <a:lnTo>
                    <a:pt x="60514" y="706882"/>
                  </a:lnTo>
                  <a:close/>
                </a:path>
                <a:path w="234314" h="804545">
                  <a:moveTo>
                    <a:pt x="150325" y="461899"/>
                  </a:moveTo>
                  <a:lnTo>
                    <a:pt x="137159" y="461899"/>
                  </a:lnTo>
                  <a:lnTo>
                    <a:pt x="121538" y="511810"/>
                  </a:lnTo>
                  <a:lnTo>
                    <a:pt x="104647" y="561213"/>
                  </a:lnTo>
                  <a:lnTo>
                    <a:pt x="86613" y="610362"/>
                  </a:lnTo>
                  <a:lnTo>
                    <a:pt x="67182" y="658876"/>
                  </a:lnTo>
                  <a:lnTo>
                    <a:pt x="46608" y="707009"/>
                  </a:lnTo>
                  <a:lnTo>
                    <a:pt x="60514" y="706882"/>
                  </a:lnTo>
                  <a:lnTo>
                    <a:pt x="78993" y="663575"/>
                  </a:lnTo>
                  <a:lnTo>
                    <a:pt x="98425" y="614807"/>
                  </a:lnTo>
                  <a:lnTo>
                    <a:pt x="116585" y="565404"/>
                  </a:lnTo>
                  <a:lnTo>
                    <a:pt x="133603" y="515747"/>
                  </a:lnTo>
                  <a:lnTo>
                    <a:pt x="149225" y="465709"/>
                  </a:lnTo>
                  <a:lnTo>
                    <a:pt x="150325" y="461899"/>
                  </a:lnTo>
                  <a:close/>
                </a:path>
                <a:path w="234314" h="804545">
                  <a:moveTo>
                    <a:pt x="67182" y="658749"/>
                  </a:moveTo>
                  <a:close/>
                </a:path>
                <a:path w="234314" h="804545">
                  <a:moveTo>
                    <a:pt x="86613" y="610108"/>
                  </a:moveTo>
                  <a:lnTo>
                    <a:pt x="86512" y="610362"/>
                  </a:lnTo>
                  <a:lnTo>
                    <a:pt x="86613" y="610108"/>
                  </a:lnTo>
                  <a:close/>
                </a:path>
                <a:path w="234314" h="804545">
                  <a:moveTo>
                    <a:pt x="104647" y="561086"/>
                  </a:moveTo>
                  <a:close/>
                </a:path>
                <a:path w="234314" h="804545">
                  <a:moveTo>
                    <a:pt x="121538" y="511683"/>
                  </a:moveTo>
                  <a:close/>
                </a:path>
                <a:path w="234314" h="804545">
                  <a:moveTo>
                    <a:pt x="177778" y="361188"/>
                  </a:moveTo>
                  <a:lnTo>
                    <a:pt x="164718" y="361188"/>
                  </a:lnTo>
                  <a:lnTo>
                    <a:pt x="151510" y="411861"/>
                  </a:lnTo>
                  <a:lnTo>
                    <a:pt x="137032" y="462026"/>
                  </a:lnTo>
                  <a:lnTo>
                    <a:pt x="150325" y="461899"/>
                  </a:lnTo>
                  <a:lnTo>
                    <a:pt x="163829" y="415163"/>
                  </a:lnTo>
                  <a:lnTo>
                    <a:pt x="177037" y="364363"/>
                  </a:lnTo>
                  <a:lnTo>
                    <a:pt x="177778" y="361188"/>
                  </a:lnTo>
                  <a:close/>
                </a:path>
                <a:path w="234314" h="804545">
                  <a:moveTo>
                    <a:pt x="151510" y="411734"/>
                  </a:moveTo>
                  <a:lnTo>
                    <a:pt x="151474" y="411861"/>
                  </a:lnTo>
                  <a:lnTo>
                    <a:pt x="151510" y="411734"/>
                  </a:lnTo>
                  <a:close/>
                </a:path>
                <a:path w="234314" h="804545">
                  <a:moveTo>
                    <a:pt x="200209" y="259334"/>
                  </a:moveTo>
                  <a:lnTo>
                    <a:pt x="187325" y="259334"/>
                  </a:lnTo>
                  <a:lnTo>
                    <a:pt x="176656" y="310515"/>
                  </a:lnTo>
                  <a:lnTo>
                    <a:pt x="164591" y="361315"/>
                  </a:lnTo>
                  <a:lnTo>
                    <a:pt x="177778" y="361188"/>
                  </a:lnTo>
                  <a:lnTo>
                    <a:pt x="188975" y="313182"/>
                  </a:lnTo>
                  <a:lnTo>
                    <a:pt x="199770" y="261747"/>
                  </a:lnTo>
                  <a:lnTo>
                    <a:pt x="200209" y="259334"/>
                  </a:lnTo>
                  <a:close/>
                </a:path>
                <a:path w="234314" h="804545">
                  <a:moveTo>
                    <a:pt x="176656" y="310388"/>
                  </a:moveTo>
                  <a:close/>
                </a:path>
                <a:path w="234314" h="804545">
                  <a:moveTo>
                    <a:pt x="209506" y="207899"/>
                  </a:moveTo>
                  <a:lnTo>
                    <a:pt x="196722" y="207899"/>
                  </a:lnTo>
                  <a:lnTo>
                    <a:pt x="187197" y="259461"/>
                  </a:lnTo>
                  <a:lnTo>
                    <a:pt x="187325" y="259334"/>
                  </a:lnTo>
                  <a:lnTo>
                    <a:pt x="200209" y="259334"/>
                  </a:lnTo>
                  <a:lnTo>
                    <a:pt x="209168" y="210058"/>
                  </a:lnTo>
                  <a:lnTo>
                    <a:pt x="209506" y="207899"/>
                  </a:lnTo>
                  <a:close/>
                </a:path>
                <a:path w="234314" h="804545">
                  <a:moveTo>
                    <a:pt x="221487" y="0"/>
                  </a:moveTo>
                  <a:lnTo>
                    <a:pt x="217169" y="52451"/>
                  </a:lnTo>
                  <a:lnTo>
                    <a:pt x="211581" y="104521"/>
                  </a:lnTo>
                  <a:lnTo>
                    <a:pt x="204724" y="156337"/>
                  </a:lnTo>
                  <a:lnTo>
                    <a:pt x="196595" y="208026"/>
                  </a:lnTo>
                  <a:lnTo>
                    <a:pt x="209506" y="207899"/>
                  </a:lnTo>
                  <a:lnTo>
                    <a:pt x="217296" y="158115"/>
                  </a:lnTo>
                  <a:lnTo>
                    <a:pt x="224154" y="105918"/>
                  </a:lnTo>
                  <a:lnTo>
                    <a:pt x="229869" y="53467"/>
                  </a:lnTo>
                  <a:lnTo>
                    <a:pt x="234060" y="1016"/>
                  </a:lnTo>
                  <a:lnTo>
                    <a:pt x="221487" y="0"/>
                  </a:lnTo>
                  <a:close/>
                </a:path>
                <a:path w="234314" h="804545">
                  <a:moveTo>
                    <a:pt x="204724" y="156210"/>
                  </a:moveTo>
                  <a:lnTo>
                    <a:pt x="204704" y="156337"/>
                  </a:lnTo>
                  <a:lnTo>
                    <a:pt x="204724" y="156210"/>
                  </a:lnTo>
                  <a:close/>
                </a:path>
                <a:path w="234314" h="804545">
                  <a:moveTo>
                    <a:pt x="211581" y="104394"/>
                  </a:moveTo>
                  <a:close/>
                </a:path>
                <a:path w="234314" h="804545">
                  <a:moveTo>
                    <a:pt x="217169" y="52197"/>
                  </a:moveTo>
                  <a:lnTo>
                    <a:pt x="217142" y="52451"/>
                  </a:lnTo>
                  <a:lnTo>
                    <a:pt x="217169" y="52197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81984" y="5431535"/>
              <a:ext cx="2025395" cy="11780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91128" y="5634227"/>
              <a:ext cx="2072639" cy="8122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743706" y="5473445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79">
                  <a:moveTo>
                    <a:pt x="1729994" y="0"/>
                  </a:moveTo>
                  <a:lnTo>
                    <a:pt x="176530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8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29"/>
                  </a:lnTo>
                  <a:lnTo>
                    <a:pt x="0" y="882649"/>
                  </a:lnTo>
                  <a:lnTo>
                    <a:pt x="6302" y="929579"/>
                  </a:lnTo>
                  <a:lnTo>
                    <a:pt x="24092" y="971749"/>
                  </a:lnTo>
                  <a:lnTo>
                    <a:pt x="51689" y="1007476"/>
                  </a:lnTo>
                  <a:lnTo>
                    <a:pt x="87413" y="1035079"/>
                  </a:lnTo>
                  <a:lnTo>
                    <a:pt x="129587" y="1052874"/>
                  </a:lnTo>
                  <a:lnTo>
                    <a:pt x="176530" y="1059179"/>
                  </a:lnTo>
                  <a:lnTo>
                    <a:pt x="1729994" y="1059179"/>
                  </a:lnTo>
                  <a:lnTo>
                    <a:pt x="1776936" y="1052874"/>
                  </a:lnTo>
                  <a:lnTo>
                    <a:pt x="1819110" y="1035079"/>
                  </a:lnTo>
                  <a:lnTo>
                    <a:pt x="1854835" y="1007476"/>
                  </a:lnTo>
                  <a:lnTo>
                    <a:pt x="1882431" y="971749"/>
                  </a:lnTo>
                  <a:lnTo>
                    <a:pt x="1900221" y="929579"/>
                  </a:lnTo>
                  <a:lnTo>
                    <a:pt x="1906524" y="882649"/>
                  </a:lnTo>
                  <a:lnTo>
                    <a:pt x="1906524" y="176529"/>
                  </a:lnTo>
                  <a:lnTo>
                    <a:pt x="1900221" y="129587"/>
                  </a:lnTo>
                  <a:lnTo>
                    <a:pt x="1882431" y="87413"/>
                  </a:lnTo>
                  <a:lnTo>
                    <a:pt x="1854835" y="51688"/>
                  </a:lnTo>
                  <a:lnTo>
                    <a:pt x="1819110" y="24092"/>
                  </a:lnTo>
                  <a:lnTo>
                    <a:pt x="1776936" y="6302"/>
                  </a:lnTo>
                  <a:lnTo>
                    <a:pt x="1729994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43706" y="5473445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4" h="1059179">
                  <a:moveTo>
                    <a:pt x="0" y="176529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8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30" y="0"/>
                  </a:lnTo>
                  <a:lnTo>
                    <a:pt x="1729994" y="0"/>
                  </a:lnTo>
                  <a:lnTo>
                    <a:pt x="1776936" y="6302"/>
                  </a:lnTo>
                  <a:lnTo>
                    <a:pt x="1819110" y="24092"/>
                  </a:lnTo>
                  <a:lnTo>
                    <a:pt x="1854835" y="51688"/>
                  </a:lnTo>
                  <a:lnTo>
                    <a:pt x="1882431" y="87413"/>
                  </a:lnTo>
                  <a:lnTo>
                    <a:pt x="1900221" y="129587"/>
                  </a:lnTo>
                  <a:lnTo>
                    <a:pt x="1906524" y="176529"/>
                  </a:lnTo>
                  <a:lnTo>
                    <a:pt x="1906524" y="882649"/>
                  </a:lnTo>
                  <a:lnTo>
                    <a:pt x="1900221" y="929579"/>
                  </a:lnTo>
                  <a:lnTo>
                    <a:pt x="1882431" y="971749"/>
                  </a:lnTo>
                  <a:lnTo>
                    <a:pt x="1854835" y="1007476"/>
                  </a:lnTo>
                  <a:lnTo>
                    <a:pt x="1819110" y="1035079"/>
                  </a:lnTo>
                  <a:lnTo>
                    <a:pt x="1776936" y="1052874"/>
                  </a:lnTo>
                  <a:lnTo>
                    <a:pt x="1729994" y="1059179"/>
                  </a:lnTo>
                  <a:lnTo>
                    <a:pt x="176530" y="1059179"/>
                  </a:lnTo>
                  <a:lnTo>
                    <a:pt x="129587" y="1052874"/>
                  </a:lnTo>
                  <a:lnTo>
                    <a:pt x="87413" y="1035079"/>
                  </a:lnTo>
                  <a:lnTo>
                    <a:pt x="51689" y="1007476"/>
                  </a:lnTo>
                  <a:lnTo>
                    <a:pt x="24092" y="971749"/>
                  </a:lnTo>
                  <a:lnTo>
                    <a:pt x="6302" y="929579"/>
                  </a:lnTo>
                  <a:lnTo>
                    <a:pt x="0" y="882649"/>
                  </a:lnTo>
                  <a:lnTo>
                    <a:pt x="0" y="176529"/>
                  </a:lnTo>
                  <a:close/>
                </a:path>
              </a:pathLst>
            </a:custGeom>
            <a:ln w="38100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860038" y="5698642"/>
            <a:ext cx="1673225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535305" marR="5080" indent="-523240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Ge</a:t>
            </a:r>
            <a:r>
              <a:rPr dirty="0" sz="1900">
                <a:solidFill>
                  <a:srgbClr val="FFFDFD"/>
                </a:solidFill>
                <a:latin typeface="Arial"/>
                <a:cs typeface="Arial"/>
              </a:rPr>
              <a:t>r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encia</a:t>
            </a:r>
            <a:r>
              <a:rPr dirty="0" sz="1900">
                <a:solidFill>
                  <a:srgbClr val="FFFDFD"/>
                </a:solidFill>
                <a:latin typeface="Arial"/>
                <a:cs typeface="Arial"/>
              </a:rPr>
              <a:t>m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ento  </a:t>
            </a:r>
            <a:r>
              <a:rPr dirty="0" sz="1900" spc="-10">
                <a:solidFill>
                  <a:srgbClr val="FFFDFD"/>
                </a:solidFill>
                <a:latin typeface="Arial"/>
                <a:cs typeface="Arial"/>
              </a:rPr>
              <a:t>Risco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90244" y="5431535"/>
            <a:ext cx="2438400" cy="1178560"/>
            <a:chOff x="1190244" y="5431535"/>
            <a:chExt cx="2438400" cy="1178560"/>
          </a:xfrm>
        </p:grpSpPr>
        <p:sp>
          <p:nvSpPr>
            <p:cNvPr id="23" name="object 23"/>
            <p:cNvSpPr/>
            <p:nvPr/>
          </p:nvSpPr>
          <p:spPr>
            <a:xfrm>
              <a:off x="3275202" y="6355549"/>
              <a:ext cx="353695" cy="103505"/>
            </a:xfrm>
            <a:custGeom>
              <a:avLst/>
              <a:gdLst/>
              <a:ahLst/>
              <a:cxnLst/>
              <a:rect l="l" t="t" r="r" b="b"/>
              <a:pathLst>
                <a:path w="353695" h="103504">
                  <a:moveTo>
                    <a:pt x="92201" y="0"/>
                  </a:moveTo>
                  <a:lnTo>
                    <a:pt x="0" y="45059"/>
                  </a:lnTo>
                  <a:lnTo>
                    <a:pt x="81787" y="101142"/>
                  </a:lnTo>
                  <a:lnTo>
                    <a:pt x="84582" y="103123"/>
                  </a:lnTo>
                  <a:lnTo>
                    <a:pt x="88646" y="102387"/>
                  </a:lnTo>
                  <a:lnTo>
                    <a:pt x="90550" y="99491"/>
                  </a:lnTo>
                  <a:lnTo>
                    <a:pt x="92583" y="96608"/>
                  </a:lnTo>
                  <a:lnTo>
                    <a:pt x="91821" y="92646"/>
                  </a:lnTo>
                  <a:lnTo>
                    <a:pt x="35604" y="54038"/>
                  </a:lnTo>
                  <a:lnTo>
                    <a:pt x="12192" y="52311"/>
                  </a:lnTo>
                  <a:lnTo>
                    <a:pt x="13081" y="39649"/>
                  </a:lnTo>
                  <a:lnTo>
                    <a:pt x="39990" y="39649"/>
                  </a:lnTo>
                  <a:lnTo>
                    <a:pt x="97789" y="11404"/>
                  </a:lnTo>
                  <a:lnTo>
                    <a:pt x="99060" y="7607"/>
                  </a:lnTo>
                  <a:lnTo>
                    <a:pt x="96012" y="1308"/>
                  </a:lnTo>
                  <a:lnTo>
                    <a:pt x="92201" y="0"/>
                  </a:lnTo>
                  <a:close/>
                </a:path>
                <a:path w="353695" h="103504">
                  <a:moveTo>
                    <a:pt x="36478" y="41366"/>
                  </a:moveTo>
                  <a:lnTo>
                    <a:pt x="25194" y="46884"/>
                  </a:lnTo>
                  <a:lnTo>
                    <a:pt x="35604" y="54038"/>
                  </a:lnTo>
                  <a:lnTo>
                    <a:pt x="43687" y="54635"/>
                  </a:lnTo>
                  <a:lnTo>
                    <a:pt x="87884" y="56934"/>
                  </a:lnTo>
                  <a:lnTo>
                    <a:pt x="132080" y="58267"/>
                  </a:lnTo>
                  <a:lnTo>
                    <a:pt x="176402" y="58737"/>
                  </a:lnTo>
                  <a:lnTo>
                    <a:pt x="220725" y="58267"/>
                  </a:lnTo>
                  <a:lnTo>
                    <a:pt x="264922" y="56934"/>
                  </a:lnTo>
                  <a:lnTo>
                    <a:pt x="309118" y="54635"/>
                  </a:lnTo>
                  <a:lnTo>
                    <a:pt x="353313" y="51396"/>
                  </a:lnTo>
                  <a:lnTo>
                    <a:pt x="352938" y="46037"/>
                  </a:lnTo>
                  <a:lnTo>
                    <a:pt x="176402" y="46037"/>
                  </a:lnTo>
                  <a:lnTo>
                    <a:pt x="132334" y="45567"/>
                  </a:lnTo>
                  <a:lnTo>
                    <a:pt x="88811" y="44246"/>
                  </a:lnTo>
                  <a:lnTo>
                    <a:pt x="88519" y="44246"/>
                  </a:lnTo>
                  <a:lnTo>
                    <a:pt x="44450" y="41960"/>
                  </a:lnTo>
                  <a:lnTo>
                    <a:pt x="36478" y="41366"/>
                  </a:lnTo>
                  <a:close/>
                </a:path>
                <a:path w="353695" h="103504">
                  <a:moveTo>
                    <a:pt x="13081" y="39649"/>
                  </a:moveTo>
                  <a:lnTo>
                    <a:pt x="12192" y="52311"/>
                  </a:lnTo>
                  <a:lnTo>
                    <a:pt x="35604" y="54038"/>
                  </a:lnTo>
                  <a:lnTo>
                    <a:pt x="32185" y="51688"/>
                  </a:lnTo>
                  <a:lnTo>
                    <a:pt x="15367" y="51688"/>
                  </a:lnTo>
                  <a:lnTo>
                    <a:pt x="16256" y="40741"/>
                  </a:lnTo>
                  <a:lnTo>
                    <a:pt x="27963" y="40741"/>
                  </a:lnTo>
                  <a:lnTo>
                    <a:pt x="13081" y="39649"/>
                  </a:lnTo>
                  <a:close/>
                </a:path>
                <a:path w="353695" h="103504">
                  <a:moveTo>
                    <a:pt x="16256" y="40741"/>
                  </a:moveTo>
                  <a:lnTo>
                    <a:pt x="15367" y="51688"/>
                  </a:lnTo>
                  <a:lnTo>
                    <a:pt x="25194" y="46884"/>
                  </a:lnTo>
                  <a:lnTo>
                    <a:pt x="16256" y="40741"/>
                  </a:lnTo>
                  <a:close/>
                </a:path>
                <a:path w="353695" h="103504">
                  <a:moveTo>
                    <a:pt x="25194" y="46884"/>
                  </a:moveTo>
                  <a:lnTo>
                    <a:pt x="15367" y="51688"/>
                  </a:lnTo>
                  <a:lnTo>
                    <a:pt x="32185" y="51688"/>
                  </a:lnTo>
                  <a:lnTo>
                    <a:pt x="25194" y="46884"/>
                  </a:lnTo>
                  <a:close/>
                </a:path>
                <a:path w="353695" h="103504">
                  <a:moveTo>
                    <a:pt x="27963" y="40741"/>
                  </a:moveTo>
                  <a:lnTo>
                    <a:pt x="16256" y="40741"/>
                  </a:lnTo>
                  <a:lnTo>
                    <a:pt x="25194" y="46884"/>
                  </a:lnTo>
                  <a:lnTo>
                    <a:pt x="36478" y="41366"/>
                  </a:lnTo>
                  <a:lnTo>
                    <a:pt x="27963" y="40741"/>
                  </a:lnTo>
                  <a:close/>
                </a:path>
                <a:path w="353695" h="103504">
                  <a:moveTo>
                    <a:pt x="176466" y="46036"/>
                  </a:moveTo>
                  <a:close/>
                </a:path>
                <a:path w="353695" h="103504">
                  <a:moveTo>
                    <a:pt x="264413" y="44234"/>
                  </a:moveTo>
                  <a:lnTo>
                    <a:pt x="220345" y="45567"/>
                  </a:lnTo>
                  <a:lnTo>
                    <a:pt x="176466" y="46036"/>
                  </a:lnTo>
                  <a:lnTo>
                    <a:pt x="352938" y="46037"/>
                  </a:lnTo>
                  <a:lnTo>
                    <a:pt x="352812" y="44246"/>
                  </a:lnTo>
                  <a:lnTo>
                    <a:pt x="264287" y="44246"/>
                  </a:lnTo>
                  <a:close/>
                </a:path>
                <a:path w="353695" h="103504">
                  <a:moveTo>
                    <a:pt x="88392" y="44234"/>
                  </a:moveTo>
                  <a:lnTo>
                    <a:pt x="88811" y="44246"/>
                  </a:lnTo>
                  <a:lnTo>
                    <a:pt x="88392" y="44234"/>
                  </a:lnTo>
                  <a:close/>
                </a:path>
                <a:path w="353695" h="103504">
                  <a:moveTo>
                    <a:pt x="352425" y="38722"/>
                  </a:moveTo>
                  <a:lnTo>
                    <a:pt x="308356" y="41960"/>
                  </a:lnTo>
                  <a:lnTo>
                    <a:pt x="264287" y="44246"/>
                  </a:lnTo>
                  <a:lnTo>
                    <a:pt x="352812" y="44246"/>
                  </a:lnTo>
                  <a:lnTo>
                    <a:pt x="352425" y="38722"/>
                  </a:lnTo>
                  <a:close/>
                </a:path>
                <a:path w="353695" h="103504">
                  <a:moveTo>
                    <a:pt x="39990" y="39649"/>
                  </a:moveTo>
                  <a:lnTo>
                    <a:pt x="13081" y="39649"/>
                  </a:lnTo>
                  <a:lnTo>
                    <a:pt x="36478" y="41366"/>
                  </a:lnTo>
                  <a:lnTo>
                    <a:pt x="39990" y="39649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90244" y="5431535"/>
              <a:ext cx="2025395" cy="11780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51966" y="5473445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5" h="1059179">
                  <a:moveTo>
                    <a:pt x="1729994" y="0"/>
                  </a:moveTo>
                  <a:lnTo>
                    <a:pt x="176530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9" y="51688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29"/>
                  </a:lnTo>
                  <a:lnTo>
                    <a:pt x="0" y="882649"/>
                  </a:lnTo>
                  <a:lnTo>
                    <a:pt x="6302" y="929579"/>
                  </a:lnTo>
                  <a:lnTo>
                    <a:pt x="24092" y="971749"/>
                  </a:lnTo>
                  <a:lnTo>
                    <a:pt x="51688" y="1007476"/>
                  </a:lnTo>
                  <a:lnTo>
                    <a:pt x="87413" y="1035079"/>
                  </a:lnTo>
                  <a:lnTo>
                    <a:pt x="129587" y="1052874"/>
                  </a:lnTo>
                  <a:lnTo>
                    <a:pt x="176530" y="1059179"/>
                  </a:lnTo>
                  <a:lnTo>
                    <a:pt x="1729994" y="1059179"/>
                  </a:lnTo>
                  <a:lnTo>
                    <a:pt x="1776936" y="1052874"/>
                  </a:lnTo>
                  <a:lnTo>
                    <a:pt x="1819110" y="1035079"/>
                  </a:lnTo>
                  <a:lnTo>
                    <a:pt x="1854835" y="1007476"/>
                  </a:lnTo>
                  <a:lnTo>
                    <a:pt x="1882431" y="971749"/>
                  </a:lnTo>
                  <a:lnTo>
                    <a:pt x="1900221" y="929579"/>
                  </a:lnTo>
                  <a:lnTo>
                    <a:pt x="1906524" y="882649"/>
                  </a:lnTo>
                  <a:lnTo>
                    <a:pt x="1906524" y="176529"/>
                  </a:lnTo>
                  <a:lnTo>
                    <a:pt x="1900221" y="129587"/>
                  </a:lnTo>
                  <a:lnTo>
                    <a:pt x="1882431" y="87413"/>
                  </a:lnTo>
                  <a:lnTo>
                    <a:pt x="1854835" y="51688"/>
                  </a:lnTo>
                  <a:lnTo>
                    <a:pt x="1819110" y="24092"/>
                  </a:lnTo>
                  <a:lnTo>
                    <a:pt x="1776936" y="6302"/>
                  </a:lnTo>
                  <a:lnTo>
                    <a:pt x="1729994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51966" y="5473445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5" h="1059179">
                  <a:moveTo>
                    <a:pt x="0" y="176529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9" y="51688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30" y="0"/>
                  </a:lnTo>
                  <a:lnTo>
                    <a:pt x="1729994" y="0"/>
                  </a:lnTo>
                  <a:lnTo>
                    <a:pt x="1776936" y="6302"/>
                  </a:lnTo>
                  <a:lnTo>
                    <a:pt x="1819110" y="24092"/>
                  </a:lnTo>
                  <a:lnTo>
                    <a:pt x="1854835" y="51688"/>
                  </a:lnTo>
                  <a:lnTo>
                    <a:pt x="1882431" y="87413"/>
                  </a:lnTo>
                  <a:lnTo>
                    <a:pt x="1900221" y="129587"/>
                  </a:lnTo>
                  <a:lnTo>
                    <a:pt x="1906524" y="176529"/>
                  </a:lnTo>
                  <a:lnTo>
                    <a:pt x="1906524" y="882649"/>
                  </a:lnTo>
                  <a:lnTo>
                    <a:pt x="1900221" y="929579"/>
                  </a:lnTo>
                  <a:lnTo>
                    <a:pt x="1882431" y="971749"/>
                  </a:lnTo>
                  <a:lnTo>
                    <a:pt x="1854835" y="1007476"/>
                  </a:lnTo>
                  <a:lnTo>
                    <a:pt x="1819110" y="1035079"/>
                  </a:lnTo>
                  <a:lnTo>
                    <a:pt x="1776936" y="1052874"/>
                  </a:lnTo>
                  <a:lnTo>
                    <a:pt x="1729994" y="1059179"/>
                  </a:lnTo>
                  <a:lnTo>
                    <a:pt x="176530" y="1059179"/>
                  </a:lnTo>
                  <a:lnTo>
                    <a:pt x="129587" y="1052874"/>
                  </a:lnTo>
                  <a:lnTo>
                    <a:pt x="87413" y="1035079"/>
                  </a:lnTo>
                  <a:lnTo>
                    <a:pt x="51688" y="1007476"/>
                  </a:lnTo>
                  <a:lnTo>
                    <a:pt x="24092" y="971749"/>
                  </a:lnTo>
                  <a:lnTo>
                    <a:pt x="6302" y="929579"/>
                  </a:lnTo>
                  <a:lnTo>
                    <a:pt x="0" y="882649"/>
                  </a:lnTo>
                  <a:lnTo>
                    <a:pt x="0" y="176529"/>
                  </a:lnTo>
                  <a:close/>
                </a:path>
              </a:pathLst>
            </a:custGeom>
            <a:ln w="38100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541780" y="5698642"/>
            <a:ext cx="1325245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 indent="68580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Excelência  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Ope</a:t>
            </a:r>
            <a:r>
              <a:rPr dirty="0" sz="1900">
                <a:solidFill>
                  <a:srgbClr val="FFFDFD"/>
                </a:solidFill>
                <a:latin typeface="Arial"/>
                <a:cs typeface="Arial"/>
              </a:rPr>
              <a:t>r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aciona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l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0623" y="3061728"/>
            <a:ext cx="2025650" cy="2179955"/>
            <a:chOff x="420623" y="3061728"/>
            <a:chExt cx="2025650" cy="2179955"/>
          </a:xfrm>
        </p:grpSpPr>
        <p:sp>
          <p:nvSpPr>
            <p:cNvPr id="29" name="object 29"/>
            <p:cNvSpPr/>
            <p:nvPr/>
          </p:nvSpPr>
          <p:spPr>
            <a:xfrm>
              <a:off x="1292859" y="4434712"/>
              <a:ext cx="269875" cy="807085"/>
            </a:xfrm>
            <a:custGeom>
              <a:avLst/>
              <a:gdLst/>
              <a:ahLst/>
              <a:cxnLst/>
              <a:rect l="l" t="t" r="r" b="b"/>
              <a:pathLst>
                <a:path w="269875" h="807085">
                  <a:moveTo>
                    <a:pt x="46321" y="25128"/>
                  </a:moveTo>
                  <a:lnTo>
                    <a:pt x="40857" y="36548"/>
                  </a:lnTo>
                  <a:lnTo>
                    <a:pt x="42164" y="52959"/>
                  </a:lnTo>
                  <a:lnTo>
                    <a:pt x="47752" y="105410"/>
                  </a:lnTo>
                  <a:lnTo>
                    <a:pt x="54609" y="157606"/>
                  </a:lnTo>
                  <a:lnTo>
                    <a:pt x="62865" y="209550"/>
                  </a:lnTo>
                  <a:lnTo>
                    <a:pt x="72262" y="261238"/>
                  </a:lnTo>
                  <a:lnTo>
                    <a:pt x="82931" y="312674"/>
                  </a:lnTo>
                  <a:lnTo>
                    <a:pt x="94996" y="363855"/>
                  </a:lnTo>
                  <a:lnTo>
                    <a:pt x="108203" y="414655"/>
                  </a:lnTo>
                  <a:lnTo>
                    <a:pt x="122681" y="465200"/>
                  </a:lnTo>
                  <a:lnTo>
                    <a:pt x="138303" y="515238"/>
                  </a:lnTo>
                  <a:lnTo>
                    <a:pt x="155321" y="564895"/>
                  </a:lnTo>
                  <a:lnTo>
                    <a:pt x="173481" y="614299"/>
                  </a:lnTo>
                  <a:lnTo>
                    <a:pt x="193040" y="663067"/>
                  </a:lnTo>
                  <a:lnTo>
                    <a:pt x="213614" y="711581"/>
                  </a:lnTo>
                  <a:lnTo>
                    <a:pt x="235458" y="759460"/>
                  </a:lnTo>
                  <a:lnTo>
                    <a:pt x="258445" y="806831"/>
                  </a:lnTo>
                  <a:lnTo>
                    <a:pt x="269875" y="801243"/>
                  </a:lnTo>
                  <a:lnTo>
                    <a:pt x="246949" y="754126"/>
                  </a:lnTo>
                  <a:lnTo>
                    <a:pt x="225229" y="706501"/>
                  </a:lnTo>
                  <a:lnTo>
                    <a:pt x="204778" y="658368"/>
                  </a:lnTo>
                  <a:lnTo>
                    <a:pt x="185394" y="609854"/>
                  </a:lnTo>
                  <a:lnTo>
                    <a:pt x="185326" y="609600"/>
                  </a:lnTo>
                  <a:lnTo>
                    <a:pt x="167305" y="560705"/>
                  </a:lnTo>
                  <a:lnTo>
                    <a:pt x="150411" y="511301"/>
                  </a:lnTo>
                  <a:lnTo>
                    <a:pt x="134786" y="461518"/>
                  </a:lnTo>
                  <a:lnTo>
                    <a:pt x="120432" y="411353"/>
                  </a:lnTo>
                  <a:lnTo>
                    <a:pt x="107347" y="360806"/>
                  </a:lnTo>
                  <a:lnTo>
                    <a:pt x="95280" y="310006"/>
                  </a:lnTo>
                  <a:lnTo>
                    <a:pt x="84735" y="258953"/>
                  </a:lnTo>
                  <a:lnTo>
                    <a:pt x="75334" y="207518"/>
                  </a:lnTo>
                  <a:lnTo>
                    <a:pt x="67203" y="155829"/>
                  </a:lnTo>
                  <a:lnTo>
                    <a:pt x="60341" y="104012"/>
                  </a:lnTo>
                  <a:lnTo>
                    <a:pt x="54890" y="51943"/>
                  </a:lnTo>
                  <a:lnTo>
                    <a:pt x="53495" y="35410"/>
                  </a:lnTo>
                  <a:lnTo>
                    <a:pt x="46321" y="25128"/>
                  </a:lnTo>
                  <a:close/>
                </a:path>
                <a:path w="269875" h="807085">
                  <a:moveTo>
                    <a:pt x="246956" y="753999"/>
                  </a:moveTo>
                  <a:close/>
                </a:path>
                <a:path w="269875" h="807085">
                  <a:moveTo>
                    <a:pt x="225243" y="706374"/>
                  </a:moveTo>
                  <a:close/>
                </a:path>
                <a:path w="269875" h="807085">
                  <a:moveTo>
                    <a:pt x="204724" y="658241"/>
                  </a:moveTo>
                  <a:close/>
                </a:path>
                <a:path w="269875" h="807085">
                  <a:moveTo>
                    <a:pt x="185326" y="609600"/>
                  </a:moveTo>
                  <a:lnTo>
                    <a:pt x="185420" y="609854"/>
                  </a:lnTo>
                  <a:lnTo>
                    <a:pt x="185326" y="609600"/>
                  </a:lnTo>
                  <a:close/>
                </a:path>
                <a:path w="269875" h="807085">
                  <a:moveTo>
                    <a:pt x="167342" y="560578"/>
                  </a:moveTo>
                  <a:close/>
                </a:path>
                <a:path w="269875" h="807085">
                  <a:moveTo>
                    <a:pt x="150368" y="511175"/>
                  </a:moveTo>
                  <a:close/>
                </a:path>
                <a:path w="269875" h="807085">
                  <a:moveTo>
                    <a:pt x="134837" y="461391"/>
                  </a:moveTo>
                  <a:close/>
                </a:path>
                <a:path w="269875" h="807085">
                  <a:moveTo>
                    <a:pt x="120396" y="411225"/>
                  </a:moveTo>
                  <a:lnTo>
                    <a:pt x="120396" y="411353"/>
                  </a:lnTo>
                  <a:lnTo>
                    <a:pt x="120396" y="411225"/>
                  </a:lnTo>
                  <a:close/>
                </a:path>
                <a:path w="269875" h="807085">
                  <a:moveTo>
                    <a:pt x="107315" y="360680"/>
                  </a:moveTo>
                  <a:close/>
                </a:path>
                <a:path w="269875" h="807085">
                  <a:moveTo>
                    <a:pt x="95350" y="309880"/>
                  </a:moveTo>
                  <a:close/>
                </a:path>
                <a:path w="269875" h="807085">
                  <a:moveTo>
                    <a:pt x="84709" y="258825"/>
                  </a:moveTo>
                  <a:lnTo>
                    <a:pt x="84709" y="258953"/>
                  </a:lnTo>
                  <a:lnTo>
                    <a:pt x="84709" y="258825"/>
                  </a:lnTo>
                  <a:close/>
                </a:path>
                <a:path w="269875" h="807085">
                  <a:moveTo>
                    <a:pt x="75417" y="207391"/>
                  </a:moveTo>
                  <a:close/>
                </a:path>
                <a:path w="269875" h="807085">
                  <a:moveTo>
                    <a:pt x="67183" y="155701"/>
                  </a:moveTo>
                  <a:lnTo>
                    <a:pt x="67183" y="155829"/>
                  </a:lnTo>
                  <a:lnTo>
                    <a:pt x="67183" y="155701"/>
                  </a:lnTo>
                  <a:close/>
                </a:path>
                <a:path w="269875" h="807085">
                  <a:moveTo>
                    <a:pt x="60325" y="103886"/>
                  </a:moveTo>
                  <a:close/>
                </a:path>
                <a:path w="269875" h="807085">
                  <a:moveTo>
                    <a:pt x="44196" y="0"/>
                  </a:moveTo>
                  <a:lnTo>
                    <a:pt x="0" y="92582"/>
                  </a:lnTo>
                  <a:lnTo>
                    <a:pt x="1270" y="96393"/>
                  </a:lnTo>
                  <a:lnTo>
                    <a:pt x="4445" y="97917"/>
                  </a:lnTo>
                  <a:lnTo>
                    <a:pt x="7620" y="99313"/>
                  </a:lnTo>
                  <a:lnTo>
                    <a:pt x="11430" y="98043"/>
                  </a:lnTo>
                  <a:lnTo>
                    <a:pt x="40857" y="36548"/>
                  </a:lnTo>
                  <a:lnTo>
                    <a:pt x="38989" y="13081"/>
                  </a:lnTo>
                  <a:lnTo>
                    <a:pt x="51562" y="12064"/>
                  </a:lnTo>
                  <a:lnTo>
                    <a:pt x="52622" y="12064"/>
                  </a:lnTo>
                  <a:lnTo>
                    <a:pt x="44196" y="0"/>
                  </a:lnTo>
                  <a:close/>
                </a:path>
                <a:path w="269875" h="807085">
                  <a:moveTo>
                    <a:pt x="52622" y="12064"/>
                  </a:moveTo>
                  <a:lnTo>
                    <a:pt x="51562" y="12064"/>
                  </a:lnTo>
                  <a:lnTo>
                    <a:pt x="53495" y="35410"/>
                  </a:lnTo>
                  <a:lnTo>
                    <a:pt x="92583" y="91439"/>
                  </a:lnTo>
                  <a:lnTo>
                    <a:pt x="96520" y="92075"/>
                  </a:lnTo>
                  <a:lnTo>
                    <a:pt x="99440" y="90043"/>
                  </a:lnTo>
                  <a:lnTo>
                    <a:pt x="102362" y="88137"/>
                  </a:lnTo>
                  <a:lnTo>
                    <a:pt x="102997" y="84074"/>
                  </a:lnTo>
                  <a:lnTo>
                    <a:pt x="100965" y="81280"/>
                  </a:lnTo>
                  <a:lnTo>
                    <a:pt x="52622" y="12064"/>
                  </a:lnTo>
                  <a:close/>
                </a:path>
                <a:path w="269875" h="807085">
                  <a:moveTo>
                    <a:pt x="54864" y="51688"/>
                  </a:moveTo>
                  <a:lnTo>
                    <a:pt x="54864" y="51943"/>
                  </a:lnTo>
                  <a:lnTo>
                    <a:pt x="54864" y="51688"/>
                  </a:lnTo>
                  <a:close/>
                </a:path>
                <a:path w="269875" h="807085">
                  <a:moveTo>
                    <a:pt x="51562" y="12064"/>
                  </a:moveTo>
                  <a:lnTo>
                    <a:pt x="38989" y="13081"/>
                  </a:lnTo>
                  <a:lnTo>
                    <a:pt x="40857" y="36548"/>
                  </a:lnTo>
                  <a:lnTo>
                    <a:pt x="46321" y="25128"/>
                  </a:lnTo>
                  <a:lnTo>
                    <a:pt x="40131" y="16256"/>
                  </a:lnTo>
                  <a:lnTo>
                    <a:pt x="51053" y="15239"/>
                  </a:lnTo>
                  <a:lnTo>
                    <a:pt x="51824" y="15239"/>
                  </a:lnTo>
                  <a:lnTo>
                    <a:pt x="51562" y="12064"/>
                  </a:lnTo>
                  <a:close/>
                </a:path>
                <a:path w="269875" h="807085">
                  <a:moveTo>
                    <a:pt x="51824" y="15239"/>
                  </a:moveTo>
                  <a:lnTo>
                    <a:pt x="51053" y="15239"/>
                  </a:lnTo>
                  <a:lnTo>
                    <a:pt x="46321" y="25128"/>
                  </a:lnTo>
                  <a:lnTo>
                    <a:pt x="53495" y="35410"/>
                  </a:lnTo>
                  <a:lnTo>
                    <a:pt x="51824" y="15239"/>
                  </a:lnTo>
                  <a:close/>
                </a:path>
                <a:path w="269875" h="807085">
                  <a:moveTo>
                    <a:pt x="51053" y="15239"/>
                  </a:moveTo>
                  <a:lnTo>
                    <a:pt x="40131" y="16256"/>
                  </a:lnTo>
                  <a:lnTo>
                    <a:pt x="46321" y="25128"/>
                  </a:lnTo>
                  <a:lnTo>
                    <a:pt x="51053" y="15239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20623" y="3061728"/>
              <a:ext cx="2025395" cy="11780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82345" y="3103625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5" h="1059179">
                  <a:moveTo>
                    <a:pt x="1729994" y="0"/>
                  </a:moveTo>
                  <a:lnTo>
                    <a:pt x="176530" y="0"/>
                  </a:lnTo>
                  <a:lnTo>
                    <a:pt x="129600" y="6302"/>
                  </a:lnTo>
                  <a:lnTo>
                    <a:pt x="87430" y="24092"/>
                  </a:lnTo>
                  <a:lnTo>
                    <a:pt x="51703" y="51688"/>
                  </a:lnTo>
                  <a:lnTo>
                    <a:pt x="24100" y="87413"/>
                  </a:lnTo>
                  <a:lnTo>
                    <a:pt x="6305" y="129587"/>
                  </a:lnTo>
                  <a:lnTo>
                    <a:pt x="0" y="176529"/>
                  </a:lnTo>
                  <a:lnTo>
                    <a:pt x="0" y="882650"/>
                  </a:lnTo>
                  <a:lnTo>
                    <a:pt x="6305" y="929592"/>
                  </a:lnTo>
                  <a:lnTo>
                    <a:pt x="24100" y="971766"/>
                  </a:lnTo>
                  <a:lnTo>
                    <a:pt x="51703" y="1007491"/>
                  </a:lnTo>
                  <a:lnTo>
                    <a:pt x="87430" y="1035087"/>
                  </a:lnTo>
                  <a:lnTo>
                    <a:pt x="129600" y="1052877"/>
                  </a:lnTo>
                  <a:lnTo>
                    <a:pt x="176530" y="1059180"/>
                  </a:lnTo>
                  <a:lnTo>
                    <a:pt x="1729994" y="1059180"/>
                  </a:lnTo>
                  <a:lnTo>
                    <a:pt x="1776936" y="1052877"/>
                  </a:lnTo>
                  <a:lnTo>
                    <a:pt x="1819110" y="1035087"/>
                  </a:lnTo>
                  <a:lnTo>
                    <a:pt x="1854835" y="1007491"/>
                  </a:lnTo>
                  <a:lnTo>
                    <a:pt x="1882431" y="971766"/>
                  </a:lnTo>
                  <a:lnTo>
                    <a:pt x="1900221" y="929592"/>
                  </a:lnTo>
                  <a:lnTo>
                    <a:pt x="1906524" y="882650"/>
                  </a:lnTo>
                  <a:lnTo>
                    <a:pt x="1906524" y="176529"/>
                  </a:lnTo>
                  <a:lnTo>
                    <a:pt x="1900221" y="129587"/>
                  </a:lnTo>
                  <a:lnTo>
                    <a:pt x="1882431" y="87413"/>
                  </a:lnTo>
                  <a:lnTo>
                    <a:pt x="1854835" y="51688"/>
                  </a:lnTo>
                  <a:lnTo>
                    <a:pt x="1819110" y="24092"/>
                  </a:lnTo>
                  <a:lnTo>
                    <a:pt x="1776936" y="6302"/>
                  </a:lnTo>
                  <a:lnTo>
                    <a:pt x="1729994" y="0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82345" y="3103625"/>
              <a:ext cx="1906905" cy="1059180"/>
            </a:xfrm>
            <a:custGeom>
              <a:avLst/>
              <a:gdLst/>
              <a:ahLst/>
              <a:cxnLst/>
              <a:rect l="l" t="t" r="r" b="b"/>
              <a:pathLst>
                <a:path w="1906905" h="1059179">
                  <a:moveTo>
                    <a:pt x="0" y="176529"/>
                  </a:moveTo>
                  <a:lnTo>
                    <a:pt x="6305" y="129587"/>
                  </a:lnTo>
                  <a:lnTo>
                    <a:pt x="24100" y="87413"/>
                  </a:lnTo>
                  <a:lnTo>
                    <a:pt x="51703" y="51688"/>
                  </a:lnTo>
                  <a:lnTo>
                    <a:pt x="87430" y="24092"/>
                  </a:lnTo>
                  <a:lnTo>
                    <a:pt x="129600" y="6302"/>
                  </a:lnTo>
                  <a:lnTo>
                    <a:pt x="176530" y="0"/>
                  </a:lnTo>
                  <a:lnTo>
                    <a:pt x="1729994" y="0"/>
                  </a:lnTo>
                  <a:lnTo>
                    <a:pt x="1776936" y="6302"/>
                  </a:lnTo>
                  <a:lnTo>
                    <a:pt x="1819110" y="24092"/>
                  </a:lnTo>
                  <a:lnTo>
                    <a:pt x="1854835" y="51688"/>
                  </a:lnTo>
                  <a:lnTo>
                    <a:pt x="1882431" y="87413"/>
                  </a:lnTo>
                  <a:lnTo>
                    <a:pt x="1900221" y="129587"/>
                  </a:lnTo>
                  <a:lnTo>
                    <a:pt x="1906524" y="176529"/>
                  </a:lnTo>
                  <a:lnTo>
                    <a:pt x="1906524" y="882650"/>
                  </a:lnTo>
                  <a:lnTo>
                    <a:pt x="1900221" y="929592"/>
                  </a:lnTo>
                  <a:lnTo>
                    <a:pt x="1882431" y="971766"/>
                  </a:lnTo>
                  <a:lnTo>
                    <a:pt x="1854835" y="1007491"/>
                  </a:lnTo>
                  <a:lnTo>
                    <a:pt x="1819110" y="1035087"/>
                  </a:lnTo>
                  <a:lnTo>
                    <a:pt x="1776936" y="1052877"/>
                  </a:lnTo>
                  <a:lnTo>
                    <a:pt x="1729994" y="1059180"/>
                  </a:lnTo>
                  <a:lnTo>
                    <a:pt x="176530" y="1059180"/>
                  </a:lnTo>
                  <a:lnTo>
                    <a:pt x="129600" y="1052877"/>
                  </a:lnTo>
                  <a:lnTo>
                    <a:pt x="87430" y="1035087"/>
                  </a:lnTo>
                  <a:lnTo>
                    <a:pt x="51703" y="1007491"/>
                  </a:lnTo>
                  <a:lnTo>
                    <a:pt x="24100" y="971766"/>
                  </a:lnTo>
                  <a:lnTo>
                    <a:pt x="6305" y="929592"/>
                  </a:lnTo>
                  <a:lnTo>
                    <a:pt x="0" y="882650"/>
                  </a:lnTo>
                  <a:lnTo>
                    <a:pt x="0" y="176529"/>
                  </a:lnTo>
                  <a:close/>
                </a:path>
              </a:pathLst>
            </a:custGeom>
            <a:ln w="38100">
              <a:solidFill>
                <a:srgbClr val="FFFDF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913587" y="3328542"/>
            <a:ext cx="1042669" cy="56451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52400" marR="5080" indent="-140335">
              <a:lnSpc>
                <a:spcPts val="1970"/>
              </a:lnSpc>
              <a:spcBef>
                <a:spcPts val="420"/>
              </a:spcBef>
            </a:pP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Desfecho  </a:t>
            </a:r>
            <a:r>
              <a:rPr dirty="0" sz="1900" spc="-5">
                <a:solidFill>
                  <a:srgbClr val="FFFDFD"/>
                </a:solidFill>
                <a:latin typeface="Arial"/>
                <a:cs typeface="Arial"/>
              </a:rPr>
              <a:t>Clínico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18004" y="2377439"/>
            <a:ext cx="9919970" cy="3226435"/>
            <a:chOff x="1818004" y="2377439"/>
            <a:chExt cx="9919970" cy="3226435"/>
          </a:xfrm>
        </p:grpSpPr>
        <p:sp>
          <p:nvSpPr>
            <p:cNvPr id="35" name="object 35"/>
            <p:cNvSpPr/>
            <p:nvPr/>
          </p:nvSpPr>
          <p:spPr>
            <a:xfrm>
              <a:off x="1818004" y="2501010"/>
              <a:ext cx="494665" cy="434975"/>
            </a:xfrm>
            <a:custGeom>
              <a:avLst/>
              <a:gdLst/>
              <a:ahLst/>
              <a:cxnLst/>
              <a:rect l="l" t="t" r="r" b="b"/>
              <a:pathLst>
                <a:path w="494664" h="434975">
                  <a:moveTo>
                    <a:pt x="473101" y="13742"/>
                  </a:moveTo>
                  <a:lnTo>
                    <a:pt x="422401" y="40131"/>
                  </a:lnTo>
                  <a:lnTo>
                    <a:pt x="388874" y="63880"/>
                  </a:lnTo>
                  <a:lnTo>
                    <a:pt x="355853" y="88137"/>
                  </a:lnTo>
                  <a:lnTo>
                    <a:pt x="323342" y="113156"/>
                  </a:lnTo>
                  <a:lnTo>
                    <a:pt x="291338" y="138811"/>
                  </a:lnTo>
                  <a:lnTo>
                    <a:pt x="259714" y="164973"/>
                  </a:lnTo>
                  <a:lnTo>
                    <a:pt x="228726" y="191642"/>
                  </a:lnTo>
                  <a:lnTo>
                    <a:pt x="198246" y="219075"/>
                  </a:lnTo>
                  <a:lnTo>
                    <a:pt x="168275" y="247141"/>
                  </a:lnTo>
                  <a:lnTo>
                    <a:pt x="138811" y="275716"/>
                  </a:lnTo>
                  <a:lnTo>
                    <a:pt x="109855" y="304673"/>
                  </a:lnTo>
                  <a:lnTo>
                    <a:pt x="81533" y="334390"/>
                  </a:lnTo>
                  <a:lnTo>
                    <a:pt x="53847" y="364743"/>
                  </a:lnTo>
                  <a:lnTo>
                    <a:pt x="26669" y="395477"/>
                  </a:lnTo>
                  <a:lnTo>
                    <a:pt x="0" y="426719"/>
                  </a:lnTo>
                  <a:lnTo>
                    <a:pt x="9778" y="434975"/>
                  </a:lnTo>
                  <a:lnTo>
                    <a:pt x="36214" y="403860"/>
                  </a:lnTo>
                  <a:lnTo>
                    <a:pt x="63245" y="373125"/>
                  </a:lnTo>
                  <a:lnTo>
                    <a:pt x="90815" y="343153"/>
                  </a:lnTo>
                  <a:lnTo>
                    <a:pt x="118877" y="313689"/>
                  </a:lnTo>
                  <a:lnTo>
                    <a:pt x="147827" y="284734"/>
                  </a:lnTo>
                  <a:lnTo>
                    <a:pt x="177037" y="256286"/>
                  </a:lnTo>
                  <a:lnTo>
                    <a:pt x="206882" y="228473"/>
                  </a:lnTo>
                  <a:lnTo>
                    <a:pt x="237108" y="201167"/>
                  </a:lnTo>
                  <a:lnTo>
                    <a:pt x="237255" y="201167"/>
                  </a:lnTo>
                  <a:lnTo>
                    <a:pt x="267969" y="174625"/>
                  </a:lnTo>
                  <a:lnTo>
                    <a:pt x="299338" y="148589"/>
                  </a:lnTo>
                  <a:lnTo>
                    <a:pt x="331215" y="123189"/>
                  </a:lnTo>
                  <a:lnTo>
                    <a:pt x="363600" y="98298"/>
                  </a:lnTo>
                  <a:lnTo>
                    <a:pt x="396367" y="74167"/>
                  </a:lnTo>
                  <a:lnTo>
                    <a:pt x="429768" y="50546"/>
                  </a:lnTo>
                  <a:lnTo>
                    <a:pt x="429640" y="50546"/>
                  </a:lnTo>
                  <a:lnTo>
                    <a:pt x="463422" y="27559"/>
                  </a:lnTo>
                  <a:lnTo>
                    <a:pt x="463617" y="27559"/>
                  </a:lnTo>
                  <a:lnTo>
                    <a:pt x="467399" y="25091"/>
                  </a:lnTo>
                  <a:lnTo>
                    <a:pt x="473101" y="13742"/>
                  </a:lnTo>
                  <a:close/>
                </a:path>
                <a:path w="494664" h="434975">
                  <a:moveTo>
                    <a:pt x="36321" y="403733"/>
                  </a:moveTo>
                  <a:close/>
                </a:path>
                <a:path w="494664" h="434975">
                  <a:moveTo>
                    <a:pt x="63362" y="373125"/>
                  </a:moveTo>
                  <a:close/>
                </a:path>
                <a:path w="494664" h="434975">
                  <a:moveTo>
                    <a:pt x="237255" y="201167"/>
                  </a:moveTo>
                  <a:lnTo>
                    <a:pt x="237108" y="201167"/>
                  </a:lnTo>
                  <a:lnTo>
                    <a:pt x="237255" y="201167"/>
                  </a:lnTo>
                  <a:close/>
                </a:path>
                <a:path w="494664" h="434975">
                  <a:moveTo>
                    <a:pt x="299371" y="148589"/>
                  </a:moveTo>
                  <a:lnTo>
                    <a:pt x="299212" y="148716"/>
                  </a:lnTo>
                  <a:lnTo>
                    <a:pt x="299371" y="148589"/>
                  </a:lnTo>
                  <a:close/>
                </a:path>
                <a:path w="494664" h="434975">
                  <a:moveTo>
                    <a:pt x="493518" y="1524"/>
                  </a:moveTo>
                  <a:lnTo>
                    <a:pt x="480313" y="1524"/>
                  </a:lnTo>
                  <a:lnTo>
                    <a:pt x="487171" y="12191"/>
                  </a:lnTo>
                  <a:lnTo>
                    <a:pt x="467399" y="25091"/>
                  </a:lnTo>
                  <a:lnTo>
                    <a:pt x="438403" y="82803"/>
                  </a:lnTo>
                  <a:lnTo>
                    <a:pt x="436880" y="85978"/>
                  </a:lnTo>
                  <a:lnTo>
                    <a:pt x="438150" y="89788"/>
                  </a:lnTo>
                  <a:lnTo>
                    <a:pt x="441325" y="91312"/>
                  </a:lnTo>
                  <a:lnTo>
                    <a:pt x="444372" y="92837"/>
                  </a:lnTo>
                  <a:lnTo>
                    <a:pt x="448182" y="91693"/>
                  </a:lnTo>
                  <a:lnTo>
                    <a:pt x="449833" y="88518"/>
                  </a:lnTo>
                  <a:lnTo>
                    <a:pt x="493518" y="1524"/>
                  </a:lnTo>
                  <a:close/>
                </a:path>
                <a:path w="494664" h="434975">
                  <a:moveTo>
                    <a:pt x="463617" y="27559"/>
                  </a:moveTo>
                  <a:lnTo>
                    <a:pt x="463422" y="27559"/>
                  </a:lnTo>
                  <a:lnTo>
                    <a:pt x="463617" y="27559"/>
                  </a:lnTo>
                  <a:close/>
                </a:path>
                <a:path w="494664" h="434975">
                  <a:moveTo>
                    <a:pt x="481865" y="3937"/>
                  </a:moveTo>
                  <a:lnTo>
                    <a:pt x="478027" y="3937"/>
                  </a:lnTo>
                  <a:lnTo>
                    <a:pt x="483996" y="13208"/>
                  </a:lnTo>
                  <a:lnTo>
                    <a:pt x="473101" y="13742"/>
                  </a:lnTo>
                  <a:lnTo>
                    <a:pt x="467399" y="25091"/>
                  </a:lnTo>
                  <a:lnTo>
                    <a:pt x="487171" y="12191"/>
                  </a:lnTo>
                  <a:lnTo>
                    <a:pt x="481865" y="3937"/>
                  </a:lnTo>
                  <a:close/>
                </a:path>
                <a:path w="494664" h="434975">
                  <a:moveTo>
                    <a:pt x="494283" y="0"/>
                  </a:moveTo>
                  <a:lnTo>
                    <a:pt x="395350" y="4825"/>
                  </a:lnTo>
                  <a:lnTo>
                    <a:pt x="391794" y="4952"/>
                  </a:lnTo>
                  <a:lnTo>
                    <a:pt x="389127" y="8000"/>
                  </a:lnTo>
                  <a:lnTo>
                    <a:pt x="389255" y="11429"/>
                  </a:lnTo>
                  <a:lnTo>
                    <a:pt x="389508" y="14986"/>
                  </a:lnTo>
                  <a:lnTo>
                    <a:pt x="392430" y="17652"/>
                  </a:lnTo>
                  <a:lnTo>
                    <a:pt x="395986" y="17525"/>
                  </a:lnTo>
                  <a:lnTo>
                    <a:pt x="460535" y="14359"/>
                  </a:lnTo>
                  <a:lnTo>
                    <a:pt x="480313" y="1524"/>
                  </a:lnTo>
                  <a:lnTo>
                    <a:pt x="493518" y="1524"/>
                  </a:lnTo>
                  <a:lnTo>
                    <a:pt x="494283" y="0"/>
                  </a:lnTo>
                  <a:close/>
                </a:path>
                <a:path w="494664" h="434975">
                  <a:moveTo>
                    <a:pt x="480313" y="1524"/>
                  </a:moveTo>
                  <a:lnTo>
                    <a:pt x="460535" y="14359"/>
                  </a:lnTo>
                  <a:lnTo>
                    <a:pt x="473101" y="13742"/>
                  </a:lnTo>
                  <a:lnTo>
                    <a:pt x="478027" y="3937"/>
                  </a:lnTo>
                  <a:lnTo>
                    <a:pt x="481865" y="3937"/>
                  </a:lnTo>
                  <a:lnTo>
                    <a:pt x="480313" y="1524"/>
                  </a:lnTo>
                  <a:close/>
                </a:path>
                <a:path w="494664" h="434975">
                  <a:moveTo>
                    <a:pt x="478027" y="3937"/>
                  </a:moveTo>
                  <a:lnTo>
                    <a:pt x="473101" y="13742"/>
                  </a:lnTo>
                  <a:lnTo>
                    <a:pt x="483996" y="13208"/>
                  </a:lnTo>
                  <a:lnTo>
                    <a:pt x="478027" y="3937"/>
                  </a:lnTo>
                  <a:close/>
                </a:path>
              </a:pathLst>
            </a:custGeom>
            <a:solidFill>
              <a:srgbClr val="000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780276" y="2377439"/>
              <a:ext cx="4957572" cy="32263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8047" y="928116"/>
            <a:ext cx="789431" cy="214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08221" y="6415836"/>
            <a:ext cx="45853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Fonte: Annals of </a:t>
            </a:r>
            <a:r>
              <a:rPr dirty="0" sz="1400" spc="-5" i="1">
                <a:latin typeface="Arial"/>
                <a:cs typeface="Arial"/>
              </a:rPr>
              <a:t>Internal Medicine </a:t>
            </a:r>
            <a:r>
              <a:rPr dirty="0" sz="1400" i="1">
                <a:latin typeface="Arial"/>
                <a:cs typeface="Arial"/>
              </a:rPr>
              <a:t>2019; 170:</a:t>
            </a:r>
            <a:r>
              <a:rPr dirty="0" sz="1400" spc="-19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W90-W106.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5463" y="2107643"/>
            <a:ext cx="10372090" cy="3853179"/>
            <a:chOff x="1045463" y="2107643"/>
            <a:chExt cx="10372090" cy="3853179"/>
          </a:xfrm>
        </p:grpSpPr>
        <p:sp>
          <p:nvSpPr>
            <p:cNvPr id="5" name="object 5"/>
            <p:cNvSpPr/>
            <p:nvPr/>
          </p:nvSpPr>
          <p:spPr>
            <a:xfrm>
              <a:off x="1045463" y="2133771"/>
              <a:ext cx="5088637" cy="3605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38672" y="2107643"/>
              <a:ext cx="5278269" cy="3852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898138" y="1473454"/>
            <a:ext cx="458914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0">
                <a:latin typeface="Trebuchet MS"/>
                <a:cs typeface="Trebuchet MS"/>
              </a:rPr>
              <a:t>Alfabetismo </a:t>
            </a:r>
            <a:r>
              <a:rPr dirty="0" sz="4000" spc="-190">
                <a:latin typeface="Trebuchet MS"/>
                <a:cs typeface="Trebuchet MS"/>
              </a:rPr>
              <a:t>em</a:t>
            </a:r>
            <a:r>
              <a:rPr dirty="0" sz="4000" spc="-470">
                <a:latin typeface="Trebuchet MS"/>
                <a:cs typeface="Trebuchet MS"/>
              </a:rPr>
              <a:t> </a:t>
            </a:r>
            <a:r>
              <a:rPr dirty="0" sz="4000" spc="-165">
                <a:latin typeface="Trebuchet MS"/>
                <a:cs typeface="Trebuchet MS"/>
              </a:rPr>
              <a:t>Saúde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1816" y="671576"/>
            <a:ext cx="5490845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0">
                <a:solidFill>
                  <a:srgbClr val="127BC0"/>
                </a:solidFill>
                <a:latin typeface="Verdana"/>
                <a:cs typeface="Verdana"/>
              </a:rPr>
              <a:t>Garantir </a:t>
            </a:r>
            <a:r>
              <a:rPr dirty="0" sz="3500">
                <a:solidFill>
                  <a:srgbClr val="127BC0"/>
                </a:solidFill>
                <a:latin typeface="Verdana"/>
                <a:cs typeface="Verdana"/>
              </a:rPr>
              <a:t>a</a:t>
            </a:r>
            <a:r>
              <a:rPr dirty="0" sz="3500" spc="-95">
                <a:solidFill>
                  <a:srgbClr val="127BC0"/>
                </a:solidFill>
                <a:latin typeface="Verdana"/>
                <a:cs typeface="Verdana"/>
              </a:rPr>
              <a:t> </a:t>
            </a:r>
            <a:r>
              <a:rPr dirty="0" sz="3500" spc="-5">
                <a:solidFill>
                  <a:srgbClr val="127BC0"/>
                </a:solidFill>
                <a:latin typeface="Verdana"/>
                <a:cs typeface="Verdana"/>
              </a:rPr>
              <a:t>Compreensão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816" y="696849"/>
            <a:ext cx="536829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127BC0"/>
                </a:solidFill>
                <a:latin typeface="Verdana"/>
                <a:cs typeface="Verdana"/>
              </a:rPr>
              <a:t>Consentimento</a:t>
            </a:r>
            <a:r>
              <a:rPr dirty="0" sz="3200" spc="-95">
                <a:solidFill>
                  <a:srgbClr val="127BC0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127BC0"/>
                </a:solidFill>
                <a:latin typeface="Verdana"/>
                <a:cs typeface="Verdana"/>
              </a:rPr>
              <a:t>Informado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5153" y="6447231"/>
            <a:ext cx="53289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Fonte: </a:t>
            </a:r>
            <a:r>
              <a:rPr dirty="0" sz="1400" spc="-5" i="1">
                <a:latin typeface="Arial"/>
                <a:cs typeface="Arial"/>
              </a:rPr>
              <a:t>The </a:t>
            </a:r>
            <a:r>
              <a:rPr dirty="0" sz="1400" i="1">
                <a:latin typeface="Arial"/>
                <a:cs typeface="Arial"/>
              </a:rPr>
              <a:t>Joint </a:t>
            </a:r>
            <a:r>
              <a:rPr dirty="0" sz="1400" spc="-5" i="1">
                <a:latin typeface="Arial"/>
                <a:cs typeface="Arial"/>
              </a:rPr>
              <a:t>Commission, </a:t>
            </a:r>
            <a:r>
              <a:rPr dirty="0" sz="1400" i="1">
                <a:latin typeface="Arial"/>
                <a:cs typeface="Arial"/>
              </a:rPr>
              <a:t>Division of Health </a:t>
            </a:r>
            <a:r>
              <a:rPr dirty="0" sz="1400" spc="-5" i="1">
                <a:latin typeface="Arial"/>
                <a:cs typeface="Arial"/>
              </a:rPr>
              <a:t>Care</a:t>
            </a:r>
            <a:r>
              <a:rPr dirty="0" sz="1400" spc="-15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Improvement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2500" y="1732788"/>
            <a:ext cx="9677400" cy="4455160"/>
            <a:chOff x="952500" y="1732788"/>
            <a:chExt cx="9677400" cy="4455160"/>
          </a:xfrm>
        </p:grpSpPr>
        <p:sp>
          <p:nvSpPr>
            <p:cNvPr id="5" name="object 5"/>
            <p:cNvSpPr/>
            <p:nvPr/>
          </p:nvSpPr>
          <p:spPr>
            <a:xfrm>
              <a:off x="961644" y="1741932"/>
              <a:ext cx="5529072" cy="44363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57072" y="1737360"/>
              <a:ext cx="5538470" cy="4445635"/>
            </a:xfrm>
            <a:custGeom>
              <a:avLst/>
              <a:gdLst/>
              <a:ahLst/>
              <a:cxnLst/>
              <a:rect l="l" t="t" r="r" b="b"/>
              <a:pathLst>
                <a:path w="5538470" h="4445635">
                  <a:moveTo>
                    <a:pt x="0" y="4445508"/>
                  </a:moveTo>
                  <a:lnTo>
                    <a:pt x="5538216" y="4445508"/>
                  </a:lnTo>
                  <a:lnTo>
                    <a:pt x="5538216" y="0"/>
                  </a:lnTo>
                  <a:lnTo>
                    <a:pt x="0" y="0"/>
                  </a:lnTo>
                  <a:lnTo>
                    <a:pt x="0" y="4445508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723631" y="4178811"/>
              <a:ext cx="2906174" cy="681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221473" y="2921584"/>
            <a:ext cx="392430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1480" marR="5080" indent="-399415">
              <a:lnSpc>
                <a:spcPct val="100000"/>
              </a:lnSpc>
              <a:spcBef>
                <a:spcPts val="100"/>
              </a:spcBef>
            </a:pPr>
            <a:r>
              <a:rPr dirty="0" sz="3600" spc="-280">
                <a:solidFill>
                  <a:srgbClr val="212121"/>
                </a:solidFill>
                <a:latin typeface="Trebuchet MS"/>
                <a:cs typeface="Trebuchet MS"/>
              </a:rPr>
              <a:t>“É </a:t>
            </a:r>
            <a:r>
              <a:rPr dirty="0" sz="3600" spc="-135">
                <a:solidFill>
                  <a:srgbClr val="212121"/>
                </a:solidFill>
                <a:latin typeface="Trebuchet MS"/>
                <a:cs typeface="Trebuchet MS"/>
              </a:rPr>
              <a:t>mais </a:t>
            </a:r>
            <a:r>
              <a:rPr dirty="0" sz="3600" spc="-80">
                <a:solidFill>
                  <a:srgbClr val="212121"/>
                </a:solidFill>
                <a:latin typeface="Trebuchet MS"/>
                <a:cs typeface="Trebuchet MS"/>
              </a:rPr>
              <a:t>do </a:t>
            </a:r>
            <a:r>
              <a:rPr dirty="0" sz="3600" spc="-125">
                <a:solidFill>
                  <a:srgbClr val="212121"/>
                </a:solidFill>
                <a:latin typeface="Trebuchet MS"/>
                <a:cs typeface="Trebuchet MS"/>
              </a:rPr>
              <a:t>que</a:t>
            </a:r>
            <a:r>
              <a:rPr dirty="0" sz="3600" spc="-68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dirty="0" sz="3600" spc="-150">
                <a:solidFill>
                  <a:srgbClr val="212121"/>
                </a:solidFill>
                <a:latin typeface="Trebuchet MS"/>
                <a:cs typeface="Trebuchet MS"/>
              </a:rPr>
              <a:t>obter  </a:t>
            </a:r>
            <a:r>
              <a:rPr dirty="0" sz="3600" spc="-125">
                <a:solidFill>
                  <a:srgbClr val="212121"/>
                </a:solidFill>
                <a:latin typeface="Trebuchet MS"/>
                <a:cs typeface="Trebuchet MS"/>
              </a:rPr>
              <a:t>uma</a:t>
            </a:r>
            <a:r>
              <a:rPr dirty="0" sz="3600" spc="-295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dirty="0" sz="3600" spc="-210">
                <a:solidFill>
                  <a:srgbClr val="212121"/>
                </a:solidFill>
                <a:latin typeface="Trebuchet MS"/>
                <a:cs typeface="Trebuchet MS"/>
              </a:rPr>
              <a:t>assinatura.”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96849"/>
            <a:ext cx="53682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Consentimento</a:t>
            </a:r>
            <a:r>
              <a:rPr dirty="0" sz="3200" spc="-95"/>
              <a:t> </a:t>
            </a:r>
            <a:r>
              <a:rPr dirty="0" sz="3200"/>
              <a:t>Informado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79877" y="6391757"/>
            <a:ext cx="704151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5" i="1">
                <a:latin typeface="Arial"/>
                <a:cs typeface="Arial"/>
              </a:rPr>
              <a:t>Fonte: </a:t>
            </a:r>
            <a:r>
              <a:rPr dirty="0" sz="1450" spc="-20" i="1">
                <a:latin typeface="Arial"/>
                <a:cs typeface="Arial"/>
              </a:rPr>
              <a:t>Dr. </a:t>
            </a:r>
            <a:r>
              <a:rPr dirty="0" sz="1450" i="1">
                <a:latin typeface="Arial"/>
                <a:cs typeface="Arial"/>
              </a:rPr>
              <a:t>Julia A. </a:t>
            </a:r>
            <a:r>
              <a:rPr dirty="0" sz="1450" spc="-5" i="1">
                <a:latin typeface="Arial"/>
                <a:cs typeface="Arial"/>
              </a:rPr>
              <a:t>Hallisy and Helen </a:t>
            </a:r>
            <a:r>
              <a:rPr dirty="0" sz="1450" spc="-15" i="1">
                <a:latin typeface="Arial"/>
                <a:cs typeface="Arial"/>
              </a:rPr>
              <a:t>W. </a:t>
            </a:r>
            <a:r>
              <a:rPr dirty="0" sz="1450" spc="-5" i="1">
                <a:latin typeface="Arial"/>
                <a:cs typeface="Arial"/>
              </a:rPr>
              <a:t>Haskell.</a:t>
            </a:r>
            <a:r>
              <a:rPr dirty="0" sz="1450" spc="130" i="1">
                <a:latin typeface="Arial"/>
                <a:cs typeface="Arial"/>
              </a:rPr>
              <a:t> </a:t>
            </a:r>
            <a:r>
              <a:rPr dirty="0" u="sng" sz="1450" spc="-5" i="1">
                <a:solidFill>
                  <a:srgbClr val="22BDEF"/>
                </a:solidFill>
                <a:uFill>
                  <a:solidFill>
                    <a:srgbClr val="22BDEF"/>
                  </a:solidFill>
                </a:uFill>
                <a:latin typeface="Arial"/>
                <a:cs typeface="Arial"/>
                <a:hlinkClick r:id="rId2"/>
              </a:rPr>
              <a:t>www.EmpoweredPatientCoalition.org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15211" y="847344"/>
            <a:ext cx="9592310" cy="5511165"/>
            <a:chOff x="1315211" y="847344"/>
            <a:chExt cx="9592310" cy="5511165"/>
          </a:xfrm>
        </p:grpSpPr>
        <p:sp>
          <p:nvSpPr>
            <p:cNvPr id="5" name="object 5"/>
            <p:cNvSpPr/>
            <p:nvPr/>
          </p:nvSpPr>
          <p:spPr>
            <a:xfrm>
              <a:off x="6531864" y="847344"/>
              <a:ext cx="4375404" cy="5510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15211" y="2318004"/>
              <a:ext cx="5091684" cy="2915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201" y="2792095"/>
            <a:ext cx="71786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Comunicação</a:t>
            </a:r>
            <a:r>
              <a:rPr dirty="0" sz="5400" spc="-30"/>
              <a:t> </a:t>
            </a:r>
            <a:r>
              <a:rPr dirty="0" sz="5400" spc="-25"/>
              <a:t>Efetiva</a:t>
            </a:r>
            <a:endParaRPr sz="5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4665980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5"/>
              <a:t>Comunicação</a:t>
            </a:r>
            <a:r>
              <a:rPr dirty="0" sz="3500" spc="-70"/>
              <a:t> </a:t>
            </a:r>
            <a:r>
              <a:rPr dirty="0" sz="3500" spc="-15"/>
              <a:t>Efetiva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934211" y="1642872"/>
            <a:ext cx="10538460" cy="5021580"/>
            <a:chOff x="934211" y="1642872"/>
            <a:chExt cx="10538460" cy="5021580"/>
          </a:xfrm>
        </p:grpSpPr>
        <p:sp>
          <p:nvSpPr>
            <p:cNvPr id="4" name="object 4"/>
            <p:cNvSpPr/>
            <p:nvPr/>
          </p:nvSpPr>
          <p:spPr>
            <a:xfrm>
              <a:off x="3576827" y="1680972"/>
              <a:ext cx="2778252" cy="34884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41008" y="1680972"/>
              <a:ext cx="2263140" cy="3488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34211" y="1680972"/>
              <a:ext cx="2446019" cy="34884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099804" y="2805683"/>
              <a:ext cx="2346959" cy="1382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115043" y="4780788"/>
              <a:ext cx="2301240" cy="1405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41831" y="5349239"/>
              <a:ext cx="2438399" cy="10896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18147" y="5530595"/>
              <a:ext cx="2298192" cy="6553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057131" y="1642872"/>
              <a:ext cx="2415539" cy="8092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38016" y="5349239"/>
              <a:ext cx="1961388" cy="1315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186940" y="1990343"/>
              <a:ext cx="9490075" cy="4333240"/>
            </a:xfrm>
            <a:custGeom>
              <a:avLst/>
              <a:gdLst/>
              <a:ahLst/>
              <a:cxnLst/>
              <a:rect l="l" t="t" r="r" b="b"/>
              <a:pathLst>
                <a:path w="9490075" h="4333240">
                  <a:moveTo>
                    <a:pt x="9489948" y="3325368"/>
                  </a:moveTo>
                  <a:lnTo>
                    <a:pt x="0" y="3325368"/>
                  </a:lnTo>
                  <a:lnTo>
                    <a:pt x="0" y="4332732"/>
                  </a:lnTo>
                  <a:lnTo>
                    <a:pt x="9489948" y="4332732"/>
                  </a:lnTo>
                  <a:lnTo>
                    <a:pt x="9489948" y="3325368"/>
                  </a:lnTo>
                  <a:close/>
                </a:path>
                <a:path w="9490075" h="4333240">
                  <a:moveTo>
                    <a:pt x="9489948" y="2107692"/>
                  </a:moveTo>
                  <a:lnTo>
                    <a:pt x="0" y="2107692"/>
                  </a:lnTo>
                  <a:lnTo>
                    <a:pt x="0" y="3116580"/>
                  </a:lnTo>
                  <a:lnTo>
                    <a:pt x="9489948" y="3116580"/>
                  </a:lnTo>
                  <a:lnTo>
                    <a:pt x="9489948" y="2107692"/>
                  </a:lnTo>
                  <a:close/>
                </a:path>
                <a:path w="9490075" h="4333240">
                  <a:moveTo>
                    <a:pt x="9489948" y="0"/>
                  </a:moveTo>
                  <a:lnTo>
                    <a:pt x="0" y="0"/>
                  </a:lnTo>
                  <a:lnTo>
                    <a:pt x="0" y="1847088"/>
                  </a:lnTo>
                  <a:lnTo>
                    <a:pt x="9489948" y="1847088"/>
                  </a:lnTo>
                  <a:lnTo>
                    <a:pt x="9489948" y="0"/>
                  </a:lnTo>
                  <a:close/>
                </a:path>
              </a:pathLst>
            </a:custGeom>
            <a:solidFill>
              <a:srgbClr val="C6E0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01980" y="2002535"/>
              <a:ext cx="1584960" cy="4356100"/>
            </a:xfrm>
            <a:custGeom>
              <a:avLst/>
              <a:gdLst/>
              <a:ahLst/>
              <a:cxnLst/>
              <a:rect l="l" t="t" r="r" b="b"/>
              <a:pathLst>
                <a:path w="1584960" h="4356100">
                  <a:moveTo>
                    <a:pt x="1584959" y="0"/>
                  </a:moveTo>
                  <a:lnTo>
                    <a:pt x="0" y="0"/>
                  </a:lnTo>
                  <a:lnTo>
                    <a:pt x="0" y="4355592"/>
                  </a:lnTo>
                  <a:lnTo>
                    <a:pt x="1584959" y="4355592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83C1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00531" y="5985764"/>
            <a:ext cx="1301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>
                <a:latin typeface="Verdana"/>
                <a:cs typeface="Verdana"/>
              </a:rPr>
              <a:t>FUNDAMENTAÇÃO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17942" y="2569464"/>
            <a:ext cx="10706735" cy="4010025"/>
            <a:chOff x="1017942" y="2569464"/>
            <a:chExt cx="10706735" cy="4010025"/>
          </a:xfrm>
        </p:grpSpPr>
        <p:sp>
          <p:nvSpPr>
            <p:cNvPr id="7" name="object 7"/>
            <p:cNvSpPr/>
            <p:nvPr/>
          </p:nvSpPr>
          <p:spPr>
            <a:xfrm>
              <a:off x="1092708" y="5273039"/>
              <a:ext cx="504825" cy="638810"/>
            </a:xfrm>
            <a:custGeom>
              <a:avLst/>
              <a:gdLst/>
              <a:ahLst/>
              <a:cxnLst/>
              <a:rect l="l" t="t" r="r" b="b"/>
              <a:pathLst>
                <a:path w="504825" h="638810">
                  <a:moveTo>
                    <a:pt x="504444" y="0"/>
                  </a:moveTo>
                  <a:lnTo>
                    <a:pt x="0" y="0"/>
                  </a:lnTo>
                  <a:lnTo>
                    <a:pt x="29883" y="20027"/>
                  </a:lnTo>
                  <a:lnTo>
                    <a:pt x="53378" y="46723"/>
                  </a:lnTo>
                  <a:lnTo>
                    <a:pt x="68757" y="78638"/>
                  </a:lnTo>
                  <a:lnTo>
                    <a:pt x="74269" y="114300"/>
                  </a:lnTo>
                  <a:lnTo>
                    <a:pt x="74676" y="114300"/>
                  </a:lnTo>
                  <a:lnTo>
                    <a:pt x="74676" y="144780"/>
                  </a:lnTo>
                  <a:lnTo>
                    <a:pt x="74676" y="594360"/>
                  </a:lnTo>
                  <a:lnTo>
                    <a:pt x="74676" y="638810"/>
                  </a:lnTo>
                  <a:lnTo>
                    <a:pt x="429768" y="638810"/>
                  </a:lnTo>
                  <a:lnTo>
                    <a:pt x="429768" y="594360"/>
                  </a:lnTo>
                  <a:lnTo>
                    <a:pt x="123748" y="594360"/>
                  </a:lnTo>
                  <a:lnTo>
                    <a:pt x="123748" y="144780"/>
                  </a:lnTo>
                  <a:lnTo>
                    <a:pt x="150863" y="144780"/>
                  </a:lnTo>
                  <a:lnTo>
                    <a:pt x="150863" y="593902"/>
                  </a:lnTo>
                  <a:lnTo>
                    <a:pt x="201168" y="593902"/>
                  </a:lnTo>
                  <a:lnTo>
                    <a:pt x="201168" y="144780"/>
                  </a:lnTo>
                  <a:lnTo>
                    <a:pt x="225806" y="144780"/>
                  </a:lnTo>
                  <a:lnTo>
                    <a:pt x="225806" y="593902"/>
                  </a:lnTo>
                  <a:lnTo>
                    <a:pt x="277368" y="593902"/>
                  </a:lnTo>
                  <a:lnTo>
                    <a:pt x="277368" y="144780"/>
                  </a:lnTo>
                  <a:lnTo>
                    <a:pt x="303276" y="144780"/>
                  </a:lnTo>
                  <a:lnTo>
                    <a:pt x="303276" y="593902"/>
                  </a:lnTo>
                  <a:lnTo>
                    <a:pt x="354838" y="593902"/>
                  </a:lnTo>
                  <a:lnTo>
                    <a:pt x="354838" y="144780"/>
                  </a:lnTo>
                  <a:lnTo>
                    <a:pt x="379349" y="144780"/>
                  </a:lnTo>
                  <a:lnTo>
                    <a:pt x="379349" y="593902"/>
                  </a:lnTo>
                  <a:lnTo>
                    <a:pt x="429768" y="593902"/>
                  </a:lnTo>
                  <a:lnTo>
                    <a:pt x="429768" y="144780"/>
                  </a:lnTo>
                  <a:lnTo>
                    <a:pt x="429768" y="144145"/>
                  </a:lnTo>
                  <a:lnTo>
                    <a:pt x="429768" y="114300"/>
                  </a:lnTo>
                  <a:lnTo>
                    <a:pt x="430149" y="114300"/>
                  </a:lnTo>
                  <a:lnTo>
                    <a:pt x="435660" y="78638"/>
                  </a:lnTo>
                  <a:lnTo>
                    <a:pt x="451053" y="46723"/>
                  </a:lnTo>
                  <a:lnTo>
                    <a:pt x="474560" y="20027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46859" y="5271516"/>
              <a:ext cx="114300" cy="1417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3084" y="5271516"/>
              <a:ext cx="114300" cy="141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17942" y="4018846"/>
              <a:ext cx="630555" cy="475615"/>
            </a:xfrm>
            <a:custGeom>
              <a:avLst/>
              <a:gdLst/>
              <a:ahLst/>
              <a:cxnLst/>
              <a:rect l="l" t="t" r="r" b="b"/>
              <a:pathLst>
                <a:path w="630555" h="475614">
                  <a:moveTo>
                    <a:pt x="483592" y="323878"/>
                  </a:moveTo>
                  <a:lnTo>
                    <a:pt x="428070" y="323878"/>
                  </a:lnTo>
                  <a:lnTo>
                    <a:pt x="442396" y="338852"/>
                  </a:lnTo>
                  <a:lnTo>
                    <a:pt x="435233" y="346339"/>
                  </a:lnTo>
                  <a:lnTo>
                    <a:pt x="555237" y="471771"/>
                  </a:lnTo>
                  <a:lnTo>
                    <a:pt x="562400" y="475515"/>
                  </a:lnTo>
                  <a:lnTo>
                    <a:pt x="574937" y="475515"/>
                  </a:lnTo>
                  <a:lnTo>
                    <a:pt x="582100" y="471771"/>
                  </a:lnTo>
                  <a:lnTo>
                    <a:pt x="585685" y="468026"/>
                  </a:lnTo>
                  <a:lnTo>
                    <a:pt x="591731" y="459017"/>
                  </a:lnTo>
                  <a:lnTo>
                    <a:pt x="593746" y="449306"/>
                  </a:lnTo>
                  <a:lnTo>
                    <a:pt x="591731" y="439594"/>
                  </a:lnTo>
                  <a:lnTo>
                    <a:pt x="585685" y="430585"/>
                  </a:lnTo>
                  <a:lnTo>
                    <a:pt x="483592" y="323878"/>
                  </a:lnTo>
                  <a:close/>
                </a:path>
                <a:path w="630555" h="475614">
                  <a:moveTo>
                    <a:pt x="189857" y="348210"/>
                  </a:moveTo>
                  <a:lnTo>
                    <a:pt x="182859" y="353826"/>
                  </a:lnTo>
                  <a:lnTo>
                    <a:pt x="168193" y="365061"/>
                  </a:lnTo>
                  <a:lnTo>
                    <a:pt x="161198" y="370678"/>
                  </a:lnTo>
                  <a:lnTo>
                    <a:pt x="156217" y="376616"/>
                  </a:lnTo>
                  <a:lnTo>
                    <a:pt x="152244" y="383081"/>
                  </a:lnTo>
                  <a:lnTo>
                    <a:pt x="149613" y="389896"/>
                  </a:lnTo>
                  <a:lnTo>
                    <a:pt x="148661" y="396886"/>
                  </a:lnTo>
                  <a:lnTo>
                    <a:pt x="148661" y="445561"/>
                  </a:lnTo>
                  <a:lnTo>
                    <a:pt x="480014" y="445561"/>
                  </a:lnTo>
                  <a:lnTo>
                    <a:pt x="480014" y="430585"/>
                  </a:lnTo>
                  <a:lnTo>
                    <a:pt x="444193" y="393146"/>
                  </a:lnTo>
                  <a:lnTo>
                    <a:pt x="315229" y="393146"/>
                  </a:lnTo>
                  <a:lnTo>
                    <a:pt x="281032" y="390074"/>
                  </a:lnTo>
                  <a:lnTo>
                    <a:pt x="248513" y="381210"/>
                  </a:lnTo>
                  <a:lnTo>
                    <a:pt x="218009" y="367079"/>
                  </a:lnTo>
                  <a:lnTo>
                    <a:pt x="189857" y="348210"/>
                  </a:lnTo>
                  <a:close/>
                </a:path>
                <a:path w="630555" h="475614">
                  <a:moveTo>
                    <a:pt x="417322" y="363190"/>
                  </a:moveTo>
                  <a:lnTo>
                    <a:pt x="392807" y="375769"/>
                  </a:lnTo>
                  <a:lnTo>
                    <a:pt x="367620" y="385189"/>
                  </a:lnTo>
                  <a:lnTo>
                    <a:pt x="341760" y="391098"/>
                  </a:lnTo>
                  <a:lnTo>
                    <a:pt x="315229" y="393146"/>
                  </a:lnTo>
                  <a:lnTo>
                    <a:pt x="444193" y="393146"/>
                  </a:lnTo>
                  <a:lnTo>
                    <a:pt x="417322" y="365061"/>
                  </a:lnTo>
                  <a:lnTo>
                    <a:pt x="417322" y="363190"/>
                  </a:lnTo>
                  <a:close/>
                </a:path>
                <a:path w="630555" h="475614">
                  <a:moveTo>
                    <a:pt x="145077" y="73014"/>
                  </a:moveTo>
                  <a:lnTo>
                    <a:pt x="132539" y="73014"/>
                  </a:lnTo>
                  <a:lnTo>
                    <a:pt x="112613" y="77285"/>
                  </a:lnTo>
                  <a:lnTo>
                    <a:pt x="96718" y="88927"/>
                  </a:lnTo>
                  <a:lnTo>
                    <a:pt x="86196" y="106184"/>
                  </a:lnTo>
                  <a:lnTo>
                    <a:pt x="82391" y="127301"/>
                  </a:lnTo>
                  <a:lnTo>
                    <a:pt x="82391" y="196569"/>
                  </a:lnTo>
                  <a:lnTo>
                    <a:pt x="85969" y="204057"/>
                  </a:lnTo>
                  <a:lnTo>
                    <a:pt x="93139" y="209674"/>
                  </a:lnTo>
                  <a:lnTo>
                    <a:pt x="93139" y="267714"/>
                  </a:lnTo>
                  <a:lnTo>
                    <a:pt x="91343" y="269584"/>
                  </a:lnTo>
                  <a:lnTo>
                    <a:pt x="80765" y="275173"/>
                  </a:lnTo>
                  <a:lnTo>
                    <a:pt x="61792" y="286201"/>
                  </a:lnTo>
                  <a:lnTo>
                    <a:pt x="37444" y="302495"/>
                  </a:lnTo>
                  <a:lnTo>
                    <a:pt x="10746" y="323878"/>
                  </a:lnTo>
                  <a:lnTo>
                    <a:pt x="3582" y="329488"/>
                  </a:lnTo>
                  <a:lnTo>
                    <a:pt x="0" y="336982"/>
                  </a:lnTo>
                  <a:lnTo>
                    <a:pt x="0" y="387529"/>
                  </a:lnTo>
                  <a:lnTo>
                    <a:pt x="125376" y="387529"/>
                  </a:lnTo>
                  <a:lnTo>
                    <a:pt x="127698" y="376703"/>
                  </a:lnTo>
                  <a:lnTo>
                    <a:pt x="131868" y="366931"/>
                  </a:lnTo>
                  <a:lnTo>
                    <a:pt x="165228" y="335899"/>
                  </a:lnTo>
                  <a:lnTo>
                    <a:pt x="171946" y="331365"/>
                  </a:lnTo>
                  <a:lnTo>
                    <a:pt x="143587" y="293115"/>
                  </a:lnTo>
                  <a:lnTo>
                    <a:pt x="124780" y="250653"/>
                  </a:lnTo>
                  <a:lnTo>
                    <a:pt x="115525" y="205696"/>
                  </a:lnTo>
                  <a:lnTo>
                    <a:pt x="115824" y="159955"/>
                  </a:lnTo>
                  <a:lnTo>
                    <a:pt x="125673" y="115161"/>
                  </a:lnTo>
                  <a:lnTo>
                    <a:pt x="145077" y="73014"/>
                  </a:lnTo>
                  <a:close/>
                </a:path>
                <a:path w="630555" h="475614">
                  <a:moveTo>
                    <a:pt x="497925" y="73014"/>
                  </a:moveTo>
                  <a:lnTo>
                    <a:pt x="485381" y="73014"/>
                  </a:lnTo>
                  <a:lnTo>
                    <a:pt x="497444" y="97263"/>
                  </a:lnTo>
                  <a:lnTo>
                    <a:pt x="506651" y="122390"/>
                  </a:lnTo>
                  <a:lnTo>
                    <a:pt x="512836" y="148569"/>
                  </a:lnTo>
                  <a:lnTo>
                    <a:pt x="515830" y="175978"/>
                  </a:lnTo>
                  <a:lnTo>
                    <a:pt x="514875" y="205696"/>
                  </a:lnTo>
                  <a:lnTo>
                    <a:pt x="509564" y="235183"/>
                  </a:lnTo>
                  <a:lnTo>
                    <a:pt x="500217" y="263645"/>
                  </a:lnTo>
                  <a:lnTo>
                    <a:pt x="487177" y="290176"/>
                  </a:lnTo>
                  <a:lnTo>
                    <a:pt x="488966" y="290176"/>
                  </a:lnTo>
                  <a:lnTo>
                    <a:pt x="490755" y="293922"/>
                  </a:lnTo>
                  <a:lnTo>
                    <a:pt x="494340" y="297663"/>
                  </a:lnTo>
                  <a:lnTo>
                    <a:pt x="501503" y="307027"/>
                  </a:lnTo>
                  <a:lnTo>
                    <a:pt x="578522" y="387529"/>
                  </a:lnTo>
                  <a:lnTo>
                    <a:pt x="630454" y="387529"/>
                  </a:lnTo>
                  <a:lnTo>
                    <a:pt x="630454" y="346339"/>
                  </a:lnTo>
                  <a:lnTo>
                    <a:pt x="629784" y="339642"/>
                  </a:lnTo>
                  <a:lnTo>
                    <a:pt x="593764" y="301674"/>
                  </a:lnTo>
                  <a:lnTo>
                    <a:pt x="549947" y="274354"/>
                  </a:lnTo>
                  <a:lnTo>
                    <a:pt x="539115" y="267714"/>
                  </a:lnTo>
                  <a:lnTo>
                    <a:pt x="537325" y="267714"/>
                  </a:lnTo>
                  <a:lnTo>
                    <a:pt x="537325" y="207803"/>
                  </a:lnTo>
                  <a:lnTo>
                    <a:pt x="542306" y="204029"/>
                  </a:lnTo>
                  <a:lnTo>
                    <a:pt x="546280" y="198677"/>
                  </a:lnTo>
                  <a:lnTo>
                    <a:pt x="548911" y="192272"/>
                  </a:lnTo>
                  <a:lnTo>
                    <a:pt x="549863" y="185342"/>
                  </a:lnTo>
                  <a:lnTo>
                    <a:pt x="549863" y="127301"/>
                  </a:lnTo>
                  <a:lnTo>
                    <a:pt x="545777" y="106184"/>
                  </a:lnTo>
                  <a:lnTo>
                    <a:pt x="534639" y="88927"/>
                  </a:lnTo>
                  <a:lnTo>
                    <a:pt x="518128" y="77285"/>
                  </a:lnTo>
                  <a:lnTo>
                    <a:pt x="497925" y="73014"/>
                  </a:lnTo>
                  <a:close/>
                </a:path>
                <a:path w="630555" h="475614">
                  <a:moveTo>
                    <a:pt x="315229" y="0"/>
                  </a:moveTo>
                  <a:lnTo>
                    <a:pt x="248513" y="13807"/>
                  </a:lnTo>
                  <a:lnTo>
                    <a:pt x="189857" y="54293"/>
                  </a:lnTo>
                  <a:lnTo>
                    <a:pt x="161497" y="93191"/>
                  </a:lnTo>
                  <a:lnTo>
                    <a:pt x="144480" y="137081"/>
                  </a:lnTo>
                  <a:lnTo>
                    <a:pt x="138808" y="183468"/>
                  </a:lnTo>
                  <a:lnTo>
                    <a:pt x="144391" y="229127"/>
                  </a:lnTo>
                  <a:lnTo>
                    <a:pt x="161497" y="273746"/>
                  </a:lnTo>
                  <a:lnTo>
                    <a:pt x="189857" y="312644"/>
                  </a:lnTo>
                  <a:lnTo>
                    <a:pt x="248513" y="353125"/>
                  </a:lnTo>
                  <a:lnTo>
                    <a:pt x="315229" y="366931"/>
                  </a:lnTo>
                  <a:lnTo>
                    <a:pt x="344699" y="364152"/>
                  </a:lnTo>
                  <a:lnTo>
                    <a:pt x="373665" y="355934"/>
                  </a:lnTo>
                  <a:lnTo>
                    <a:pt x="401622" y="342450"/>
                  </a:lnTo>
                  <a:lnTo>
                    <a:pt x="409409" y="336982"/>
                  </a:lnTo>
                  <a:lnTo>
                    <a:pt x="315229" y="336982"/>
                  </a:lnTo>
                  <a:lnTo>
                    <a:pt x="287160" y="334173"/>
                  </a:lnTo>
                  <a:lnTo>
                    <a:pt x="234380" y="311707"/>
                  </a:lnTo>
                  <a:lnTo>
                    <a:pt x="184696" y="252213"/>
                  </a:lnTo>
                  <a:lnTo>
                    <a:pt x="171371" y="206982"/>
                  </a:lnTo>
                  <a:lnTo>
                    <a:pt x="171371" y="159955"/>
                  </a:lnTo>
                  <a:lnTo>
                    <a:pt x="184696" y="114724"/>
                  </a:lnTo>
                  <a:lnTo>
                    <a:pt x="211347" y="74884"/>
                  </a:lnTo>
                  <a:lnTo>
                    <a:pt x="259931" y="41186"/>
                  </a:lnTo>
                  <a:lnTo>
                    <a:pt x="315229" y="29955"/>
                  </a:lnTo>
                  <a:lnTo>
                    <a:pt x="409930" y="29955"/>
                  </a:lnTo>
                  <a:lnTo>
                    <a:pt x="381054" y="13807"/>
                  </a:lnTo>
                  <a:lnTo>
                    <a:pt x="348646" y="3481"/>
                  </a:lnTo>
                  <a:lnTo>
                    <a:pt x="315229" y="0"/>
                  </a:lnTo>
                  <a:close/>
                </a:path>
                <a:path w="630555" h="475614">
                  <a:moveTo>
                    <a:pt x="409930" y="29955"/>
                  </a:moveTo>
                  <a:lnTo>
                    <a:pt x="315229" y="29955"/>
                  </a:lnTo>
                  <a:lnTo>
                    <a:pt x="343273" y="32763"/>
                  </a:lnTo>
                  <a:lnTo>
                    <a:pt x="370308" y="41186"/>
                  </a:lnTo>
                  <a:lnTo>
                    <a:pt x="395327" y="55227"/>
                  </a:lnTo>
                  <a:lnTo>
                    <a:pt x="417322" y="74884"/>
                  </a:lnTo>
                  <a:lnTo>
                    <a:pt x="444834" y="114724"/>
                  </a:lnTo>
                  <a:lnTo>
                    <a:pt x="458591" y="159955"/>
                  </a:lnTo>
                  <a:lnTo>
                    <a:pt x="458591" y="206982"/>
                  </a:lnTo>
                  <a:lnTo>
                    <a:pt x="444834" y="252213"/>
                  </a:lnTo>
                  <a:lnTo>
                    <a:pt x="417322" y="292052"/>
                  </a:lnTo>
                  <a:lnTo>
                    <a:pt x="370308" y="325748"/>
                  </a:lnTo>
                  <a:lnTo>
                    <a:pt x="315229" y="336982"/>
                  </a:lnTo>
                  <a:lnTo>
                    <a:pt x="409409" y="336982"/>
                  </a:lnTo>
                  <a:lnTo>
                    <a:pt x="428070" y="323878"/>
                  </a:lnTo>
                  <a:lnTo>
                    <a:pt x="483592" y="323878"/>
                  </a:lnTo>
                  <a:lnTo>
                    <a:pt x="478218" y="318261"/>
                  </a:lnTo>
                  <a:lnTo>
                    <a:pt x="463892" y="318261"/>
                  </a:lnTo>
                  <a:lnTo>
                    <a:pt x="447770" y="301410"/>
                  </a:lnTo>
                  <a:lnTo>
                    <a:pt x="472108" y="263084"/>
                  </a:lnTo>
                  <a:lnTo>
                    <a:pt x="486047" y="220703"/>
                  </a:lnTo>
                  <a:lnTo>
                    <a:pt x="489637" y="176449"/>
                  </a:lnTo>
                  <a:lnTo>
                    <a:pt x="482929" y="132506"/>
                  </a:lnTo>
                  <a:lnTo>
                    <a:pt x="465972" y="91060"/>
                  </a:lnTo>
                  <a:lnTo>
                    <a:pt x="438817" y="54293"/>
                  </a:lnTo>
                  <a:lnTo>
                    <a:pt x="411446" y="30803"/>
                  </a:lnTo>
                  <a:lnTo>
                    <a:pt x="409930" y="29955"/>
                  </a:lnTo>
                  <a:close/>
                </a:path>
                <a:path w="630555" h="475614">
                  <a:moveTo>
                    <a:pt x="469266" y="310767"/>
                  </a:moveTo>
                  <a:lnTo>
                    <a:pt x="463892" y="318261"/>
                  </a:lnTo>
                  <a:lnTo>
                    <a:pt x="478218" y="318261"/>
                  </a:lnTo>
                  <a:lnTo>
                    <a:pt x="472844" y="312644"/>
                  </a:lnTo>
                  <a:lnTo>
                    <a:pt x="469266" y="310767"/>
                  </a:lnTo>
                  <a:close/>
                </a:path>
                <a:path w="630555" h="475614">
                  <a:moveTo>
                    <a:pt x="322392" y="73014"/>
                  </a:moveTo>
                  <a:lnTo>
                    <a:pt x="308066" y="73014"/>
                  </a:lnTo>
                  <a:lnTo>
                    <a:pt x="284193" y="77957"/>
                  </a:lnTo>
                  <a:lnTo>
                    <a:pt x="264855" y="91500"/>
                  </a:lnTo>
                  <a:lnTo>
                    <a:pt x="251898" y="111713"/>
                  </a:lnTo>
                  <a:lnTo>
                    <a:pt x="247169" y="136665"/>
                  </a:lnTo>
                  <a:lnTo>
                    <a:pt x="247169" y="207803"/>
                  </a:lnTo>
                  <a:lnTo>
                    <a:pt x="248149" y="215848"/>
                  </a:lnTo>
                  <a:lnTo>
                    <a:pt x="250975" y="223014"/>
                  </a:lnTo>
                  <a:lnTo>
                    <a:pt x="255480" y="229127"/>
                  </a:lnTo>
                  <a:lnTo>
                    <a:pt x="261496" y="234012"/>
                  </a:lnTo>
                  <a:lnTo>
                    <a:pt x="261496" y="295793"/>
                  </a:lnTo>
                  <a:lnTo>
                    <a:pt x="273923" y="300999"/>
                  </a:lnTo>
                  <a:lnTo>
                    <a:pt x="287020" y="305153"/>
                  </a:lnTo>
                  <a:lnTo>
                    <a:pt x="300789" y="307902"/>
                  </a:lnTo>
                  <a:lnTo>
                    <a:pt x="315229" y="308897"/>
                  </a:lnTo>
                  <a:lnTo>
                    <a:pt x="329700" y="307902"/>
                  </a:lnTo>
                  <a:lnTo>
                    <a:pt x="343666" y="305153"/>
                  </a:lnTo>
                  <a:lnTo>
                    <a:pt x="357294" y="300999"/>
                  </a:lnTo>
                  <a:lnTo>
                    <a:pt x="370752" y="295793"/>
                  </a:lnTo>
                  <a:lnTo>
                    <a:pt x="370752" y="234012"/>
                  </a:lnTo>
                  <a:lnTo>
                    <a:pt x="375736" y="229919"/>
                  </a:lnTo>
                  <a:lnTo>
                    <a:pt x="379712" y="223718"/>
                  </a:lnTo>
                  <a:lnTo>
                    <a:pt x="382343" y="216112"/>
                  </a:lnTo>
                  <a:lnTo>
                    <a:pt x="383295" y="207803"/>
                  </a:lnTo>
                  <a:lnTo>
                    <a:pt x="383295" y="136665"/>
                  </a:lnTo>
                  <a:lnTo>
                    <a:pt x="378565" y="111713"/>
                  </a:lnTo>
                  <a:lnTo>
                    <a:pt x="365606" y="91500"/>
                  </a:lnTo>
                  <a:lnTo>
                    <a:pt x="346266" y="77957"/>
                  </a:lnTo>
                  <a:lnTo>
                    <a:pt x="322392" y="73014"/>
                  </a:lnTo>
                  <a:close/>
                </a:path>
              </a:pathLst>
            </a:custGeom>
            <a:solidFill>
              <a:srgbClr val="6C6D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78534" y="2847213"/>
              <a:ext cx="518795" cy="226695"/>
            </a:xfrm>
            <a:custGeom>
              <a:avLst/>
              <a:gdLst/>
              <a:ahLst/>
              <a:cxnLst/>
              <a:rect l="l" t="t" r="r" b="b"/>
              <a:pathLst>
                <a:path w="518794" h="226694">
                  <a:moveTo>
                    <a:pt x="511178" y="113411"/>
                  </a:moveTo>
                  <a:lnTo>
                    <a:pt x="368757" y="113411"/>
                  </a:lnTo>
                  <a:lnTo>
                    <a:pt x="407873" y="205739"/>
                  </a:lnTo>
                  <a:lnTo>
                    <a:pt x="413883" y="214157"/>
                  </a:lnTo>
                  <a:lnTo>
                    <a:pt x="422240" y="220789"/>
                  </a:lnTo>
                  <a:lnTo>
                    <a:pt x="432144" y="225135"/>
                  </a:lnTo>
                  <a:lnTo>
                    <a:pt x="442798" y="226695"/>
                  </a:lnTo>
                  <a:lnTo>
                    <a:pt x="444957" y="226695"/>
                  </a:lnTo>
                  <a:lnTo>
                    <a:pt x="477850" y="204088"/>
                  </a:lnTo>
                  <a:lnTo>
                    <a:pt x="511178" y="113411"/>
                  </a:lnTo>
                  <a:close/>
                </a:path>
                <a:path w="518794" h="226694">
                  <a:moveTo>
                    <a:pt x="514398" y="104648"/>
                  </a:moveTo>
                  <a:lnTo>
                    <a:pt x="144183" y="104648"/>
                  </a:lnTo>
                  <a:lnTo>
                    <a:pt x="144183" y="205739"/>
                  </a:lnTo>
                  <a:lnTo>
                    <a:pt x="368757" y="205739"/>
                  </a:lnTo>
                  <a:lnTo>
                    <a:pt x="368757" y="113411"/>
                  </a:lnTo>
                  <a:lnTo>
                    <a:pt x="511178" y="113411"/>
                  </a:lnTo>
                  <a:lnTo>
                    <a:pt x="514398" y="104648"/>
                  </a:lnTo>
                  <a:close/>
                </a:path>
                <a:path w="518794" h="226694">
                  <a:moveTo>
                    <a:pt x="30899" y="0"/>
                  </a:moveTo>
                  <a:lnTo>
                    <a:pt x="16802" y="3760"/>
                  </a:lnTo>
                  <a:lnTo>
                    <a:pt x="6181" y="11604"/>
                  </a:lnTo>
                  <a:lnTo>
                    <a:pt x="195" y="22377"/>
                  </a:lnTo>
                  <a:lnTo>
                    <a:pt x="0" y="34925"/>
                  </a:lnTo>
                  <a:lnTo>
                    <a:pt x="20599" y="169163"/>
                  </a:lnTo>
                  <a:lnTo>
                    <a:pt x="49441" y="195325"/>
                  </a:lnTo>
                  <a:lnTo>
                    <a:pt x="60478" y="195357"/>
                  </a:lnTo>
                  <a:lnTo>
                    <a:pt x="71324" y="192912"/>
                  </a:lnTo>
                  <a:lnTo>
                    <a:pt x="81011" y="188182"/>
                  </a:lnTo>
                  <a:lnTo>
                    <a:pt x="88569" y="181356"/>
                  </a:lnTo>
                  <a:lnTo>
                    <a:pt x="144183" y="104648"/>
                  </a:lnTo>
                  <a:lnTo>
                    <a:pt x="514398" y="104648"/>
                  </a:lnTo>
                  <a:lnTo>
                    <a:pt x="516966" y="97662"/>
                  </a:lnTo>
                  <a:lnTo>
                    <a:pt x="440766" y="97662"/>
                  </a:lnTo>
                  <a:lnTo>
                    <a:pt x="434219" y="82041"/>
                  </a:lnTo>
                  <a:lnTo>
                    <a:pt x="80340" y="82041"/>
                  </a:lnTo>
                  <a:lnTo>
                    <a:pt x="72097" y="26162"/>
                  </a:lnTo>
                  <a:lnTo>
                    <a:pt x="67689" y="14251"/>
                  </a:lnTo>
                  <a:lnTo>
                    <a:pt x="58451" y="5270"/>
                  </a:lnTo>
                  <a:lnTo>
                    <a:pt x="45737" y="194"/>
                  </a:lnTo>
                  <a:lnTo>
                    <a:pt x="30899" y="0"/>
                  </a:lnTo>
                  <a:close/>
                </a:path>
                <a:path w="518794" h="226694">
                  <a:moveTo>
                    <a:pt x="479153" y="58171"/>
                  </a:moveTo>
                  <a:lnTo>
                    <a:pt x="465293" y="61928"/>
                  </a:lnTo>
                  <a:lnTo>
                    <a:pt x="454123" y="69613"/>
                  </a:lnTo>
                  <a:lnTo>
                    <a:pt x="446989" y="80263"/>
                  </a:lnTo>
                  <a:lnTo>
                    <a:pt x="440766" y="97662"/>
                  </a:lnTo>
                  <a:lnTo>
                    <a:pt x="516966" y="97662"/>
                  </a:lnTo>
                  <a:lnTo>
                    <a:pt x="518666" y="85812"/>
                  </a:lnTo>
                  <a:lnTo>
                    <a:pt x="514950" y="74580"/>
                  </a:lnTo>
                  <a:lnTo>
                    <a:pt x="506589" y="65301"/>
                  </a:lnTo>
                  <a:lnTo>
                    <a:pt x="494360" y="59309"/>
                  </a:lnTo>
                  <a:lnTo>
                    <a:pt x="479153" y="58171"/>
                  </a:lnTo>
                  <a:close/>
                </a:path>
                <a:path w="518794" h="226694">
                  <a:moveTo>
                    <a:pt x="372821" y="0"/>
                  </a:moveTo>
                  <a:lnTo>
                    <a:pt x="160667" y="0"/>
                  </a:lnTo>
                  <a:lnTo>
                    <a:pt x="151785" y="968"/>
                  </a:lnTo>
                  <a:lnTo>
                    <a:pt x="143651" y="3760"/>
                  </a:lnTo>
                  <a:lnTo>
                    <a:pt x="136336" y="8143"/>
                  </a:lnTo>
                  <a:lnTo>
                    <a:pt x="129768" y="13970"/>
                  </a:lnTo>
                  <a:lnTo>
                    <a:pt x="80340" y="82041"/>
                  </a:lnTo>
                  <a:lnTo>
                    <a:pt x="434219" y="82041"/>
                  </a:lnTo>
                  <a:lnTo>
                    <a:pt x="407873" y="19176"/>
                  </a:lnTo>
                  <a:lnTo>
                    <a:pt x="3728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67968" y="2699004"/>
              <a:ext cx="160019" cy="135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88136" y="2569463"/>
              <a:ext cx="536575" cy="260985"/>
            </a:xfrm>
            <a:custGeom>
              <a:avLst/>
              <a:gdLst/>
              <a:ahLst/>
              <a:cxnLst/>
              <a:rect l="l" t="t" r="r" b="b"/>
              <a:pathLst>
                <a:path w="536575" h="260985">
                  <a:moveTo>
                    <a:pt x="91440" y="124968"/>
                  </a:moveTo>
                  <a:lnTo>
                    <a:pt x="0" y="144399"/>
                  </a:lnTo>
                  <a:lnTo>
                    <a:pt x="62966" y="204216"/>
                  </a:lnTo>
                  <a:lnTo>
                    <a:pt x="91440" y="124968"/>
                  </a:lnTo>
                  <a:close/>
                </a:path>
                <a:path w="536575" h="260985">
                  <a:moveTo>
                    <a:pt x="339852" y="51435"/>
                  </a:moveTo>
                  <a:lnTo>
                    <a:pt x="324104" y="0"/>
                  </a:lnTo>
                  <a:lnTo>
                    <a:pt x="262128" y="14097"/>
                  </a:lnTo>
                  <a:lnTo>
                    <a:pt x="280416" y="67056"/>
                  </a:lnTo>
                  <a:lnTo>
                    <a:pt x="339852" y="51435"/>
                  </a:lnTo>
                  <a:close/>
                </a:path>
                <a:path w="536575" h="260985">
                  <a:moveTo>
                    <a:pt x="536448" y="230886"/>
                  </a:moveTo>
                  <a:lnTo>
                    <a:pt x="533628" y="219341"/>
                  </a:lnTo>
                  <a:lnTo>
                    <a:pt x="525970" y="209892"/>
                  </a:lnTo>
                  <a:lnTo>
                    <a:pt x="514578" y="203517"/>
                  </a:lnTo>
                  <a:lnTo>
                    <a:pt x="500634" y="201168"/>
                  </a:lnTo>
                  <a:lnTo>
                    <a:pt x="486676" y="203517"/>
                  </a:lnTo>
                  <a:lnTo>
                    <a:pt x="475297" y="209892"/>
                  </a:lnTo>
                  <a:lnTo>
                    <a:pt x="467626" y="219341"/>
                  </a:lnTo>
                  <a:lnTo>
                    <a:pt x="464820" y="230886"/>
                  </a:lnTo>
                  <a:lnTo>
                    <a:pt x="467626" y="242443"/>
                  </a:lnTo>
                  <a:lnTo>
                    <a:pt x="475297" y="251891"/>
                  </a:lnTo>
                  <a:lnTo>
                    <a:pt x="486676" y="258267"/>
                  </a:lnTo>
                  <a:lnTo>
                    <a:pt x="500634" y="260604"/>
                  </a:lnTo>
                  <a:lnTo>
                    <a:pt x="514578" y="258267"/>
                  </a:lnTo>
                  <a:lnTo>
                    <a:pt x="525970" y="251891"/>
                  </a:lnTo>
                  <a:lnTo>
                    <a:pt x="533628" y="242443"/>
                  </a:lnTo>
                  <a:lnTo>
                    <a:pt x="536448" y="2308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62516" y="5314188"/>
              <a:ext cx="2261616" cy="12649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58164" y="4567173"/>
            <a:ext cx="1489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latin typeface="Verdana"/>
                <a:cs typeface="Verdana"/>
              </a:rPr>
              <a:t>APERFEIÇOAMENTO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388" y="3171571"/>
            <a:ext cx="866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latin typeface="Verdana"/>
                <a:cs typeface="Verdana"/>
              </a:rPr>
              <a:t>AVANÇADO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7700" y="5440679"/>
            <a:ext cx="1800225" cy="756285"/>
          </a:xfrm>
          <a:prstGeom prst="rect">
            <a:avLst/>
          </a:prstGeom>
          <a:solidFill>
            <a:srgbClr val="004F9A"/>
          </a:solidFill>
        </p:spPr>
        <p:txBody>
          <a:bodyPr wrap="square" lIns="0" tIns="806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EAD:</a:t>
            </a:r>
            <a:endParaRPr sz="1300">
              <a:latin typeface="Verdana"/>
              <a:cs typeface="Verdana"/>
            </a:endParaRPr>
          </a:p>
          <a:p>
            <a:pPr algn="ctr" marL="350520" marR="344805">
              <a:lnSpc>
                <a:spcPct val="100000"/>
              </a:lnSpc>
            </a:pPr>
            <a:r>
              <a:rPr dirty="0" sz="1300" spc="-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ica</a:t>
            </a:r>
            <a:r>
              <a:rPr dirty="0" sz="1300" spc="-15">
                <a:solidFill>
                  <a:srgbClr val="FFFFFF"/>
                </a:solidFill>
                <a:latin typeface="Verdana"/>
                <a:cs typeface="Verdana"/>
              </a:rPr>
              <a:t>ç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ão 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Empática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37831" y="5451347"/>
            <a:ext cx="1836420" cy="719455"/>
          </a:xfrm>
          <a:prstGeom prst="rect">
            <a:avLst/>
          </a:prstGeom>
          <a:solidFill>
            <a:srgbClr val="004F9A"/>
          </a:solidFill>
        </p:spPr>
        <p:txBody>
          <a:bodyPr wrap="square" lIns="0" tIns="63500" rIns="0" bIns="0" rtlCol="0" vert="horz">
            <a:spAutoFit/>
          </a:bodyPr>
          <a:lstStyle/>
          <a:p>
            <a:pPr algn="ctr" marL="288925" marR="282575">
              <a:lnSpc>
                <a:spcPct val="100000"/>
              </a:lnSpc>
              <a:spcBef>
                <a:spcPts val="500"/>
              </a:spcBef>
            </a:pPr>
            <a:r>
              <a:rPr dirty="0" sz="1300" spc="-15">
                <a:solidFill>
                  <a:srgbClr val="FFFFFF"/>
                </a:solidFill>
                <a:latin typeface="Verdana"/>
                <a:cs typeface="Verdana"/>
              </a:rPr>
              <a:t>Workshop 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Planetree  Episódios I e</a:t>
            </a:r>
            <a:r>
              <a:rPr dirty="0" sz="13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1688" y="3005327"/>
            <a:ext cx="2161540" cy="721360"/>
          </a:xfrm>
          <a:prstGeom prst="rect">
            <a:avLst/>
          </a:prstGeom>
          <a:solidFill>
            <a:srgbClr val="004F9A"/>
          </a:solidFill>
        </p:spPr>
        <p:txBody>
          <a:bodyPr wrap="square" lIns="0" tIns="55880" rIns="0" bIns="0" rtlCol="0" vert="horz">
            <a:spAutoFit/>
          </a:bodyPr>
          <a:lstStyle/>
          <a:p>
            <a:pPr algn="ctr" marL="465455" marR="457834">
              <a:lnSpc>
                <a:spcPct val="100000"/>
              </a:lnSpc>
              <a:spcBef>
                <a:spcPts val="440"/>
              </a:spcBef>
            </a:pP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Crew</a:t>
            </a:r>
            <a:r>
              <a:rPr dirty="0" sz="13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Resource  Management  (CRM</a:t>
            </a:r>
            <a:r>
              <a:rPr dirty="0" sz="13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Aviação)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7395" y="2159507"/>
            <a:ext cx="2179320" cy="692150"/>
          </a:xfrm>
          <a:prstGeom prst="rect">
            <a:avLst/>
          </a:prstGeom>
          <a:solidFill>
            <a:srgbClr val="004F9A"/>
          </a:solidFill>
        </p:spPr>
        <p:txBody>
          <a:bodyPr wrap="square" lIns="0" tIns="482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Comunicação</a:t>
            </a:r>
            <a:endParaRPr sz="1300">
              <a:latin typeface="Verdana"/>
              <a:cs typeface="Verdana"/>
            </a:endParaRPr>
          </a:p>
          <a:p>
            <a:pPr algn="ctr" marL="1270">
              <a:lnSpc>
                <a:spcPct val="100000"/>
              </a:lnSpc>
            </a:pPr>
            <a:r>
              <a:rPr dirty="0" sz="1300" spc="-20">
                <a:solidFill>
                  <a:srgbClr val="FFFFFF"/>
                </a:solidFill>
                <a:latin typeface="Verdana"/>
                <a:cs typeface="Verdana"/>
              </a:rPr>
              <a:t>C.E.N.T.R.A.D.A.</a:t>
            </a:r>
            <a:r>
              <a:rPr dirty="0" baseline="26143" sz="1275" spc="-30">
                <a:solidFill>
                  <a:srgbClr val="FFFFFF"/>
                </a:solidFill>
                <a:latin typeface="Verdana"/>
                <a:cs typeface="Verdana"/>
              </a:rPr>
              <a:t>®</a:t>
            </a:r>
            <a:endParaRPr baseline="26143" sz="1275">
              <a:latin typeface="Verdana"/>
              <a:cs typeface="Verdana"/>
            </a:endParaRPr>
          </a:p>
          <a:p>
            <a:pPr algn="ctr" marL="1270">
              <a:lnSpc>
                <a:spcPct val="100000"/>
              </a:lnSpc>
            </a:pP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Paciente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86628" y="2136648"/>
            <a:ext cx="2179320" cy="707390"/>
          </a:xfrm>
          <a:prstGeom prst="rect">
            <a:avLst/>
          </a:prstGeom>
          <a:solidFill>
            <a:srgbClr val="004F9A"/>
          </a:solidFill>
        </p:spPr>
        <p:txBody>
          <a:bodyPr wrap="square" lIns="0" tIns="47625" rIns="0" bIns="0" rtlCol="0" vert="horz">
            <a:spAutoFit/>
          </a:bodyPr>
          <a:lstStyle/>
          <a:p>
            <a:pPr algn="just" marL="228600" marR="219710" indent="92710">
              <a:lnSpc>
                <a:spcPct val="100000"/>
              </a:lnSpc>
              <a:spcBef>
                <a:spcPts val="375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Service </a:t>
            </a:r>
            <a:r>
              <a:rPr dirty="0" sz="1400" spc="-10">
                <a:solidFill>
                  <a:srgbClr val="FFFFFF"/>
                </a:solidFill>
                <a:latin typeface="Verdana"/>
                <a:cs typeface="Verdana"/>
              </a:rPr>
              <a:t>Recovery 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Comunique-se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com 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C.A.L.O.R.</a:t>
            </a:r>
            <a:r>
              <a:rPr dirty="0" baseline="26143" sz="1275" spc="-15">
                <a:solidFill>
                  <a:srgbClr val="FFFFFF"/>
                </a:solidFill>
                <a:latin typeface="Verdana"/>
                <a:cs typeface="Verdana"/>
              </a:rPr>
              <a:t>®</a:t>
            </a:r>
            <a:r>
              <a:rPr dirty="0" baseline="26143" sz="1275" spc="29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Humano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97468" y="2150364"/>
            <a:ext cx="2179320" cy="708660"/>
          </a:xfrm>
          <a:prstGeom prst="rect">
            <a:avLst/>
          </a:prstGeom>
          <a:solidFill>
            <a:srgbClr val="004F9A"/>
          </a:solidFill>
        </p:spPr>
        <p:txBody>
          <a:bodyPr wrap="square" lIns="0" tIns="48895" rIns="0" bIns="0" rtlCol="0" vert="horz">
            <a:spAutoFit/>
          </a:bodyPr>
          <a:lstStyle/>
          <a:p>
            <a:pPr algn="ctr" marL="228600" marR="219710" indent="-635">
              <a:lnSpc>
                <a:spcPct val="100000"/>
              </a:lnSpc>
              <a:spcBef>
                <a:spcPts val="385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Disclosure 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Comunique-se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com 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C.A.L.O.R.</a:t>
            </a:r>
            <a:r>
              <a:rPr dirty="0" baseline="26143" sz="1275" spc="-15">
                <a:solidFill>
                  <a:srgbClr val="FFFFFF"/>
                </a:solidFill>
                <a:latin typeface="Verdana"/>
                <a:cs typeface="Verdana"/>
              </a:rPr>
              <a:t>®</a:t>
            </a:r>
            <a:r>
              <a:rPr dirty="0" baseline="26143" sz="1275" spc="292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Humano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20923" y="4235196"/>
            <a:ext cx="2179320" cy="692150"/>
          </a:xfrm>
          <a:prstGeom prst="rect">
            <a:avLst/>
          </a:prstGeom>
          <a:solidFill>
            <a:srgbClr val="004F9A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 marL="130810" marR="121920">
              <a:lnSpc>
                <a:spcPct val="100000"/>
              </a:lnSpc>
              <a:spcBef>
                <a:spcPts val="390"/>
              </a:spcBef>
            </a:pP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Comunicação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Empática  e </a:t>
            </a:r>
            <a:r>
              <a:rPr dirty="0" sz="1300" spc="-35">
                <a:solidFill>
                  <a:srgbClr val="FFFFFF"/>
                </a:solidFill>
                <a:latin typeface="Verdana"/>
                <a:cs typeface="Verdana"/>
              </a:rPr>
              <a:t>P.O.S.T.U.R.A.</a:t>
            </a:r>
            <a:r>
              <a:rPr dirty="0" baseline="26143" sz="1275" spc="-52">
                <a:solidFill>
                  <a:srgbClr val="FFFFFF"/>
                </a:solidFill>
                <a:latin typeface="Verdana"/>
                <a:cs typeface="Verdana"/>
              </a:rPr>
              <a:t>®</a:t>
            </a:r>
            <a:endParaRPr baseline="26143" sz="1275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Profissional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2159" y="4239767"/>
            <a:ext cx="2159635" cy="684530"/>
          </a:xfrm>
          <a:prstGeom prst="rect">
            <a:avLst/>
          </a:prstGeom>
          <a:solidFill>
            <a:srgbClr val="004F9A"/>
          </a:solidFill>
        </p:spPr>
        <p:txBody>
          <a:bodyPr wrap="square" lIns="0" tIns="45085" rIns="0" bIns="0" rtlCol="0" vert="horz">
            <a:spAutoFit/>
          </a:bodyPr>
          <a:lstStyle/>
          <a:p>
            <a:pPr marL="291465" marR="283845" indent="386715">
              <a:lnSpc>
                <a:spcPct val="100000"/>
              </a:lnSpc>
              <a:spcBef>
                <a:spcPts val="355"/>
              </a:spcBef>
            </a:pP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Conviver:  como trabalhar</a:t>
            </a:r>
            <a:r>
              <a:rPr dirty="0" sz="13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endParaRPr sz="1300">
              <a:latin typeface="Verdana"/>
              <a:cs typeface="Verdana"/>
            </a:endParaRPr>
          </a:p>
          <a:p>
            <a:pPr marL="802005">
              <a:lnSpc>
                <a:spcPct val="100000"/>
              </a:lnSpc>
            </a:pP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Equipe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03564" y="4259579"/>
            <a:ext cx="2161540" cy="684530"/>
          </a:xfrm>
          <a:prstGeom prst="rect">
            <a:avLst/>
          </a:prstGeom>
          <a:solidFill>
            <a:srgbClr val="004F9A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460375" marR="451484" indent="1270">
              <a:lnSpc>
                <a:spcPct val="100000"/>
              </a:lnSpc>
              <a:spcBef>
                <a:spcPts val="355"/>
              </a:spcBef>
            </a:pP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Compartilhar:  como fazer</a:t>
            </a:r>
            <a:r>
              <a:rPr dirty="0" sz="13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um</a:t>
            </a:r>
            <a:endParaRPr sz="1300">
              <a:latin typeface="Verdana"/>
              <a:cs typeface="Verdana"/>
            </a:endParaRPr>
          </a:p>
          <a:p>
            <a:pPr algn="ctr" marL="1905">
              <a:lnSpc>
                <a:spcPct val="100000"/>
              </a:lnSpc>
            </a:pP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Feedback</a:t>
            </a:r>
            <a:r>
              <a:rPr dirty="0" sz="130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construtivo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25779" y="358216"/>
            <a:ext cx="8385809" cy="9537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dirty="0" sz="3200" spc="-5"/>
              <a:t>Desenvolvimento </a:t>
            </a:r>
            <a:r>
              <a:rPr dirty="0" sz="3200"/>
              <a:t>de</a:t>
            </a:r>
            <a:r>
              <a:rPr dirty="0" sz="3200" spc="-35"/>
              <a:t> </a:t>
            </a:r>
            <a:r>
              <a:rPr dirty="0" sz="3200" spc="-5"/>
              <a:t>Habilidades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/>
              <a:t>Sócio </a:t>
            </a:r>
            <a:r>
              <a:rPr dirty="0" sz="3200" spc="-5"/>
              <a:t>Emocionais </a:t>
            </a:r>
            <a:r>
              <a:rPr dirty="0" sz="3200"/>
              <a:t>e </a:t>
            </a:r>
            <a:r>
              <a:rPr dirty="0" sz="3200" spc="-5"/>
              <a:t>Comunicação </a:t>
            </a:r>
            <a:r>
              <a:rPr dirty="0" sz="3200"/>
              <a:t>no</a:t>
            </a:r>
            <a:r>
              <a:rPr dirty="0" sz="3200" spc="-125"/>
              <a:t> </a:t>
            </a:r>
            <a:r>
              <a:rPr dirty="0" sz="3200"/>
              <a:t>HSL</a:t>
            </a:r>
            <a:endParaRPr sz="3200"/>
          </a:p>
        </p:txBody>
      </p:sp>
      <p:sp>
        <p:nvSpPr>
          <p:cNvPr id="27" name="object 27"/>
          <p:cNvSpPr txBox="1"/>
          <p:nvPr/>
        </p:nvSpPr>
        <p:spPr>
          <a:xfrm>
            <a:off x="7229856" y="3019044"/>
            <a:ext cx="2179320" cy="708660"/>
          </a:xfrm>
          <a:prstGeom prst="rect">
            <a:avLst/>
          </a:prstGeom>
          <a:solidFill>
            <a:srgbClr val="004F9A"/>
          </a:solidFill>
        </p:spPr>
        <p:txBody>
          <a:bodyPr wrap="square" lIns="0" tIns="48895" rIns="0" bIns="0" rtlCol="0" vert="horz">
            <a:spAutoFit/>
          </a:bodyPr>
          <a:lstStyle/>
          <a:p>
            <a:pPr algn="ctr" marL="219075" marR="210820">
              <a:lnSpc>
                <a:spcPct val="100000"/>
              </a:lnSpc>
              <a:spcBef>
                <a:spcPts val="385"/>
              </a:spcBef>
            </a:pP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Gestão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Conflitos 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Comunique-se </a:t>
            </a:r>
            <a:r>
              <a:rPr dirty="0" sz="1300" spc="-5">
                <a:solidFill>
                  <a:srgbClr val="FFFFFF"/>
                </a:solidFill>
                <a:latin typeface="Verdana"/>
                <a:cs typeface="Verdana"/>
              </a:rPr>
              <a:t>com 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C.A.L.O.R.</a:t>
            </a:r>
            <a:r>
              <a:rPr dirty="0" baseline="26143" sz="1275" spc="-15">
                <a:solidFill>
                  <a:srgbClr val="FFFFFF"/>
                </a:solidFill>
                <a:latin typeface="Verdana"/>
                <a:cs typeface="Verdana"/>
              </a:rPr>
              <a:t>®</a:t>
            </a:r>
            <a:r>
              <a:rPr dirty="0" baseline="26143" sz="1275" spc="3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Humano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416540" y="335279"/>
              <a:ext cx="1444752" cy="393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8215" rIns="0" bIns="0" rtlCol="0" vert="horz">
            <a:spAutoFit/>
          </a:bodyPr>
          <a:lstStyle/>
          <a:p>
            <a:pPr marL="202565" marR="5080" indent="1168400">
              <a:lnSpc>
                <a:spcPts val="5180"/>
              </a:lnSpc>
              <a:spcBef>
                <a:spcPts val="755"/>
              </a:spcBef>
            </a:pPr>
            <a:r>
              <a:rPr dirty="0"/>
              <a:t>Visitas </a:t>
            </a:r>
            <a:r>
              <a:rPr dirty="0" spc="-5"/>
              <a:t>Multidisciplinares  </a:t>
            </a:r>
            <a:r>
              <a:rPr dirty="0" spc="-15"/>
              <a:t>Centradas </a:t>
            </a:r>
            <a:r>
              <a:rPr dirty="0"/>
              <a:t>no </a:t>
            </a:r>
            <a:r>
              <a:rPr dirty="0" spc="-20"/>
              <a:t>Paciente </a:t>
            </a:r>
            <a:r>
              <a:rPr dirty="0"/>
              <a:t>e </a:t>
            </a:r>
            <a:r>
              <a:rPr dirty="0" spc="-35"/>
              <a:t>Família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370458"/>
            <a:ext cx="414909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15"/>
              <a:t>Patient </a:t>
            </a:r>
            <a:r>
              <a:rPr dirty="0" sz="3200" spc="-5"/>
              <a:t>and </a:t>
            </a:r>
            <a:r>
              <a:rPr dirty="0" sz="3200" spc="-30"/>
              <a:t>Family  </a:t>
            </a:r>
            <a:r>
              <a:rPr dirty="0" sz="3200" spc="-5"/>
              <a:t>Centered</a:t>
            </a:r>
            <a:r>
              <a:rPr dirty="0" sz="3200" spc="-45"/>
              <a:t> </a:t>
            </a:r>
            <a:r>
              <a:rPr dirty="0" sz="3200" spc="-10"/>
              <a:t>Roundings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37361" y="2407411"/>
            <a:ext cx="6137910" cy="426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solidFill>
                  <a:srgbClr val="171717"/>
                </a:solidFill>
                <a:latin typeface="Arial"/>
                <a:cs typeface="Arial"/>
              </a:rPr>
              <a:t>Engaging Families and </a:t>
            </a:r>
            <a:r>
              <a:rPr dirty="0" sz="2100" spc="-50">
                <a:solidFill>
                  <a:srgbClr val="171717"/>
                </a:solidFill>
                <a:latin typeface="Arial"/>
                <a:cs typeface="Arial"/>
              </a:rPr>
              <a:t>Teams </a:t>
            </a:r>
            <a:r>
              <a:rPr dirty="0" sz="2100" spc="-5">
                <a:solidFill>
                  <a:srgbClr val="171717"/>
                </a:solidFill>
                <a:latin typeface="Arial"/>
                <a:cs typeface="Arial"/>
              </a:rPr>
              <a:t>in </a:t>
            </a:r>
            <a:r>
              <a:rPr dirty="0" sz="2100" spc="-25">
                <a:solidFill>
                  <a:srgbClr val="171717"/>
                </a:solidFill>
                <a:latin typeface="Arial"/>
                <a:cs typeface="Arial"/>
              </a:rPr>
              <a:t>I-PASS </a:t>
            </a:r>
            <a:r>
              <a:rPr dirty="0" sz="210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dirty="0" sz="2100" spc="-1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171717"/>
                </a:solidFill>
                <a:latin typeface="Arial"/>
                <a:cs typeface="Arial"/>
              </a:rPr>
              <a:t>Improve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100" spc="-5">
                <a:solidFill>
                  <a:srgbClr val="171717"/>
                </a:solidFill>
                <a:latin typeface="Arial"/>
                <a:cs typeface="Arial"/>
              </a:rPr>
              <a:t>Patient Safety and</a:t>
            </a:r>
            <a:r>
              <a:rPr dirty="0" sz="2100" spc="-1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171717"/>
                </a:solidFill>
                <a:latin typeface="Arial"/>
                <a:cs typeface="Arial"/>
              </a:rPr>
              <a:t>Experience</a:t>
            </a:r>
            <a:endParaRPr sz="2100">
              <a:latin typeface="Arial"/>
              <a:cs typeface="Arial"/>
            </a:endParaRPr>
          </a:p>
          <a:p>
            <a:pPr marL="323215" marR="721995" indent="-287020">
              <a:lnSpc>
                <a:spcPct val="100000"/>
              </a:lnSpc>
              <a:spcBef>
                <a:spcPts val="1950"/>
              </a:spcBef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Comunicação como principal causa-raiz</a:t>
            </a:r>
            <a:r>
              <a:rPr dirty="0" sz="2000" spc="-13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para  eventos</a:t>
            </a:r>
            <a:r>
              <a:rPr dirty="0" sz="2000" spc="-3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adversos</a:t>
            </a:r>
            <a:endParaRPr sz="2000">
              <a:latin typeface="Arial"/>
              <a:cs typeface="Arial"/>
            </a:endParaRPr>
          </a:p>
          <a:p>
            <a:pPr marL="323215" marR="347980" indent="-287020">
              <a:lnSpc>
                <a:spcPct val="100000"/>
              </a:lnSpc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Ferramenta de Comunicação para passagem</a:t>
            </a:r>
            <a:r>
              <a:rPr dirty="0" sz="2000" spc="-18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de  plantão</a:t>
            </a:r>
            <a:endParaRPr sz="2000">
              <a:latin typeface="Arial"/>
              <a:cs typeface="Arial"/>
            </a:endParaRPr>
          </a:p>
          <a:p>
            <a:pPr marL="323215" indent="-287020">
              <a:lnSpc>
                <a:spcPct val="100000"/>
              </a:lnSpc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Familiares como “vigilantes” e parceiros </a:t>
            </a:r>
            <a:r>
              <a:rPr dirty="0" sz="2000" spc="-5">
                <a:solidFill>
                  <a:srgbClr val="171717"/>
                </a:solidFill>
                <a:latin typeface="Arial"/>
                <a:cs typeface="Arial"/>
              </a:rPr>
              <a:t>no</a:t>
            </a:r>
            <a:r>
              <a:rPr dirty="0" sz="2000" spc="-14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71717"/>
                </a:solidFill>
                <a:latin typeface="Arial"/>
                <a:cs typeface="Arial"/>
              </a:rPr>
              <a:t>cuidado</a:t>
            </a:r>
            <a:endParaRPr sz="2000">
              <a:latin typeface="Arial"/>
              <a:cs typeface="Arial"/>
            </a:endParaRPr>
          </a:p>
          <a:p>
            <a:pPr marL="323215" indent="-287020">
              <a:lnSpc>
                <a:spcPct val="100000"/>
              </a:lnSpc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Na construção da ferramenta, time de </a:t>
            </a:r>
            <a:r>
              <a:rPr dirty="0" sz="2000" spc="-5">
                <a:solidFill>
                  <a:srgbClr val="171717"/>
                </a:solidFill>
                <a:latin typeface="Arial"/>
                <a:cs typeface="Arial"/>
              </a:rPr>
              <a:t>Experts</a:t>
            </a:r>
            <a:r>
              <a:rPr dirty="0" sz="2000" spc="-17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Pacientes</a:t>
            </a:r>
            <a:r>
              <a:rPr dirty="0" sz="2000" spc="-3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(Co-Criação)</a:t>
            </a:r>
            <a:endParaRPr sz="2000">
              <a:latin typeface="Arial"/>
              <a:cs typeface="Arial"/>
            </a:endParaRPr>
          </a:p>
          <a:p>
            <a:pPr marL="323215" indent="-287020">
              <a:lnSpc>
                <a:spcPct val="100000"/>
              </a:lnSpc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Pilotos +</a:t>
            </a:r>
            <a:r>
              <a:rPr dirty="0" sz="2000" spc="-2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Prototipação</a:t>
            </a:r>
            <a:endParaRPr sz="2000">
              <a:latin typeface="Arial"/>
              <a:cs typeface="Arial"/>
            </a:endParaRPr>
          </a:p>
          <a:p>
            <a:pPr marL="323215" indent="-287020">
              <a:lnSpc>
                <a:spcPct val="100000"/>
              </a:lnSpc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Processo de Implantação + Métrica (3</a:t>
            </a:r>
            <a:r>
              <a:rPr dirty="0" sz="2000" spc="-17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anos)</a:t>
            </a:r>
            <a:endParaRPr sz="2000">
              <a:latin typeface="Arial"/>
              <a:cs typeface="Arial"/>
            </a:endParaRPr>
          </a:p>
          <a:p>
            <a:pPr marL="323215" indent="-287020">
              <a:lnSpc>
                <a:spcPct val="100000"/>
              </a:lnSpc>
              <a:buFont typeface="Wingdings"/>
              <a:buChar char=""/>
              <a:tabLst>
                <a:tab pos="323215" algn="l"/>
                <a:tab pos="323850" algn="l"/>
              </a:tabLst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Como </a:t>
            </a:r>
            <a:r>
              <a:rPr dirty="0" sz="2000" spc="-5">
                <a:solidFill>
                  <a:srgbClr val="171717"/>
                </a:solidFill>
                <a:latin typeface="Arial"/>
                <a:cs typeface="Arial"/>
              </a:rPr>
              <a:t>os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“Rounds” são </a:t>
            </a:r>
            <a:r>
              <a:rPr dirty="0" sz="2000" spc="-5">
                <a:solidFill>
                  <a:srgbClr val="171717"/>
                </a:solidFill>
                <a:latin typeface="Arial"/>
                <a:cs typeface="Arial"/>
              </a:rPr>
              <a:t>feitos atualmente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(Patient</a:t>
            </a:r>
            <a:r>
              <a:rPr dirty="0" sz="2000" spc="-16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</a:pP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Family Centered</a:t>
            </a:r>
            <a:r>
              <a:rPr dirty="0" sz="2000" spc="-4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1717"/>
                </a:solidFill>
                <a:latin typeface="Arial"/>
                <a:cs typeface="Arial"/>
              </a:rPr>
              <a:t>Roundings)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2772" y="158495"/>
            <a:ext cx="11238230" cy="6562725"/>
            <a:chOff x="842772" y="158495"/>
            <a:chExt cx="11238230" cy="6562725"/>
          </a:xfrm>
        </p:grpSpPr>
        <p:sp>
          <p:nvSpPr>
            <p:cNvPr id="5" name="object 5"/>
            <p:cNvSpPr/>
            <p:nvPr/>
          </p:nvSpPr>
          <p:spPr>
            <a:xfrm>
              <a:off x="7420355" y="158495"/>
              <a:ext cx="4660392" cy="6562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42772" y="1542287"/>
              <a:ext cx="3230879" cy="722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416540" y="335279"/>
              <a:ext cx="1444752" cy="393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95959" y="1858213"/>
            <a:ext cx="11057255" cy="273304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 marR="5080" indent="2465705">
              <a:lnSpc>
                <a:spcPts val="5190"/>
              </a:lnSpc>
              <a:spcBef>
                <a:spcPts val="750"/>
              </a:spcBef>
            </a:pPr>
            <a:r>
              <a:rPr dirty="0" sz="4800">
                <a:solidFill>
                  <a:srgbClr val="127BC0"/>
                </a:solidFill>
                <a:latin typeface="Verdana"/>
                <a:cs typeface="Verdana"/>
              </a:rPr>
              <a:t>Visitas </a:t>
            </a:r>
            <a:r>
              <a:rPr dirty="0" sz="4800" spc="-15">
                <a:solidFill>
                  <a:srgbClr val="127BC0"/>
                </a:solidFill>
                <a:latin typeface="Verdana"/>
                <a:cs typeface="Verdana"/>
              </a:rPr>
              <a:t>Estruturadas  </a:t>
            </a:r>
            <a:r>
              <a:rPr dirty="0" sz="4800" spc="-5">
                <a:solidFill>
                  <a:srgbClr val="127BC0"/>
                </a:solidFill>
                <a:latin typeface="Verdana"/>
                <a:cs typeface="Verdana"/>
              </a:rPr>
              <a:t>Qualidade, </a:t>
            </a:r>
            <a:r>
              <a:rPr dirty="0" sz="4800" spc="-15">
                <a:solidFill>
                  <a:srgbClr val="127BC0"/>
                </a:solidFill>
                <a:latin typeface="Verdana"/>
                <a:cs typeface="Verdana"/>
              </a:rPr>
              <a:t>Segurança </a:t>
            </a:r>
            <a:r>
              <a:rPr dirty="0" sz="4800">
                <a:solidFill>
                  <a:srgbClr val="127BC0"/>
                </a:solidFill>
                <a:latin typeface="Verdana"/>
                <a:cs typeface="Verdana"/>
              </a:rPr>
              <a:t>e</a:t>
            </a:r>
            <a:r>
              <a:rPr dirty="0" sz="4800" spc="-25">
                <a:solidFill>
                  <a:srgbClr val="127BC0"/>
                </a:solidFill>
                <a:latin typeface="Verdana"/>
                <a:cs typeface="Verdana"/>
              </a:rPr>
              <a:t> </a:t>
            </a:r>
            <a:r>
              <a:rPr dirty="0" sz="4800" spc="-5">
                <a:solidFill>
                  <a:srgbClr val="127BC0"/>
                </a:solidFill>
                <a:latin typeface="Verdana"/>
                <a:cs typeface="Verdana"/>
              </a:rPr>
              <a:t>Experiência</a:t>
            </a:r>
            <a:endParaRPr sz="4800">
              <a:latin typeface="Verdana"/>
              <a:cs typeface="Verdana"/>
            </a:endParaRPr>
          </a:p>
          <a:p>
            <a:pPr algn="ctr" marL="2540">
              <a:lnSpc>
                <a:spcPts val="4815"/>
              </a:lnSpc>
            </a:pPr>
            <a:r>
              <a:rPr dirty="0" sz="4800">
                <a:solidFill>
                  <a:srgbClr val="127BC0"/>
                </a:solidFill>
                <a:latin typeface="Verdana"/>
                <a:cs typeface="Verdana"/>
              </a:rPr>
              <a:t>+</a:t>
            </a:r>
            <a:endParaRPr sz="4800">
              <a:latin typeface="Verdana"/>
              <a:cs typeface="Verdana"/>
            </a:endParaRPr>
          </a:p>
          <a:p>
            <a:pPr algn="ctr" marL="2540">
              <a:lnSpc>
                <a:spcPts val="5470"/>
              </a:lnSpc>
            </a:pPr>
            <a:r>
              <a:rPr dirty="0" sz="4800" spc="-5">
                <a:solidFill>
                  <a:srgbClr val="127BC0"/>
                </a:solidFill>
                <a:latin typeface="Verdana"/>
                <a:cs typeface="Verdana"/>
              </a:rPr>
              <a:t>Quadros de Gestão </a:t>
            </a:r>
            <a:r>
              <a:rPr dirty="0" sz="4800">
                <a:solidFill>
                  <a:srgbClr val="127BC0"/>
                </a:solidFill>
                <a:latin typeface="Verdana"/>
                <a:cs typeface="Verdana"/>
              </a:rPr>
              <a:t>à</a:t>
            </a:r>
            <a:r>
              <a:rPr dirty="0" sz="4800" spc="-10">
                <a:solidFill>
                  <a:srgbClr val="127BC0"/>
                </a:solidFill>
                <a:latin typeface="Verdana"/>
                <a:cs typeface="Verdana"/>
              </a:rPr>
              <a:t> </a:t>
            </a:r>
            <a:r>
              <a:rPr dirty="0" sz="4800">
                <a:solidFill>
                  <a:srgbClr val="127BC0"/>
                </a:solidFill>
                <a:latin typeface="Verdana"/>
                <a:cs typeface="Verdana"/>
              </a:rPr>
              <a:t>Vista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344551"/>
            <a:ext cx="8503920" cy="894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dirty="0" sz="3000" spc="-5"/>
              <a:t>Visitas </a:t>
            </a:r>
            <a:r>
              <a:rPr dirty="0" sz="3000" spc="-10"/>
              <a:t>Estruturadas (Liderança</a:t>
            </a:r>
            <a:r>
              <a:rPr dirty="0" sz="3000" spc="-30"/>
              <a:t> </a:t>
            </a:r>
            <a:r>
              <a:rPr dirty="0" sz="3000"/>
              <a:t>Assistencial)</a:t>
            </a:r>
            <a:endParaRPr sz="3000"/>
          </a:p>
          <a:p>
            <a:pPr marL="12700">
              <a:lnSpc>
                <a:spcPts val="3420"/>
              </a:lnSpc>
              <a:tabLst>
                <a:tab pos="458470" algn="l"/>
              </a:tabLst>
            </a:pPr>
            <a:r>
              <a:rPr dirty="0" sz="3000"/>
              <a:t>+	</a:t>
            </a:r>
            <a:r>
              <a:rPr dirty="0" sz="3000" spc="-5"/>
              <a:t>Quadros de Gestão </a:t>
            </a:r>
            <a:r>
              <a:rPr dirty="0" sz="3000"/>
              <a:t>à</a:t>
            </a:r>
            <a:r>
              <a:rPr dirty="0" sz="3000" spc="-30"/>
              <a:t> </a:t>
            </a:r>
            <a:r>
              <a:rPr dirty="0" sz="3000"/>
              <a:t>Vista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200911" y="1962911"/>
            <a:ext cx="10340340" cy="4276725"/>
            <a:chOff x="1200911" y="1962911"/>
            <a:chExt cx="10340340" cy="4276725"/>
          </a:xfrm>
        </p:grpSpPr>
        <p:sp>
          <p:nvSpPr>
            <p:cNvPr id="4" name="object 4"/>
            <p:cNvSpPr/>
            <p:nvPr/>
          </p:nvSpPr>
          <p:spPr>
            <a:xfrm>
              <a:off x="5838444" y="1962911"/>
              <a:ext cx="5702808" cy="4276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00911" y="2874263"/>
              <a:ext cx="4364736" cy="2755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96849"/>
            <a:ext cx="72694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Instituto de Qualidade </a:t>
            </a:r>
            <a:r>
              <a:rPr dirty="0" sz="3200"/>
              <a:t>e</a:t>
            </a:r>
            <a:r>
              <a:rPr dirty="0" sz="3200" spc="-5"/>
              <a:t> Segurança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94588" y="1994915"/>
            <a:ext cx="10463783" cy="4183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1321" y="2744215"/>
            <a:ext cx="325818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/>
              <a:t>Desafios</a:t>
            </a:r>
            <a:endParaRPr sz="6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7656830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/>
              <a:t>Os Desafios na </a:t>
            </a:r>
            <a:r>
              <a:rPr dirty="0" sz="3500" spc="-20"/>
              <a:t>Era </a:t>
            </a:r>
            <a:r>
              <a:rPr dirty="0" sz="3500" spc="-5"/>
              <a:t>da</a:t>
            </a:r>
            <a:r>
              <a:rPr dirty="0" sz="3500" spc="-130"/>
              <a:t> </a:t>
            </a:r>
            <a:r>
              <a:rPr dirty="0" sz="3500" spc="-5"/>
              <a:t>Experiência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851786" y="2719197"/>
            <a:ext cx="160782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"/>
                <a:cs typeface="Arial"/>
              </a:rPr>
              <a:t>Ferramentas</a:t>
            </a:r>
            <a:endParaRPr sz="22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</a:pPr>
            <a:r>
              <a:rPr dirty="0" sz="2200" spc="-5">
                <a:latin typeface="Arial"/>
                <a:cs typeface="Arial"/>
              </a:rPr>
              <a:t>de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Ativação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9020" y="1633727"/>
            <a:ext cx="5448300" cy="5006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79179" y="2721051"/>
            <a:ext cx="1500505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"/>
                <a:cs typeface="Arial"/>
              </a:rPr>
              <a:t>Condições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latin typeface="Arial"/>
                <a:cs typeface="Arial"/>
              </a:rPr>
              <a:t>do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Paciente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81392" y="6008014"/>
            <a:ext cx="161099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Arial"/>
                <a:cs typeface="Arial"/>
              </a:rPr>
              <a:t>Profi</a:t>
            </a:r>
            <a:r>
              <a:rPr dirty="0" sz="2200">
                <a:latin typeface="Arial"/>
                <a:cs typeface="Arial"/>
              </a:rPr>
              <a:t>s</a:t>
            </a:r>
            <a:r>
              <a:rPr dirty="0" sz="2200" spc="-5">
                <a:latin typeface="Arial"/>
                <a:cs typeface="Arial"/>
              </a:rPr>
              <a:t>s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5">
                <a:latin typeface="Arial"/>
                <a:cs typeface="Arial"/>
              </a:rPr>
              <a:t>ona</a:t>
            </a:r>
            <a:r>
              <a:rPr dirty="0" sz="2200">
                <a:latin typeface="Arial"/>
                <a:cs typeface="Arial"/>
              </a:rPr>
              <a:t>i</a:t>
            </a:r>
            <a:r>
              <a:rPr dirty="0" sz="2200" spc="-5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4060" y="2152548"/>
            <a:ext cx="2068195" cy="190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Alfabetismo em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Saúde  Fatores Cognitivos  Fatores Emocionais  Aspectos Sociais  Aspectos Culturais  </a:t>
            </a:r>
            <a:r>
              <a:rPr dirty="0" sz="1600" spc="-20">
                <a:latin typeface="Arial"/>
                <a:cs typeface="Arial"/>
              </a:rPr>
              <a:t>Valores </a:t>
            </a:r>
            <a:r>
              <a:rPr dirty="0" sz="1600" spc="-5">
                <a:latin typeface="Arial"/>
                <a:cs typeface="Arial"/>
              </a:rPr>
              <a:t>e Crenças  Individuais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4978" y="2680487"/>
            <a:ext cx="1931670" cy="830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Acesso à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Informação  Auxílio à Decisão  </a:t>
            </a:r>
            <a:r>
              <a:rPr dirty="0" sz="1600" spc="-25">
                <a:latin typeface="Arial"/>
                <a:cs typeface="Arial"/>
              </a:rPr>
              <a:t>Tecnologia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8077" y="4479696"/>
            <a:ext cx="2303780" cy="163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Modelo Mental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(Parceria)  </a:t>
            </a:r>
            <a:r>
              <a:rPr dirty="0" sz="1600" spc="-40">
                <a:latin typeface="Arial"/>
                <a:cs typeface="Arial"/>
              </a:rPr>
              <a:t>Tempo </a:t>
            </a:r>
            <a:r>
              <a:rPr dirty="0" sz="1600" spc="-5">
                <a:latin typeface="Arial"/>
                <a:cs typeface="Arial"/>
              </a:rPr>
              <a:t>(Dedicação)  Comunicação Efetiva  (Soft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Skills)</a:t>
            </a:r>
            <a:endParaRPr sz="1600">
              <a:latin typeface="Arial"/>
              <a:cs typeface="Arial"/>
            </a:endParaRPr>
          </a:p>
          <a:p>
            <a:pPr algn="ctr" marL="321945" marR="314325">
              <a:lnSpc>
                <a:spcPct val="110000"/>
              </a:lnSpc>
            </a:pPr>
            <a:r>
              <a:rPr dirty="0" sz="1600" spc="-5">
                <a:latin typeface="Arial"/>
                <a:cs typeface="Arial"/>
              </a:rPr>
              <a:t>Aspectos Ético,  Bioético 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Jurídico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816" y="5983935"/>
            <a:ext cx="361632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Fonte: Programa de Experiência do</a:t>
            </a:r>
            <a:r>
              <a:rPr dirty="0" sz="1400" spc="-19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Paciente,  </a:t>
            </a:r>
            <a:r>
              <a:rPr dirty="0" sz="1400" spc="-5" i="1">
                <a:latin typeface="Arial"/>
                <a:cs typeface="Arial"/>
              </a:rPr>
              <a:t>Instituto </a:t>
            </a:r>
            <a:r>
              <a:rPr dirty="0" sz="1400" i="1">
                <a:latin typeface="Arial"/>
                <a:cs typeface="Arial"/>
              </a:rPr>
              <a:t>de Qualidade e</a:t>
            </a:r>
            <a:r>
              <a:rPr dirty="0" sz="1400" spc="-1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Segurança,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i="1">
                <a:latin typeface="Arial"/>
                <a:cs typeface="Arial"/>
              </a:rPr>
              <a:t>Hospital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Sírio-Libanês.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79932" y="2258567"/>
              <a:ext cx="10378440" cy="28514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75360" y="2253995"/>
              <a:ext cx="10387965" cy="2860675"/>
            </a:xfrm>
            <a:custGeom>
              <a:avLst/>
              <a:gdLst/>
              <a:ahLst/>
              <a:cxnLst/>
              <a:rect l="l" t="t" r="r" b="b"/>
              <a:pathLst>
                <a:path w="10387965" h="2860675">
                  <a:moveTo>
                    <a:pt x="0" y="2860547"/>
                  </a:moveTo>
                  <a:lnTo>
                    <a:pt x="10387584" y="2860547"/>
                  </a:lnTo>
                  <a:lnTo>
                    <a:pt x="10387584" y="0"/>
                  </a:lnTo>
                  <a:lnTo>
                    <a:pt x="0" y="0"/>
                  </a:lnTo>
                  <a:lnTo>
                    <a:pt x="0" y="2860547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217166" y="6239967"/>
            <a:ext cx="77685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latin typeface="Arial"/>
                <a:cs typeface="Arial"/>
              </a:rPr>
              <a:t>Fonte: N. Joseph-Williams et al. Patient Education and Counseling 2014; 94:</a:t>
            </a:r>
            <a:r>
              <a:rPr dirty="0" sz="1600" spc="170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291-309.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1816" y="671576"/>
            <a:ext cx="7656830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/>
              <a:t>Os Desafios na </a:t>
            </a:r>
            <a:r>
              <a:rPr dirty="0" sz="3500" spc="-20"/>
              <a:t>Era </a:t>
            </a:r>
            <a:r>
              <a:rPr dirty="0" sz="3500" spc="-5"/>
              <a:t>da</a:t>
            </a:r>
            <a:r>
              <a:rPr dirty="0" sz="3500" spc="-130"/>
              <a:t> </a:t>
            </a:r>
            <a:r>
              <a:rPr dirty="0" sz="3500" spc="-5"/>
              <a:t>Experiência</a:t>
            </a:r>
            <a:endParaRPr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730072"/>
            <a:ext cx="715581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Humildade, </a:t>
            </a:r>
            <a:r>
              <a:rPr dirty="0" sz="3200" spc="-10"/>
              <a:t>Colaboração </a:t>
            </a:r>
            <a:r>
              <a:rPr dirty="0" sz="3200"/>
              <a:t>e</a:t>
            </a:r>
            <a:r>
              <a:rPr dirty="0" sz="3200" spc="-20"/>
              <a:t> </a:t>
            </a:r>
            <a:r>
              <a:rPr dirty="0" sz="3200" spc="-10"/>
              <a:t>Parceria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68095" y="1645920"/>
            <a:ext cx="10789920" cy="4912360"/>
            <a:chOff x="768095" y="1645920"/>
            <a:chExt cx="10789920" cy="4912360"/>
          </a:xfrm>
        </p:grpSpPr>
        <p:sp>
          <p:nvSpPr>
            <p:cNvPr id="4" name="object 4"/>
            <p:cNvSpPr/>
            <p:nvPr/>
          </p:nvSpPr>
          <p:spPr>
            <a:xfrm>
              <a:off x="4530851" y="1645920"/>
              <a:ext cx="3060192" cy="2319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8095" y="4072127"/>
              <a:ext cx="3348228" cy="2481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93692" y="4073652"/>
              <a:ext cx="3241548" cy="2484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14131" y="4072127"/>
              <a:ext cx="3643883" cy="24825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66215" y="1757172"/>
              <a:ext cx="3188208" cy="21259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21752" y="1697736"/>
              <a:ext cx="3316224" cy="2206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54929" y="2207514"/>
            <a:ext cx="0" cy="2367280"/>
          </a:xfrm>
          <a:custGeom>
            <a:avLst/>
            <a:gdLst/>
            <a:ahLst/>
            <a:cxnLst/>
            <a:rect l="l" t="t" r="r" b="b"/>
            <a:pathLst>
              <a:path w="0" h="2367279">
                <a:moveTo>
                  <a:pt x="0" y="2366772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DF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1687" y="2308860"/>
            <a:ext cx="1872995" cy="203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76372" y="2421635"/>
            <a:ext cx="1568196" cy="195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69864" y="3747515"/>
            <a:ext cx="780288" cy="650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28842" y="2012042"/>
            <a:ext cx="5952490" cy="223901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650" spc="-25">
                <a:solidFill>
                  <a:srgbClr val="FFFDFD"/>
                </a:solidFill>
                <a:latin typeface="Trebuchet MS"/>
                <a:cs typeface="Trebuchet MS"/>
              </a:rPr>
              <a:t>Marcelo </a:t>
            </a:r>
            <a:r>
              <a:rPr dirty="0" sz="2650" spc="-35">
                <a:solidFill>
                  <a:srgbClr val="FFFDFD"/>
                </a:solidFill>
                <a:latin typeface="Trebuchet MS"/>
                <a:cs typeface="Trebuchet MS"/>
              </a:rPr>
              <a:t>Alves </a:t>
            </a:r>
            <a:r>
              <a:rPr dirty="0" sz="2650" spc="-70">
                <a:solidFill>
                  <a:srgbClr val="FFFDFD"/>
                </a:solidFill>
                <a:latin typeface="Trebuchet MS"/>
                <a:cs typeface="Trebuchet MS"/>
              </a:rPr>
              <a:t>Alvarenga, </a:t>
            </a:r>
            <a:r>
              <a:rPr dirty="0" sz="2650" spc="5">
                <a:solidFill>
                  <a:srgbClr val="FFFDFD"/>
                </a:solidFill>
                <a:latin typeface="Trebuchet MS"/>
                <a:cs typeface="Trebuchet MS"/>
              </a:rPr>
              <a:t>MD, </a:t>
            </a:r>
            <a:r>
              <a:rPr dirty="0" sz="2650" spc="15">
                <a:solidFill>
                  <a:srgbClr val="FFFDFD"/>
                </a:solidFill>
                <a:latin typeface="Trebuchet MS"/>
                <a:cs typeface="Trebuchet MS"/>
              </a:rPr>
              <a:t>MSc,</a:t>
            </a:r>
            <a:r>
              <a:rPr dirty="0" sz="2650" spc="-605">
                <a:solidFill>
                  <a:srgbClr val="FFFDFD"/>
                </a:solidFill>
                <a:latin typeface="Trebuchet MS"/>
                <a:cs typeface="Trebuchet MS"/>
              </a:rPr>
              <a:t> </a:t>
            </a:r>
            <a:r>
              <a:rPr dirty="0" sz="2650" spc="45">
                <a:solidFill>
                  <a:srgbClr val="FFFDFD"/>
                </a:solidFill>
                <a:latin typeface="Trebuchet MS"/>
                <a:cs typeface="Trebuchet MS"/>
              </a:rPr>
              <a:t>CPXP</a:t>
            </a:r>
            <a:endParaRPr sz="2650">
              <a:latin typeface="Trebuchet MS"/>
              <a:cs typeface="Trebuchet MS"/>
            </a:endParaRPr>
          </a:p>
          <a:p>
            <a:pPr marL="19685" marR="197485">
              <a:lnSpc>
                <a:spcPts val="2700"/>
              </a:lnSpc>
              <a:spcBef>
                <a:spcPts val="1660"/>
              </a:spcBef>
            </a:pPr>
            <a:r>
              <a:rPr dirty="0" sz="2650" spc="-5">
                <a:solidFill>
                  <a:srgbClr val="FFFDFD"/>
                </a:solidFill>
                <a:latin typeface="Trebuchet MS"/>
                <a:cs typeface="Trebuchet MS"/>
              </a:rPr>
              <a:t>Programa </a:t>
            </a:r>
            <a:r>
              <a:rPr dirty="0" sz="2650" spc="-55">
                <a:solidFill>
                  <a:srgbClr val="FFFDFD"/>
                </a:solidFill>
                <a:latin typeface="Trebuchet MS"/>
                <a:cs typeface="Trebuchet MS"/>
              </a:rPr>
              <a:t>de </a:t>
            </a:r>
            <a:r>
              <a:rPr dirty="0" sz="2650" spc="-70">
                <a:solidFill>
                  <a:srgbClr val="FFFDFD"/>
                </a:solidFill>
                <a:latin typeface="Trebuchet MS"/>
                <a:cs typeface="Trebuchet MS"/>
              </a:rPr>
              <a:t>Experiência </a:t>
            </a:r>
            <a:r>
              <a:rPr dirty="0" sz="2650" spc="-35">
                <a:solidFill>
                  <a:srgbClr val="FFFDFD"/>
                </a:solidFill>
                <a:latin typeface="Trebuchet MS"/>
                <a:cs typeface="Trebuchet MS"/>
              </a:rPr>
              <a:t>do </a:t>
            </a:r>
            <a:r>
              <a:rPr dirty="0" sz="2650" spc="-45">
                <a:solidFill>
                  <a:srgbClr val="FFFDFD"/>
                </a:solidFill>
                <a:latin typeface="Trebuchet MS"/>
                <a:cs typeface="Trebuchet MS"/>
              </a:rPr>
              <a:t>Paciente  </a:t>
            </a:r>
            <a:r>
              <a:rPr dirty="0" sz="2650" spc="-75">
                <a:solidFill>
                  <a:srgbClr val="FFFDFD"/>
                </a:solidFill>
                <a:latin typeface="Trebuchet MS"/>
                <a:cs typeface="Trebuchet MS"/>
              </a:rPr>
              <a:t>Instituto </a:t>
            </a:r>
            <a:r>
              <a:rPr dirty="0" sz="2650" spc="-55">
                <a:solidFill>
                  <a:srgbClr val="FFFDFD"/>
                </a:solidFill>
                <a:latin typeface="Trebuchet MS"/>
                <a:cs typeface="Trebuchet MS"/>
              </a:rPr>
              <a:t>de </a:t>
            </a:r>
            <a:r>
              <a:rPr dirty="0" sz="2650" spc="-50">
                <a:solidFill>
                  <a:srgbClr val="FFFDFD"/>
                </a:solidFill>
                <a:latin typeface="Trebuchet MS"/>
                <a:cs typeface="Trebuchet MS"/>
              </a:rPr>
              <a:t>Qualidade </a:t>
            </a:r>
            <a:r>
              <a:rPr dirty="0" sz="2650" spc="-55">
                <a:solidFill>
                  <a:srgbClr val="FFFDFD"/>
                </a:solidFill>
                <a:latin typeface="Trebuchet MS"/>
                <a:cs typeface="Trebuchet MS"/>
              </a:rPr>
              <a:t>e </a:t>
            </a:r>
            <a:r>
              <a:rPr dirty="0" sz="2650">
                <a:solidFill>
                  <a:srgbClr val="FFFDFD"/>
                </a:solidFill>
                <a:latin typeface="Trebuchet MS"/>
                <a:cs typeface="Trebuchet MS"/>
              </a:rPr>
              <a:t>Segurança</a:t>
            </a:r>
            <a:r>
              <a:rPr dirty="0" sz="2650" spc="-505">
                <a:solidFill>
                  <a:srgbClr val="FFFDFD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FFFDFD"/>
                </a:solidFill>
                <a:latin typeface="Trebuchet MS"/>
                <a:cs typeface="Trebuchet MS"/>
              </a:rPr>
              <a:t>HSL</a:t>
            </a:r>
            <a:endParaRPr sz="2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rebuchet MS"/>
              <a:cs typeface="Trebuchet MS"/>
            </a:endParaRPr>
          </a:p>
          <a:p>
            <a:pPr algn="ctr" marL="87630">
              <a:lnSpc>
                <a:spcPct val="100000"/>
              </a:lnSpc>
            </a:pPr>
            <a:r>
              <a:rPr dirty="0" sz="2650" spc="-150">
                <a:solidFill>
                  <a:srgbClr val="FFFDFD"/>
                </a:solidFill>
                <a:latin typeface="Trebuchet MS"/>
                <a:cs typeface="Trebuchet MS"/>
                <a:hlinkClick r:id="rId5"/>
              </a:rPr>
              <a:t>marcelo.aalvarenga@hsl.org.br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416540" y="335279"/>
              <a:ext cx="1444752" cy="393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294894"/>
            <a:ext cx="39160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5">
                <a:solidFill>
                  <a:srgbClr val="636363"/>
                </a:solidFill>
                <a:latin typeface="Trebuchet MS"/>
                <a:cs typeface="Trebuchet MS"/>
              </a:rPr>
              <a:t>Mapa</a:t>
            </a:r>
            <a:r>
              <a:rPr dirty="0" sz="4400" spc="-365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dirty="0" sz="4400" spc="-245">
                <a:solidFill>
                  <a:srgbClr val="636363"/>
                </a:solidFill>
                <a:latin typeface="Trebuchet MS"/>
                <a:cs typeface="Trebuchet MS"/>
              </a:rPr>
              <a:t>estratégico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047"/>
            <a:ext cx="12192000" cy="6851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816" y="696849"/>
            <a:ext cx="76123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Programa </a:t>
            </a:r>
            <a:r>
              <a:rPr dirty="0" sz="3200" spc="-5"/>
              <a:t>de Experiência do</a:t>
            </a:r>
            <a:r>
              <a:rPr dirty="0" sz="3200" spc="-30"/>
              <a:t> </a:t>
            </a:r>
            <a:r>
              <a:rPr dirty="0" sz="3200" spc="-10"/>
              <a:t>Paciente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07539" y="1893570"/>
            <a:ext cx="9182100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Cultura de Qualidade, Segurança e Cuidado Centrado na</a:t>
            </a:r>
            <a:r>
              <a:rPr dirty="0" sz="2400" spc="19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Pessoa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71717"/>
                </a:solidFill>
                <a:latin typeface="Arial"/>
                <a:cs typeface="Arial"/>
              </a:rPr>
              <a:t>Gestão da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Experiência </a:t>
            </a:r>
            <a:r>
              <a:rPr dirty="0" sz="2400">
                <a:solidFill>
                  <a:srgbClr val="171717"/>
                </a:solidFill>
                <a:latin typeface="Arial"/>
                <a:cs typeface="Arial"/>
              </a:rPr>
              <a:t>do</a:t>
            </a:r>
            <a:r>
              <a:rPr dirty="0" sz="2400" spc="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Paciente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Arial"/>
              <a:cs typeface="Arial"/>
            </a:endParaRPr>
          </a:p>
          <a:p>
            <a:pPr marL="12700" marR="605155">
              <a:lnSpc>
                <a:spcPct val="100000"/>
              </a:lnSpc>
            </a:pPr>
            <a:r>
              <a:rPr dirty="0" sz="2400" spc="-20">
                <a:solidFill>
                  <a:srgbClr val="171717"/>
                </a:solidFill>
                <a:latin typeface="Arial"/>
                <a:cs typeface="Arial"/>
              </a:rPr>
              <a:t>Trilha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de Desenvolvimento em Habilidades Sócio Emocionais e  Comunicação </a:t>
            </a:r>
            <a:r>
              <a:rPr dirty="0" sz="2400">
                <a:solidFill>
                  <a:srgbClr val="171717"/>
                </a:solidFill>
                <a:latin typeface="Arial"/>
                <a:cs typeface="Arial"/>
              </a:rPr>
              <a:t>(Soft</a:t>
            </a:r>
            <a:r>
              <a:rPr dirty="0" sz="2400" spc="2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Skills)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250100"/>
              </a:lnSpc>
            </a:pP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Matricialidade nos Projetos de Ativação e Engajamento do Paciente  </a:t>
            </a:r>
            <a:r>
              <a:rPr dirty="0" sz="2400">
                <a:solidFill>
                  <a:srgbClr val="171717"/>
                </a:solidFill>
                <a:latin typeface="Arial"/>
                <a:cs typeface="Arial"/>
              </a:rPr>
              <a:t>Gestão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do Conhecimento em Experiência do</a:t>
            </a:r>
            <a:r>
              <a:rPr dirty="0" sz="2400" spc="9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1717"/>
                </a:solidFill>
                <a:latin typeface="Arial"/>
                <a:cs typeface="Arial"/>
              </a:rPr>
              <a:t>Paciente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7447" y="1775460"/>
            <a:ext cx="767080" cy="4673600"/>
            <a:chOff x="917447" y="1775460"/>
            <a:chExt cx="767080" cy="4673600"/>
          </a:xfrm>
        </p:grpSpPr>
        <p:sp>
          <p:nvSpPr>
            <p:cNvPr id="5" name="object 5"/>
            <p:cNvSpPr/>
            <p:nvPr/>
          </p:nvSpPr>
          <p:spPr>
            <a:xfrm>
              <a:off x="1066569" y="3860266"/>
              <a:ext cx="562610" cy="479425"/>
            </a:xfrm>
            <a:custGeom>
              <a:avLst/>
              <a:gdLst/>
              <a:ahLst/>
              <a:cxnLst/>
              <a:rect l="l" t="t" r="r" b="b"/>
              <a:pathLst>
                <a:path w="562610" h="479425">
                  <a:moveTo>
                    <a:pt x="305672" y="0"/>
                  </a:moveTo>
                  <a:lnTo>
                    <a:pt x="229078" y="0"/>
                  </a:lnTo>
                  <a:lnTo>
                    <a:pt x="150557" y="24667"/>
                  </a:lnTo>
                  <a:lnTo>
                    <a:pt x="76833" y="60726"/>
                  </a:lnTo>
                  <a:lnTo>
                    <a:pt x="25132" y="145171"/>
                  </a:lnTo>
                  <a:lnTo>
                    <a:pt x="7358" y="198409"/>
                  </a:lnTo>
                  <a:lnTo>
                    <a:pt x="2153" y="212535"/>
                  </a:lnTo>
                  <a:lnTo>
                    <a:pt x="538" y="217935"/>
                  </a:lnTo>
                  <a:lnTo>
                    <a:pt x="0" y="223689"/>
                  </a:lnTo>
                  <a:lnTo>
                    <a:pt x="538" y="233355"/>
                  </a:lnTo>
                  <a:lnTo>
                    <a:pt x="2153" y="250490"/>
                  </a:lnTo>
                  <a:lnTo>
                    <a:pt x="63146" y="242484"/>
                  </a:lnTo>
                  <a:lnTo>
                    <a:pt x="76833" y="240047"/>
                  </a:lnTo>
                  <a:lnTo>
                    <a:pt x="90720" y="239441"/>
                  </a:lnTo>
                  <a:lnTo>
                    <a:pt x="158420" y="244223"/>
                  </a:lnTo>
                  <a:lnTo>
                    <a:pt x="213754" y="267571"/>
                  </a:lnTo>
                  <a:lnTo>
                    <a:pt x="275994" y="316906"/>
                  </a:lnTo>
                  <a:lnTo>
                    <a:pt x="287477" y="355809"/>
                  </a:lnTo>
                  <a:lnTo>
                    <a:pt x="289391" y="419380"/>
                  </a:lnTo>
                  <a:lnTo>
                    <a:pt x="353545" y="419380"/>
                  </a:lnTo>
                  <a:lnTo>
                    <a:pt x="425842" y="460206"/>
                  </a:lnTo>
                  <a:lnTo>
                    <a:pt x="441623" y="468715"/>
                  </a:lnTo>
                  <a:lnTo>
                    <a:pt x="503863" y="479158"/>
                  </a:lnTo>
                  <a:lnTo>
                    <a:pt x="457904" y="375735"/>
                  </a:lnTo>
                  <a:lnTo>
                    <a:pt x="485668" y="364344"/>
                  </a:lnTo>
                  <a:lnTo>
                    <a:pt x="537369" y="301721"/>
                  </a:lnTo>
                  <a:lnTo>
                    <a:pt x="562263" y="224875"/>
                  </a:lnTo>
                  <a:lnTo>
                    <a:pt x="562263" y="170786"/>
                  </a:lnTo>
                  <a:lnTo>
                    <a:pt x="541210" y="111008"/>
                  </a:lnTo>
                  <a:lnTo>
                    <a:pt x="480883" y="56933"/>
                  </a:lnTo>
                  <a:lnTo>
                    <a:pt x="383223" y="11391"/>
                  </a:lnTo>
                  <a:lnTo>
                    <a:pt x="305672" y="0"/>
                  </a:lnTo>
                  <a:close/>
                </a:path>
              </a:pathLst>
            </a:custGeom>
            <a:solidFill>
              <a:srgbClr val="1FC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17448" y="3852684"/>
              <a:ext cx="725805" cy="627380"/>
            </a:xfrm>
            <a:custGeom>
              <a:avLst/>
              <a:gdLst/>
              <a:ahLst/>
              <a:cxnLst/>
              <a:rect l="l" t="t" r="r" b="b"/>
              <a:pathLst>
                <a:path w="725805" h="627379">
                  <a:moveTo>
                    <a:pt x="175209" y="429818"/>
                  </a:moveTo>
                  <a:lnTo>
                    <a:pt x="173291" y="423176"/>
                  </a:lnTo>
                  <a:lnTo>
                    <a:pt x="169468" y="420331"/>
                  </a:lnTo>
                  <a:lnTo>
                    <a:pt x="166598" y="416534"/>
                  </a:lnTo>
                  <a:lnTo>
                    <a:pt x="160845" y="414629"/>
                  </a:lnTo>
                  <a:lnTo>
                    <a:pt x="142659" y="414629"/>
                  </a:lnTo>
                  <a:lnTo>
                    <a:pt x="136918" y="416534"/>
                  </a:lnTo>
                  <a:lnTo>
                    <a:pt x="130200" y="423176"/>
                  </a:lnTo>
                  <a:lnTo>
                    <a:pt x="128282" y="429818"/>
                  </a:lnTo>
                  <a:lnTo>
                    <a:pt x="128282" y="448792"/>
                  </a:lnTo>
                  <a:lnTo>
                    <a:pt x="130200" y="454482"/>
                  </a:lnTo>
                  <a:lnTo>
                    <a:pt x="133083" y="458292"/>
                  </a:lnTo>
                  <a:lnTo>
                    <a:pt x="136918" y="461137"/>
                  </a:lnTo>
                  <a:lnTo>
                    <a:pt x="142659" y="463029"/>
                  </a:lnTo>
                  <a:lnTo>
                    <a:pt x="159893" y="463029"/>
                  </a:lnTo>
                  <a:lnTo>
                    <a:pt x="166598" y="461137"/>
                  </a:lnTo>
                  <a:lnTo>
                    <a:pt x="173291" y="454482"/>
                  </a:lnTo>
                  <a:lnTo>
                    <a:pt x="175209" y="447840"/>
                  </a:lnTo>
                  <a:lnTo>
                    <a:pt x="175209" y="429818"/>
                  </a:lnTo>
                  <a:close/>
                </a:path>
                <a:path w="725805" h="627379">
                  <a:moveTo>
                    <a:pt x="260426" y="429818"/>
                  </a:moveTo>
                  <a:lnTo>
                    <a:pt x="258508" y="423176"/>
                  </a:lnTo>
                  <a:lnTo>
                    <a:pt x="251802" y="416534"/>
                  </a:lnTo>
                  <a:lnTo>
                    <a:pt x="246062" y="414629"/>
                  </a:lnTo>
                  <a:lnTo>
                    <a:pt x="228815" y="414629"/>
                  </a:lnTo>
                  <a:lnTo>
                    <a:pt x="222123" y="416534"/>
                  </a:lnTo>
                  <a:lnTo>
                    <a:pt x="219252" y="420331"/>
                  </a:lnTo>
                  <a:lnTo>
                    <a:pt x="215417" y="423176"/>
                  </a:lnTo>
                  <a:lnTo>
                    <a:pt x="213512" y="429818"/>
                  </a:lnTo>
                  <a:lnTo>
                    <a:pt x="213512" y="448792"/>
                  </a:lnTo>
                  <a:lnTo>
                    <a:pt x="215417" y="454482"/>
                  </a:lnTo>
                  <a:lnTo>
                    <a:pt x="222123" y="461137"/>
                  </a:lnTo>
                  <a:lnTo>
                    <a:pt x="227863" y="463029"/>
                  </a:lnTo>
                  <a:lnTo>
                    <a:pt x="246062" y="463029"/>
                  </a:lnTo>
                  <a:lnTo>
                    <a:pt x="251802" y="461137"/>
                  </a:lnTo>
                  <a:lnTo>
                    <a:pt x="255638" y="458292"/>
                  </a:lnTo>
                  <a:lnTo>
                    <a:pt x="258508" y="454482"/>
                  </a:lnTo>
                  <a:lnTo>
                    <a:pt x="260426" y="447840"/>
                  </a:lnTo>
                  <a:lnTo>
                    <a:pt x="260426" y="429818"/>
                  </a:lnTo>
                  <a:close/>
                </a:path>
                <a:path w="725805" h="627379">
                  <a:moveTo>
                    <a:pt x="345630" y="429818"/>
                  </a:moveTo>
                  <a:lnTo>
                    <a:pt x="344678" y="423176"/>
                  </a:lnTo>
                  <a:lnTo>
                    <a:pt x="340842" y="420331"/>
                  </a:lnTo>
                  <a:lnTo>
                    <a:pt x="337972" y="416534"/>
                  </a:lnTo>
                  <a:lnTo>
                    <a:pt x="331279" y="414629"/>
                  </a:lnTo>
                  <a:lnTo>
                    <a:pt x="314045" y="414629"/>
                  </a:lnTo>
                  <a:lnTo>
                    <a:pt x="308292" y="416534"/>
                  </a:lnTo>
                  <a:lnTo>
                    <a:pt x="301586" y="423176"/>
                  </a:lnTo>
                  <a:lnTo>
                    <a:pt x="299669" y="429818"/>
                  </a:lnTo>
                  <a:lnTo>
                    <a:pt x="299669" y="448792"/>
                  </a:lnTo>
                  <a:lnTo>
                    <a:pt x="301586" y="454482"/>
                  </a:lnTo>
                  <a:lnTo>
                    <a:pt x="304469" y="458292"/>
                  </a:lnTo>
                  <a:lnTo>
                    <a:pt x="308292" y="461137"/>
                  </a:lnTo>
                  <a:lnTo>
                    <a:pt x="314045" y="463029"/>
                  </a:lnTo>
                  <a:lnTo>
                    <a:pt x="331279" y="463029"/>
                  </a:lnTo>
                  <a:lnTo>
                    <a:pt x="337972" y="461137"/>
                  </a:lnTo>
                  <a:lnTo>
                    <a:pt x="344678" y="454482"/>
                  </a:lnTo>
                  <a:lnTo>
                    <a:pt x="345630" y="447840"/>
                  </a:lnTo>
                  <a:lnTo>
                    <a:pt x="345630" y="429818"/>
                  </a:lnTo>
                  <a:close/>
                </a:path>
                <a:path w="725805" h="627379">
                  <a:moveTo>
                    <a:pt x="725411" y="212267"/>
                  </a:moveTo>
                  <a:lnTo>
                    <a:pt x="723430" y="187934"/>
                  </a:lnTo>
                  <a:lnTo>
                    <a:pt x="716521" y="159994"/>
                  </a:lnTo>
                  <a:lnTo>
                    <a:pt x="705142" y="132930"/>
                  </a:lnTo>
                  <a:lnTo>
                    <a:pt x="697979" y="121272"/>
                  </a:lnTo>
                  <a:lnTo>
                    <a:pt x="697979" y="216331"/>
                  </a:lnTo>
                  <a:lnTo>
                    <a:pt x="691159" y="260781"/>
                  </a:lnTo>
                  <a:lnTo>
                    <a:pt x="671410" y="302196"/>
                  </a:lnTo>
                  <a:lnTo>
                    <a:pt x="639813" y="339356"/>
                  </a:lnTo>
                  <a:lnTo>
                    <a:pt x="597446" y="370979"/>
                  </a:lnTo>
                  <a:lnTo>
                    <a:pt x="587870" y="376682"/>
                  </a:lnTo>
                  <a:lnTo>
                    <a:pt x="590740" y="387121"/>
                  </a:lnTo>
                  <a:lnTo>
                    <a:pt x="597027" y="404520"/>
                  </a:lnTo>
                  <a:lnTo>
                    <a:pt x="604393" y="422465"/>
                  </a:lnTo>
                  <a:lnTo>
                    <a:pt x="612825" y="440753"/>
                  </a:lnTo>
                  <a:lnTo>
                    <a:pt x="622338" y="459232"/>
                  </a:lnTo>
                  <a:lnTo>
                    <a:pt x="623303" y="461137"/>
                  </a:lnTo>
                  <a:lnTo>
                    <a:pt x="627126" y="465874"/>
                  </a:lnTo>
                  <a:lnTo>
                    <a:pt x="630961" y="471563"/>
                  </a:lnTo>
                  <a:lnTo>
                    <a:pt x="634784" y="476300"/>
                  </a:lnTo>
                  <a:lnTo>
                    <a:pt x="598322" y="467436"/>
                  </a:lnTo>
                  <a:lnTo>
                    <a:pt x="565010" y="453771"/>
                  </a:lnTo>
                  <a:lnTo>
                    <a:pt x="537946" y="437413"/>
                  </a:lnTo>
                  <a:lnTo>
                    <a:pt x="534746" y="435483"/>
                  </a:lnTo>
                  <a:lnTo>
                    <a:pt x="507441" y="412737"/>
                  </a:lnTo>
                  <a:lnTo>
                    <a:pt x="502666" y="407047"/>
                  </a:lnTo>
                  <a:lnTo>
                    <a:pt x="494995" y="408940"/>
                  </a:lnTo>
                  <a:lnTo>
                    <a:pt x="488365" y="409803"/>
                  </a:lnTo>
                  <a:lnTo>
                    <a:pt x="474395" y="411873"/>
                  </a:lnTo>
                  <a:lnTo>
                    <a:pt x="467233" y="412737"/>
                  </a:lnTo>
                  <a:lnTo>
                    <a:pt x="464362" y="411784"/>
                  </a:lnTo>
                  <a:lnTo>
                    <a:pt x="450964" y="411784"/>
                  </a:lnTo>
                  <a:lnTo>
                    <a:pt x="451916" y="409892"/>
                  </a:lnTo>
                  <a:lnTo>
                    <a:pt x="451916" y="404202"/>
                  </a:lnTo>
                  <a:lnTo>
                    <a:pt x="445935" y="364350"/>
                  </a:lnTo>
                  <a:lnTo>
                    <a:pt x="428891" y="327672"/>
                  </a:lnTo>
                  <a:lnTo>
                    <a:pt x="423176" y="320738"/>
                  </a:lnTo>
                  <a:lnTo>
                    <a:pt x="423176" y="404202"/>
                  </a:lnTo>
                  <a:lnTo>
                    <a:pt x="423176" y="412737"/>
                  </a:lnTo>
                  <a:lnTo>
                    <a:pt x="422287" y="416293"/>
                  </a:lnTo>
                  <a:lnTo>
                    <a:pt x="422173" y="422465"/>
                  </a:lnTo>
                  <a:lnTo>
                    <a:pt x="420306" y="431711"/>
                  </a:lnTo>
                  <a:lnTo>
                    <a:pt x="418401" y="436448"/>
                  </a:lnTo>
                  <a:lnTo>
                    <a:pt x="416483" y="442150"/>
                  </a:lnTo>
                  <a:lnTo>
                    <a:pt x="414566" y="446900"/>
                  </a:lnTo>
                  <a:lnTo>
                    <a:pt x="393941" y="480707"/>
                  </a:lnTo>
                  <a:lnTo>
                    <a:pt x="363042" y="509473"/>
                  </a:lnTo>
                  <a:lnTo>
                    <a:pt x="323646" y="531749"/>
                  </a:lnTo>
                  <a:lnTo>
                    <a:pt x="277368" y="546150"/>
                  </a:lnTo>
                  <a:lnTo>
                    <a:pt x="225945" y="551268"/>
                  </a:lnTo>
                  <a:lnTo>
                    <a:pt x="213906" y="550926"/>
                  </a:lnTo>
                  <a:lnTo>
                    <a:pt x="202133" y="549960"/>
                  </a:lnTo>
                  <a:lnTo>
                    <a:pt x="190538" y="548462"/>
                  </a:lnTo>
                  <a:lnTo>
                    <a:pt x="179031" y="546519"/>
                  </a:lnTo>
                  <a:lnTo>
                    <a:pt x="171373" y="545566"/>
                  </a:lnTo>
                  <a:lnTo>
                    <a:pt x="165633" y="550316"/>
                  </a:lnTo>
                  <a:lnTo>
                    <a:pt x="147332" y="566508"/>
                  </a:lnTo>
                  <a:lnTo>
                    <a:pt x="126974" y="579488"/>
                  </a:lnTo>
                  <a:lnTo>
                    <a:pt x="104635" y="589280"/>
                  </a:lnTo>
                  <a:lnTo>
                    <a:pt x="80416" y="595858"/>
                  </a:lnTo>
                  <a:lnTo>
                    <a:pt x="81381" y="593966"/>
                  </a:lnTo>
                  <a:lnTo>
                    <a:pt x="83286" y="592061"/>
                  </a:lnTo>
                  <a:lnTo>
                    <a:pt x="85204" y="589216"/>
                  </a:lnTo>
                  <a:lnTo>
                    <a:pt x="92113" y="574979"/>
                  </a:lnTo>
                  <a:lnTo>
                    <a:pt x="98132" y="561467"/>
                  </a:lnTo>
                  <a:lnTo>
                    <a:pt x="103517" y="548119"/>
                  </a:lnTo>
                  <a:lnTo>
                    <a:pt x="108191" y="535139"/>
                  </a:lnTo>
                  <a:lnTo>
                    <a:pt x="112014" y="524700"/>
                  </a:lnTo>
                  <a:lnTo>
                    <a:pt x="70573" y="495325"/>
                  </a:lnTo>
                  <a:lnTo>
                    <a:pt x="32702" y="436943"/>
                  </a:lnTo>
                  <a:lnTo>
                    <a:pt x="27762" y="404202"/>
                  </a:lnTo>
                  <a:lnTo>
                    <a:pt x="35966" y="362508"/>
                  </a:lnTo>
                  <a:lnTo>
                    <a:pt x="58991" y="325450"/>
                  </a:lnTo>
                  <a:lnTo>
                    <a:pt x="94411" y="294792"/>
                  </a:lnTo>
                  <a:lnTo>
                    <a:pt x="139788" y="272313"/>
                  </a:lnTo>
                  <a:lnTo>
                    <a:pt x="149352" y="269468"/>
                  </a:lnTo>
                  <a:lnTo>
                    <a:pt x="154139" y="267563"/>
                  </a:lnTo>
                  <a:lnTo>
                    <a:pt x="157975" y="266611"/>
                  </a:lnTo>
                  <a:lnTo>
                    <a:pt x="162763" y="265658"/>
                  </a:lnTo>
                  <a:lnTo>
                    <a:pt x="167551" y="263766"/>
                  </a:lnTo>
                  <a:lnTo>
                    <a:pt x="181521" y="261277"/>
                  </a:lnTo>
                  <a:lnTo>
                    <a:pt x="196037" y="259499"/>
                  </a:lnTo>
                  <a:lnTo>
                    <a:pt x="210908" y="258432"/>
                  </a:lnTo>
                  <a:lnTo>
                    <a:pt x="225945" y="258076"/>
                  </a:lnTo>
                  <a:lnTo>
                    <a:pt x="278460" y="263296"/>
                  </a:lnTo>
                  <a:lnTo>
                    <a:pt x="325602" y="278041"/>
                  </a:lnTo>
                  <a:lnTo>
                    <a:pt x="365493" y="300888"/>
                  </a:lnTo>
                  <a:lnTo>
                    <a:pt x="396303" y="330466"/>
                  </a:lnTo>
                  <a:lnTo>
                    <a:pt x="416153" y="365366"/>
                  </a:lnTo>
                  <a:lnTo>
                    <a:pt x="423176" y="404202"/>
                  </a:lnTo>
                  <a:lnTo>
                    <a:pt x="423176" y="320738"/>
                  </a:lnTo>
                  <a:lnTo>
                    <a:pt x="367144" y="268160"/>
                  </a:lnTo>
                  <a:lnTo>
                    <a:pt x="325183" y="247459"/>
                  </a:lnTo>
                  <a:lnTo>
                    <a:pt x="281432" y="235305"/>
                  </a:lnTo>
                  <a:lnTo>
                    <a:pt x="225945" y="229616"/>
                  </a:lnTo>
                  <a:lnTo>
                    <a:pt x="210477" y="229971"/>
                  </a:lnTo>
                  <a:lnTo>
                    <a:pt x="195554" y="231038"/>
                  </a:lnTo>
                  <a:lnTo>
                    <a:pt x="180987" y="232816"/>
                  </a:lnTo>
                  <a:lnTo>
                    <a:pt x="166598" y="235305"/>
                  </a:lnTo>
                  <a:lnTo>
                    <a:pt x="166598" y="216331"/>
                  </a:lnTo>
                  <a:lnTo>
                    <a:pt x="172021" y="176517"/>
                  </a:lnTo>
                  <a:lnTo>
                    <a:pt x="187566" y="139458"/>
                  </a:lnTo>
                  <a:lnTo>
                    <a:pt x="212140" y="105943"/>
                  </a:lnTo>
                  <a:lnTo>
                    <a:pt x="244627" y="76733"/>
                  </a:lnTo>
                  <a:lnTo>
                    <a:pt x="283933" y="52654"/>
                  </a:lnTo>
                  <a:lnTo>
                    <a:pt x="328968" y="34467"/>
                  </a:lnTo>
                  <a:lnTo>
                    <a:pt x="378625" y="22987"/>
                  </a:lnTo>
                  <a:lnTo>
                    <a:pt x="431812" y="18973"/>
                  </a:lnTo>
                  <a:lnTo>
                    <a:pt x="483311" y="22656"/>
                  </a:lnTo>
                  <a:lnTo>
                    <a:pt x="532218" y="33439"/>
                  </a:lnTo>
                  <a:lnTo>
                    <a:pt x="577354" y="50990"/>
                  </a:lnTo>
                  <a:lnTo>
                    <a:pt x="617562" y="74955"/>
                  </a:lnTo>
                  <a:lnTo>
                    <a:pt x="656336" y="110185"/>
                  </a:lnTo>
                  <a:lnTo>
                    <a:pt x="679805" y="145351"/>
                  </a:lnTo>
                  <a:lnTo>
                    <a:pt x="695871" y="192189"/>
                  </a:lnTo>
                  <a:lnTo>
                    <a:pt x="697979" y="216331"/>
                  </a:lnTo>
                  <a:lnTo>
                    <a:pt x="697979" y="121272"/>
                  </a:lnTo>
                  <a:lnTo>
                    <a:pt x="664946" y="78397"/>
                  </a:lnTo>
                  <a:lnTo>
                    <a:pt x="634784" y="53124"/>
                  </a:lnTo>
                  <a:lnTo>
                    <a:pt x="590816" y="26276"/>
                  </a:lnTo>
                  <a:lnTo>
                    <a:pt x="541553" y="6997"/>
                  </a:lnTo>
                  <a:lnTo>
                    <a:pt x="509485" y="0"/>
                  </a:lnTo>
                  <a:lnTo>
                    <a:pt x="355739" y="0"/>
                  </a:lnTo>
                  <a:lnTo>
                    <a:pt x="283933" y="22136"/>
                  </a:lnTo>
                  <a:lnTo>
                    <a:pt x="243039" y="44310"/>
                  </a:lnTo>
                  <a:lnTo>
                    <a:pt x="207733" y="71399"/>
                  </a:lnTo>
                  <a:lnTo>
                    <a:pt x="178828" y="102781"/>
                  </a:lnTo>
                  <a:lnTo>
                    <a:pt x="157162" y="137820"/>
                  </a:lnTo>
                  <a:lnTo>
                    <a:pt x="143548" y="175882"/>
                  </a:lnTo>
                  <a:lnTo>
                    <a:pt x="138823" y="216331"/>
                  </a:lnTo>
                  <a:lnTo>
                    <a:pt x="138823" y="242887"/>
                  </a:lnTo>
                  <a:lnTo>
                    <a:pt x="92773" y="262953"/>
                  </a:lnTo>
                  <a:lnTo>
                    <a:pt x="54381" y="290385"/>
                  </a:lnTo>
                  <a:lnTo>
                    <a:pt x="25146" y="323913"/>
                  </a:lnTo>
                  <a:lnTo>
                    <a:pt x="6527" y="362280"/>
                  </a:lnTo>
                  <a:lnTo>
                    <a:pt x="0" y="404202"/>
                  </a:lnTo>
                  <a:lnTo>
                    <a:pt x="5130" y="441896"/>
                  </a:lnTo>
                  <a:lnTo>
                    <a:pt x="20218" y="477380"/>
                  </a:lnTo>
                  <a:lnTo>
                    <a:pt x="44831" y="509473"/>
                  </a:lnTo>
                  <a:lnTo>
                    <a:pt x="78498" y="537032"/>
                  </a:lnTo>
                  <a:lnTo>
                    <a:pt x="74485" y="546519"/>
                  </a:lnTo>
                  <a:lnTo>
                    <a:pt x="70129" y="555650"/>
                  </a:lnTo>
                  <a:lnTo>
                    <a:pt x="65316" y="565188"/>
                  </a:lnTo>
                  <a:lnTo>
                    <a:pt x="60312" y="574979"/>
                  </a:lnTo>
                  <a:lnTo>
                    <a:pt x="57086" y="579259"/>
                  </a:lnTo>
                  <a:lnTo>
                    <a:pt x="52412" y="585660"/>
                  </a:lnTo>
                  <a:lnTo>
                    <a:pt x="47383" y="593128"/>
                  </a:lnTo>
                  <a:lnTo>
                    <a:pt x="43078" y="600608"/>
                  </a:lnTo>
                  <a:lnTo>
                    <a:pt x="42125" y="603453"/>
                  </a:lnTo>
                  <a:lnTo>
                    <a:pt x="37338" y="611987"/>
                  </a:lnTo>
                  <a:lnTo>
                    <a:pt x="42125" y="620534"/>
                  </a:lnTo>
                  <a:lnTo>
                    <a:pt x="44996" y="625271"/>
                  </a:lnTo>
                  <a:lnTo>
                    <a:pt x="49784" y="627176"/>
                  </a:lnTo>
                  <a:lnTo>
                    <a:pt x="64147" y="627176"/>
                  </a:lnTo>
                  <a:lnTo>
                    <a:pt x="97345" y="620750"/>
                  </a:lnTo>
                  <a:lnTo>
                    <a:pt x="127927" y="609968"/>
                  </a:lnTo>
                  <a:lnTo>
                    <a:pt x="153797" y="595858"/>
                  </a:lnTo>
                  <a:lnTo>
                    <a:pt x="155829" y="594753"/>
                  </a:lnTo>
                  <a:lnTo>
                    <a:pt x="180949" y="574979"/>
                  </a:lnTo>
                  <a:lnTo>
                    <a:pt x="191884" y="576783"/>
                  </a:lnTo>
                  <a:lnTo>
                    <a:pt x="203098" y="577951"/>
                  </a:lnTo>
                  <a:lnTo>
                    <a:pt x="214477" y="578586"/>
                  </a:lnTo>
                  <a:lnTo>
                    <a:pt x="225945" y="578777"/>
                  </a:lnTo>
                  <a:lnTo>
                    <a:pt x="268033" y="574979"/>
                  </a:lnTo>
                  <a:lnTo>
                    <a:pt x="278307" y="574065"/>
                  </a:lnTo>
                  <a:lnTo>
                    <a:pt x="326237" y="560616"/>
                  </a:lnTo>
                  <a:lnTo>
                    <a:pt x="368376" y="539521"/>
                  </a:lnTo>
                  <a:lnTo>
                    <a:pt x="403326" y="511873"/>
                  </a:lnTo>
                  <a:lnTo>
                    <a:pt x="429717" y="478739"/>
                  </a:lnTo>
                  <a:lnTo>
                    <a:pt x="446163" y="441210"/>
                  </a:lnTo>
                  <a:lnTo>
                    <a:pt x="448094" y="441210"/>
                  </a:lnTo>
                  <a:lnTo>
                    <a:pt x="448094" y="442150"/>
                  </a:lnTo>
                  <a:lnTo>
                    <a:pt x="465315" y="441210"/>
                  </a:lnTo>
                  <a:lnTo>
                    <a:pt x="472351" y="440347"/>
                  </a:lnTo>
                  <a:lnTo>
                    <a:pt x="486054" y="438277"/>
                  </a:lnTo>
                  <a:lnTo>
                    <a:pt x="493077" y="437413"/>
                  </a:lnTo>
                  <a:lnTo>
                    <a:pt x="527380" y="464642"/>
                  </a:lnTo>
                  <a:lnTo>
                    <a:pt x="565721" y="485203"/>
                  </a:lnTo>
                  <a:lnTo>
                    <a:pt x="608203" y="499186"/>
                  </a:lnTo>
                  <a:lnTo>
                    <a:pt x="654888" y="506666"/>
                  </a:lnTo>
                  <a:lnTo>
                    <a:pt x="662546" y="506666"/>
                  </a:lnTo>
                  <a:lnTo>
                    <a:pt x="668299" y="502881"/>
                  </a:lnTo>
                  <a:lnTo>
                    <a:pt x="671169" y="498119"/>
                  </a:lnTo>
                  <a:lnTo>
                    <a:pt x="672934" y="492899"/>
                  </a:lnTo>
                  <a:lnTo>
                    <a:pt x="671652" y="484022"/>
                  </a:lnTo>
                  <a:lnTo>
                    <a:pt x="667689" y="476300"/>
                  </a:lnTo>
                  <a:lnTo>
                    <a:pt x="663905" y="468909"/>
                  </a:lnTo>
                  <a:lnTo>
                    <a:pt x="638886" y="430377"/>
                  </a:lnTo>
                  <a:lnTo>
                    <a:pt x="621385" y="389013"/>
                  </a:lnTo>
                  <a:lnTo>
                    <a:pt x="665962" y="353491"/>
                  </a:lnTo>
                  <a:lnTo>
                    <a:pt x="698690" y="311924"/>
                  </a:lnTo>
                  <a:lnTo>
                    <a:pt x="718858" y="265722"/>
                  </a:lnTo>
                  <a:lnTo>
                    <a:pt x="725411" y="218706"/>
                  </a:lnTo>
                  <a:lnTo>
                    <a:pt x="725411" y="212267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1643" y="1775460"/>
              <a:ext cx="722376" cy="7315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47927" y="2827020"/>
              <a:ext cx="710184" cy="7040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22020" y="4889665"/>
              <a:ext cx="759460" cy="520065"/>
            </a:xfrm>
            <a:custGeom>
              <a:avLst/>
              <a:gdLst/>
              <a:ahLst/>
              <a:cxnLst/>
              <a:rect l="l" t="t" r="r" b="b"/>
              <a:pathLst>
                <a:path w="759460" h="520064">
                  <a:moveTo>
                    <a:pt x="758926" y="355358"/>
                  </a:moveTo>
                  <a:lnTo>
                    <a:pt x="756170" y="346735"/>
                  </a:lnTo>
                  <a:lnTo>
                    <a:pt x="744207" y="325907"/>
                  </a:lnTo>
                  <a:lnTo>
                    <a:pt x="738581" y="319773"/>
                  </a:lnTo>
                  <a:lnTo>
                    <a:pt x="738581" y="395681"/>
                  </a:lnTo>
                  <a:lnTo>
                    <a:pt x="738581" y="459232"/>
                  </a:lnTo>
                  <a:lnTo>
                    <a:pt x="731240" y="469125"/>
                  </a:lnTo>
                  <a:lnTo>
                    <a:pt x="705319" y="479869"/>
                  </a:lnTo>
                  <a:lnTo>
                    <a:pt x="654939" y="488505"/>
                  </a:lnTo>
                  <a:lnTo>
                    <a:pt x="574217" y="492036"/>
                  </a:lnTo>
                  <a:lnTo>
                    <a:pt x="493928" y="488505"/>
                  </a:lnTo>
                  <a:lnTo>
                    <a:pt x="443496" y="479869"/>
                  </a:lnTo>
                  <a:lnTo>
                    <a:pt x="417334" y="469125"/>
                  </a:lnTo>
                  <a:lnTo>
                    <a:pt x="409854" y="459232"/>
                  </a:lnTo>
                  <a:lnTo>
                    <a:pt x="409854" y="395681"/>
                  </a:lnTo>
                  <a:lnTo>
                    <a:pt x="417690" y="358140"/>
                  </a:lnTo>
                  <a:lnTo>
                    <a:pt x="471944" y="304838"/>
                  </a:lnTo>
                  <a:lnTo>
                    <a:pt x="539737" y="277152"/>
                  </a:lnTo>
                  <a:lnTo>
                    <a:pt x="574217" y="273697"/>
                  </a:lnTo>
                  <a:lnTo>
                    <a:pt x="609282" y="277152"/>
                  </a:lnTo>
                  <a:lnTo>
                    <a:pt x="677506" y="304838"/>
                  </a:lnTo>
                  <a:lnTo>
                    <a:pt x="710844" y="329044"/>
                  </a:lnTo>
                  <a:lnTo>
                    <a:pt x="736701" y="376186"/>
                  </a:lnTo>
                  <a:lnTo>
                    <a:pt x="738581" y="395681"/>
                  </a:lnTo>
                  <a:lnTo>
                    <a:pt x="738581" y="319773"/>
                  </a:lnTo>
                  <a:lnTo>
                    <a:pt x="728294" y="308546"/>
                  </a:lnTo>
                  <a:lnTo>
                    <a:pt x="691362" y="281038"/>
                  </a:lnTo>
                  <a:lnTo>
                    <a:pt x="676998" y="273697"/>
                  </a:lnTo>
                  <a:lnTo>
                    <a:pt x="653186" y="261518"/>
                  </a:lnTo>
                  <a:lnTo>
                    <a:pt x="630186" y="254685"/>
                  </a:lnTo>
                  <a:lnTo>
                    <a:pt x="642874" y="246011"/>
                  </a:lnTo>
                  <a:lnTo>
                    <a:pt x="649122" y="241744"/>
                  </a:lnTo>
                  <a:lnTo>
                    <a:pt x="675106" y="207937"/>
                  </a:lnTo>
                  <a:lnTo>
                    <a:pt x="691667" y="167678"/>
                  </a:lnTo>
                  <a:lnTo>
                    <a:pt x="697484" y="125056"/>
                  </a:lnTo>
                  <a:lnTo>
                    <a:pt x="687908" y="76542"/>
                  </a:lnTo>
                  <a:lnTo>
                    <a:pt x="670775" y="50571"/>
                  </a:lnTo>
                  <a:lnTo>
                    <a:pt x="670775" y="125056"/>
                  </a:lnTo>
                  <a:lnTo>
                    <a:pt x="663625" y="168173"/>
                  </a:lnTo>
                  <a:lnTo>
                    <a:pt x="643674" y="207060"/>
                  </a:lnTo>
                  <a:lnTo>
                    <a:pt x="613130" y="235178"/>
                  </a:lnTo>
                  <a:lnTo>
                    <a:pt x="574217" y="246011"/>
                  </a:lnTo>
                  <a:lnTo>
                    <a:pt x="535457" y="235178"/>
                  </a:lnTo>
                  <a:lnTo>
                    <a:pt x="505256" y="207060"/>
                  </a:lnTo>
                  <a:lnTo>
                    <a:pt x="485660" y="168173"/>
                  </a:lnTo>
                  <a:lnTo>
                    <a:pt x="478675" y="125056"/>
                  </a:lnTo>
                  <a:lnTo>
                    <a:pt x="486244" y="87350"/>
                  </a:lnTo>
                  <a:lnTo>
                    <a:pt x="506806" y="56375"/>
                  </a:lnTo>
                  <a:lnTo>
                    <a:pt x="537184" y="35394"/>
                  </a:lnTo>
                  <a:lnTo>
                    <a:pt x="574217" y="27673"/>
                  </a:lnTo>
                  <a:lnTo>
                    <a:pt x="611835" y="35394"/>
                  </a:lnTo>
                  <a:lnTo>
                    <a:pt x="642518" y="56375"/>
                  </a:lnTo>
                  <a:lnTo>
                    <a:pt x="663194" y="87350"/>
                  </a:lnTo>
                  <a:lnTo>
                    <a:pt x="670775" y="125056"/>
                  </a:lnTo>
                  <a:lnTo>
                    <a:pt x="670775" y="50571"/>
                  </a:lnTo>
                  <a:lnTo>
                    <a:pt x="661670" y="36766"/>
                  </a:lnTo>
                  <a:lnTo>
                    <a:pt x="648423" y="27673"/>
                  </a:lnTo>
                  <a:lnTo>
                    <a:pt x="622515" y="9880"/>
                  </a:lnTo>
                  <a:lnTo>
                    <a:pt x="574217" y="0"/>
                  </a:lnTo>
                  <a:lnTo>
                    <a:pt x="526351" y="9880"/>
                  </a:lnTo>
                  <a:lnTo>
                    <a:pt x="487159" y="36766"/>
                  </a:lnTo>
                  <a:lnTo>
                    <a:pt x="460679" y="76542"/>
                  </a:lnTo>
                  <a:lnTo>
                    <a:pt x="450951" y="125056"/>
                  </a:lnTo>
                  <a:lnTo>
                    <a:pt x="456869" y="167678"/>
                  </a:lnTo>
                  <a:lnTo>
                    <a:pt x="473633" y="207937"/>
                  </a:lnTo>
                  <a:lnTo>
                    <a:pt x="499757" y="241744"/>
                  </a:lnTo>
                  <a:lnTo>
                    <a:pt x="518744" y="254749"/>
                  </a:lnTo>
                  <a:lnTo>
                    <a:pt x="496138" y="261518"/>
                  </a:lnTo>
                  <a:lnTo>
                    <a:pt x="458076" y="281038"/>
                  </a:lnTo>
                  <a:lnTo>
                    <a:pt x="421157" y="308546"/>
                  </a:lnTo>
                  <a:lnTo>
                    <a:pt x="393293" y="346735"/>
                  </a:lnTo>
                  <a:lnTo>
                    <a:pt x="383159" y="395681"/>
                  </a:lnTo>
                  <a:lnTo>
                    <a:pt x="380542" y="370243"/>
                  </a:lnTo>
                  <a:lnTo>
                    <a:pt x="373011" y="346735"/>
                  </a:lnTo>
                  <a:lnTo>
                    <a:pt x="361048" y="325907"/>
                  </a:lnTo>
                  <a:lnTo>
                    <a:pt x="355422" y="319773"/>
                  </a:lnTo>
                  <a:lnTo>
                    <a:pt x="355422" y="395681"/>
                  </a:lnTo>
                  <a:lnTo>
                    <a:pt x="355422" y="459232"/>
                  </a:lnTo>
                  <a:lnTo>
                    <a:pt x="348081" y="469125"/>
                  </a:lnTo>
                  <a:lnTo>
                    <a:pt x="322160" y="479869"/>
                  </a:lnTo>
                  <a:lnTo>
                    <a:pt x="271780" y="488505"/>
                  </a:lnTo>
                  <a:lnTo>
                    <a:pt x="191058" y="492036"/>
                  </a:lnTo>
                  <a:lnTo>
                    <a:pt x="110769" y="488505"/>
                  </a:lnTo>
                  <a:lnTo>
                    <a:pt x="60337" y="479869"/>
                  </a:lnTo>
                  <a:lnTo>
                    <a:pt x="34175" y="469125"/>
                  </a:lnTo>
                  <a:lnTo>
                    <a:pt x="26695" y="459232"/>
                  </a:lnTo>
                  <a:lnTo>
                    <a:pt x="26695" y="395681"/>
                  </a:lnTo>
                  <a:lnTo>
                    <a:pt x="34150" y="358140"/>
                  </a:lnTo>
                  <a:lnTo>
                    <a:pt x="88353" y="304838"/>
                  </a:lnTo>
                  <a:lnTo>
                    <a:pt x="156438" y="277152"/>
                  </a:lnTo>
                  <a:lnTo>
                    <a:pt x="191058" y="273697"/>
                  </a:lnTo>
                  <a:lnTo>
                    <a:pt x="225704" y="277152"/>
                  </a:lnTo>
                  <a:lnTo>
                    <a:pt x="294195" y="304838"/>
                  </a:lnTo>
                  <a:lnTo>
                    <a:pt x="327672" y="329044"/>
                  </a:lnTo>
                  <a:lnTo>
                    <a:pt x="353542" y="376186"/>
                  </a:lnTo>
                  <a:lnTo>
                    <a:pt x="355422" y="395681"/>
                  </a:lnTo>
                  <a:lnTo>
                    <a:pt x="355422" y="319773"/>
                  </a:lnTo>
                  <a:lnTo>
                    <a:pt x="345147" y="308546"/>
                  </a:lnTo>
                  <a:lnTo>
                    <a:pt x="307784" y="281038"/>
                  </a:lnTo>
                  <a:lnTo>
                    <a:pt x="293433" y="273697"/>
                  </a:lnTo>
                  <a:lnTo>
                    <a:pt x="269646" y="261518"/>
                  </a:lnTo>
                  <a:lnTo>
                    <a:pt x="246951" y="254736"/>
                  </a:lnTo>
                  <a:lnTo>
                    <a:pt x="259715" y="246011"/>
                  </a:lnTo>
                  <a:lnTo>
                    <a:pt x="265950" y="241744"/>
                  </a:lnTo>
                  <a:lnTo>
                    <a:pt x="291934" y="207937"/>
                  </a:lnTo>
                  <a:lnTo>
                    <a:pt x="308508" y="167678"/>
                  </a:lnTo>
                  <a:lnTo>
                    <a:pt x="314325" y="125056"/>
                  </a:lnTo>
                  <a:lnTo>
                    <a:pt x="304596" y="76542"/>
                  </a:lnTo>
                  <a:lnTo>
                    <a:pt x="286600" y="49517"/>
                  </a:lnTo>
                  <a:lnTo>
                    <a:pt x="286600" y="125056"/>
                  </a:lnTo>
                  <a:lnTo>
                    <a:pt x="279615" y="168173"/>
                  </a:lnTo>
                  <a:lnTo>
                    <a:pt x="260019" y="207060"/>
                  </a:lnTo>
                  <a:lnTo>
                    <a:pt x="229819" y="235178"/>
                  </a:lnTo>
                  <a:lnTo>
                    <a:pt x="191058" y="246011"/>
                  </a:lnTo>
                  <a:lnTo>
                    <a:pt x="152298" y="235178"/>
                  </a:lnTo>
                  <a:lnTo>
                    <a:pt x="122110" y="207060"/>
                  </a:lnTo>
                  <a:lnTo>
                    <a:pt x="102514" y="168173"/>
                  </a:lnTo>
                  <a:lnTo>
                    <a:pt x="95529" y="125056"/>
                  </a:lnTo>
                  <a:lnTo>
                    <a:pt x="103085" y="87350"/>
                  </a:lnTo>
                  <a:lnTo>
                    <a:pt x="123647" y="56375"/>
                  </a:lnTo>
                  <a:lnTo>
                    <a:pt x="154038" y="35394"/>
                  </a:lnTo>
                  <a:lnTo>
                    <a:pt x="191058" y="27673"/>
                  </a:lnTo>
                  <a:lnTo>
                    <a:pt x="228523" y="35394"/>
                  </a:lnTo>
                  <a:lnTo>
                    <a:pt x="258864" y="56375"/>
                  </a:lnTo>
                  <a:lnTo>
                    <a:pt x="279184" y="87350"/>
                  </a:lnTo>
                  <a:lnTo>
                    <a:pt x="286600" y="125056"/>
                  </a:lnTo>
                  <a:lnTo>
                    <a:pt x="286600" y="49517"/>
                  </a:lnTo>
                  <a:lnTo>
                    <a:pt x="278117" y="36766"/>
                  </a:lnTo>
                  <a:lnTo>
                    <a:pt x="264858" y="27673"/>
                  </a:lnTo>
                  <a:lnTo>
                    <a:pt x="238925" y="9880"/>
                  </a:lnTo>
                  <a:lnTo>
                    <a:pt x="191058" y="0"/>
                  </a:lnTo>
                  <a:lnTo>
                    <a:pt x="143192" y="9880"/>
                  </a:lnTo>
                  <a:lnTo>
                    <a:pt x="104000" y="36766"/>
                  </a:lnTo>
                  <a:lnTo>
                    <a:pt x="77520" y="76542"/>
                  </a:lnTo>
                  <a:lnTo>
                    <a:pt x="67792" y="125056"/>
                  </a:lnTo>
                  <a:lnTo>
                    <a:pt x="73609" y="167678"/>
                  </a:lnTo>
                  <a:lnTo>
                    <a:pt x="90182" y="207937"/>
                  </a:lnTo>
                  <a:lnTo>
                    <a:pt x="116166" y="241744"/>
                  </a:lnTo>
                  <a:lnTo>
                    <a:pt x="135153" y="254736"/>
                  </a:lnTo>
                  <a:lnTo>
                    <a:pt x="112483" y="261518"/>
                  </a:lnTo>
                  <a:lnTo>
                    <a:pt x="74345" y="281038"/>
                  </a:lnTo>
                  <a:lnTo>
                    <a:pt x="36969" y="308546"/>
                  </a:lnTo>
                  <a:lnTo>
                    <a:pt x="9626" y="346735"/>
                  </a:lnTo>
                  <a:lnTo>
                    <a:pt x="0" y="395681"/>
                  </a:lnTo>
                  <a:lnTo>
                    <a:pt x="0" y="459232"/>
                  </a:lnTo>
                  <a:lnTo>
                    <a:pt x="41262" y="502564"/>
                  </a:lnTo>
                  <a:lnTo>
                    <a:pt x="97815" y="514807"/>
                  </a:lnTo>
                  <a:lnTo>
                    <a:pt x="191058" y="519722"/>
                  </a:lnTo>
                  <a:lnTo>
                    <a:pt x="284810" y="514807"/>
                  </a:lnTo>
                  <a:lnTo>
                    <a:pt x="341668" y="502564"/>
                  </a:lnTo>
                  <a:lnTo>
                    <a:pt x="361061" y="492036"/>
                  </a:lnTo>
                  <a:lnTo>
                    <a:pt x="370865" y="486727"/>
                  </a:lnTo>
                  <a:lnTo>
                    <a:pt x="381622" y="471043"/>
                  </a:lnTo>
                  <a:lnTo>
                    <a:pt x="383159" y="459232"/>
                  </a:lnTo>
                  <a:lnTo>
                    <a:pt x="384683" y="471043"/>
                  </a:lnTo>
                  <a:lnTo>
                    <a:pt x="395389" y="486727"/>
                  </a:lnTo>
                  <a:lnTo>
                    <a:pt x="424421" y="502564"/>
                  </a:lnTo>
                  <a:lnTo>
                    <a:pt x="480974" y="514807"/>
                  </a:lnTo>
                  <a:lnTo>
                    <a:pt x="574217" y="519722"/>
                  </a:lnTo>
                  <a:lnTo>
                    <a:pt x="667956" y="514807"/>
                  </a:lnTo>
                  <a:lnTo>
                    <a:pt x="724814" y="502564"/>
                  </a:lnTo>
                  <a:lnTo>
                    <a:pt x="744220" y="492036"/>
                  </a:lnTo>
                  <a:lnTo>
                    <a:pt x="754011" y="486727"/>
                  </a:lnTo>
                  <a:lnTo>
                    <a:pt x="758926" y="479564"/>
                  </a:lnTo>
                  <a:lnTo>
                    <a:pt x="758926" y="355358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44257" y="4812766"/>
              <a:ext cx="521334" cy="678815"/>
            </a:xfrm>
            <a:custGeom>
              <a:avLst/>
              <a:gdLst/>
              <a:ahLst/>
              <a:cxnLst/>
              <a:rect l="l" t="t" r="r" b="b"/>
              <a:pathLst>
                <a:path w="521334" h="678814">
                  <a:moveTo>
                    <a:pt x="520814" y="502297"/>
                  </a:moveTo>
                  <a:lnTo>
                    <a:pt x="517067" y="466636"/>
                  </a:lnTo>
                  <a:lnTo>
                    <a:pt x="506298" y="432981"/>
                  </a:lnTo>
                  <a:lnTo>
                    <a:pt x="489165" y="402983"/>
                  </a:lnTo>
                  <a:lnTo>
                    <a:pt x="467080" y="379044"/>
                  </a:lnTo>
                  <a:lnTo>
                    <a:pt x="466369" y="378269"/>
                  </a:lnTo>
                  <a:lnTo>
                    <a:pt x="426948" y="348373"/>
                  </a:lnTo>
                  <a:lnTo>
                    <a:pt x="386499" y="325120"/>
                  </a:lnTo>
                  <a:lnTo>
                    <a:pt x="379996" y="322516"/>
                  </a:lnTo>
                  <a:lnTo>
                    <a:pt x="401866" y="295236"/>
                  </a:lnTo>
                  <a:lnTo>
                    <a:pt x="402323" y="294665"/>
                  </a:lnTo>
                  <a:lnTo>
                    <a:pt x="422084" y="256349"/>
                  </a:lnTo>
                  <a:lnTo>
                    <a:pt x="434390" y="214896"/>
                  </a:lnTo>
                  <a:lnTo>
                    <a:pt x="438619" y="172224"/>
                  </a:lnTo>
                  <a:lnTo>
                    <a:pt x="432231" y="125349"/>
                  </a:lnTo>
                  <a:lnTo>
                    <a:pt x="414235" y="83223"/>
                  </a:lnTo>
                  <a:lnTo>
                    <a:pt x="386359" y="47548"/>
                  </a:lnTo>
                  <a:lnTo>
                    <a:pt x="350354" y="19977"/>
                  </a:lnTo>
                  <a:lnTo>
                    <a:pt x="307962" y="2209"/>
                  </a:lnTo>
                  <a:lnTo>
                    <a:pt x="291528" y="0"/>
                  </a:lnTo>
                  <a:lnTo>
                    <a:pt x="230022" y="0"/>
                  </a:lnTo>
                  <a:lnTo>
                    <a:pt x="170751" y="19977"/>
                  </a:lnTo>
                  <a:lnTo>
                    <a:pt x="134569" y="47548"/>
                  </a:lnTo>
                  <a:lnTo>
                    <a:pt x="106603" y="83223"/>
                  </a:lnTo>
                  <a:lnTo>
                    <a:pt x="88569" y="125349"/>
                  </a:lnTo>
                  <a:lnTo>
                    <a:pt x="82181" y="172224"/>
                  </a:lnTo>
                  <a:lnTo>
                    <a:pt x="86474" y="214896"/>
                  </a:lnTo>
                  <a:lnTo>
                    <a:pt x="98920" y="256349"/>
                  </a:lnTo>
                  <a:lnTo>
                    <a:pt x="118884" y="294665"/>
                  </a:lnTo>
                  <a:lnTo>
                    <a:pt x="141401" y="322554"/>
                  </a:lnTo>
                  <a:lnTo>
                    <a:pt x="135039" y="325120"/>
                  </a:lnTo>
                  <a:lnTo>
                    <a:pt x="94792" y="348373"/>
                  </a:lnTo>
                  <a:lnTo>
                    <a:pt x="55473" y="378269"/>
                  </a:lnTo>
                  <a:lnTo>
                    <a:pt x="15024" y="432981"/>
                  </a:lnTo>
                  <a:lnTo>
                    <a:pt x="0" y="502297"/>
                  </a:lnTo>
                  <a:lnTo>
                    <a:pt x="0" y="580212"/>
                  </a:lnTo>
                  <a:lnTo>
                    <a:pt x="20281" y="629310"/>
                  </a:lnTo>
                  <a:lnTo>
                    <a:pt x="82753" y="661200"/>
                  </a:lnTo>
                  <a:lnTo>
                    <a:pt x="130568" y="670953"/>
                  </a:lnTo>
                  <a:lnTo>
                    <a:pt x="189865" y="676719"/>
                  </a:lnTo>
                  <a:lnTo>
                    <a:pt x="260921" y="678624"/>
                  </a:lnTo>
                  <a:lnTo>
                    <a:pt x="331914" y="676719"/>
                  </a:lnTo>
                  <a:lnTo>
                    <a:pt x="391058" y="670953"/>
                  </a:lnTo>
                  <a:lnTo>
                    <a:pt x="438670" y="661200"/>
                  </a:lnTo>
                  <a:lnTo>
                    <a:pt x="475119" y="647357"/>
                  </a:lnTo>
                  <a:lnTo>
                    <a:pt x="515848" y="606971"/>
                  </a:lnTo>
                  <a:lnTo>
                    <a:pt x="517766" y="596620"/>
                  </a:lnTo>
                  <a:lnTo>
                    <a:pt x="520814" y="580212"/>
                  </a:lnTo>
                  <a:lnTo>
                    <a:pt x="520814" y="5022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85347" y="5149000"/>
              <a:ext cx="438784" cy="301625"/>
            </a:xfrm>
            <a:custGeom>
              <a:avLst/>
              <a:gdLst/>
              <a:ahLst/>
              <a:cxnLst/>
              <a:rect l="l" t="t" r="r" b="b"/>
              <a:pathLst>
                <a:path w="438784" h="301625">
                  <a:moveTo>
                    <a:pt x="219837" y="0"/>
                  </a:moveTo>
                  <a:lnTo>
                    <a:pt x="165381" y="8195"/>
                  </a:lnTo>
                  <a:lnTo>
                    <a:pt x="96561" y="33835"/>
                  </a:lnTo>
                  <a:lnTo>
                    <a:pt x="36984" y="84062"/>
                  </a:lnTo>
                  <a:lnTo>
                    <a:pt x="14391" y="123005"/>
                  </a:lnTo>
                  <a:lnTo>
                    <a:pt x="0" y="243973"/>
                  </a:lnTo>
                  <a:lnTo>
                    <a:pt x="14391" y="267551"/>
                  </a:lnTo>
                  <a:lnTo>
                    <a:pt x="26714" y="273701"/>
                  </a:lnTo>
                  <a:lnTo>
                    <a:pt x="27741" y="275751"/>
                  </a:lnTo>
                  <a:lnTo>
                    <a:pt x="86097" y="291321"/>
                  </a:lnTo>
                  <a:lnTo>
                    <a:pt x="137268" y="298432"/>
                  </a:lnTo>
                  <a:lnTo>
                    <a:pt x="166337" y="301395"/>
                  </a:lnTo>
                  <a:lnTo>
                    <a:pt x="181826" y="301380"/>
                  </a:lnTo>
                  <a:lnTo>
                    <a:pt x="186800" y="299073"/>
                  </a:lnTo>
                  <a:lnTo>
                    <a:pt x="202368" y="298304"/>
                  </a:lnTo>
                  <a:lnTo>
                    <a:pt x="241048" y="299073"/>
                  </a:lnTo>
                  <a:lnTo>
                    <a:pt x="315357" y="301380"/>
                  </a:lnTo>
                  <a:lnTo>
                    <a:pt x="397541" y="281902"/>
                  </a:lnTo>
                  <a:lnTo>
                    <a:pt x="433499" y="260376"/>
                  </a:lnTo>
                  <a:lnTo>
                    <a:pt x="437831" y="230968"/>
                  </a:lnTo>
                  <a:lnTo>
                    <a:pt x="438633" y="220397"/>
                  </a:lnTo>
                  <a:lnTo>
                    <a:pt x="438200" y="150047"/>
                  </a:lnTo>
                  <a:lnTo>
                    <a:pt x="438633" y="136337"/>
                  </a:lnTo>
                  <a:lnTo>
                    <a:pt x="435310" y="127705"/>
                  </a:lnTo>
                  <a:lnTo>
                    <a:pt x="425918" y="113401"/>
                  </a:lnTo>
                  <a:lnTo>
                    <a:pt x="415949" y="99289"/>
                  </a:lnTo>
                  <a:lnTo>
                    <a:pt x="410892" y="91233"/>
                  </a:lnTo>
                  <a:lnTo>
                    <a:pt x="373627" y="56639"/>
                  </a:lnTo>
                  <a:lnTo>
                    <a:pt x="340225" y="32514"/>
                  </a:lnTo>
                  <a:lnTo>
                    <a:pt x="290903" y="11826"/>
                  </a:lnTo>
                  <a:lnTo>
                    <a:pt x="259190" y="5994"/>
                  </a:lnTo>
                  <a:lnTo>
                    <a:pt x="219837" y="0"/>
                  </a:lnTo>
                  <a:close/>
                </a:path>
              </a:pathLst>
            </a:custGeom>
            <a:solidFill>
              <a:srgbClr val="1FC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71994" y="4835321"/>
              <a:ext cx="465455" cy="628650"/>
            </a:xfrm>
            <a:custGeom>
              <a:avLst/>
              <a:gdLst/>
              <a:ahLst/>
              <a:cxnLst/>
              <a:rect l="l" t="t" r="r" b="b"/>
              <a:pathLst>
                <a:path w="465455" h="628650">
                  <a:moveTo>
                    <a:pt x="465328" y="479742"/>
                  </a:moveTo>
                  <a:lnTo>
                    <a:pt x="462318" y="449732"/>
                  </a:lnTo>
                  <a:lnTo>
                    <a:pt x="453517" y="421830"/>
                  </a:lnTo>
                  <a:lnTo>
                    <a:pt x="439331" y="397014"/>
                  </a:lnTo>
                  <a:lnTo>
                    <a:pt x="438632" y="396265"/>
                  </a:lnTo>
                  <a:lnTo>
                    <a:pt x="438632" y="479742"/>
                  </a:lnTo>
                  <a:lnTo>
                    <a:pt x="438632" y="557657"/>
                  </a:lnTo>
                  <a:lnTo>
                    <a:pt x="407136" y="582117"/>
                  </a:lnTo>
                  <a:lnTo>
                    <a:pt x="366737" y="591756"/>
                  </a:lnTo>
                  <a:lnTo>
                    <a:pt x="308978" y="598297"/>
                  </a:lnTo>
                  <a:lnTo>
                    <a:pt x="233184" y="600710"/>
                  </a:lnTo>
                  <a:lnTo>
                    <a:pt x="157378" y="598297"/>
                  </a:lnTo>
                  <a:lnTo>
                    <a:pt x="99631" y="591756"/>
                  </a:lnTo>
                  <a:lnTo>
                    <a:pt x="59232" y="582117"/>
                  </a:lnTo>
                  <a:lnTo>
                    <a:pt x="35496" y="570407"/>
                  </a:lnTo>
                  <a:lnTo>
                    <a:pt x="27736" y="557657"/>
                  </a:lnTo>
                  <a:lnTo>
                    <a:pt x="27736" y="479742"/>
                  </a:lnTo>
                  <a:lnTo>
                    <a:pt x="37236" y="433235"/>
                  </a:lnTo>
                  <a:lnTo>
                    <a:pt x="63677" y="396722"/>
                  </a:lnTo>
                  <a:lnTo>
                    <a:pt x="104902" y="366534"/>
                  </a:lnTo>
                  <a:lnTo>
                    <a:pt x="146888" y="345084"/>
                  </a:lnTo>
                  <a:lnTo>
                    <a:pt x="189649" y="332282"/>
                  </a:lnTo>
                  <a:lnTo>
                    <a:pt x="233184" y="328041"/>
                  </a:lnTo>
                  <a:lnTo>
                    <a:pt x="276275" y="332282"/>
                  </a:lnTo>
                  <a:lnTo>
                    <a:pt x="319087" y="345084"/>
                  </a:lnTo>
                  <a:lnTo>
                    <a:pt x="361315" y="366534"/>
                  </a:lnTo>
                  <a:lnTo>
                    <a:pt x="402678" y="396722"/>
                  </a:lnTo>
                  <a:lnTo>
                    <a:pt x="429120" y="433235"/>
                  </a:lnTo>
                  <a:lnTo>
                    <a:pt x="438632" y="479742"/>
                  </a:lnTo>
                  <a:lnTo>
                    <a:pt x="438632" y="396265"/>
                  </a:lnTo>
                  <a:lnTo>
                    <a:pt x="374891" y="343179"/>
                  </a:lnTo>
                  <a:lnTo>
                    <a:pt x="328587" y="319455"/>
                  </a:lnTo>
                  <a:lnTo>
                    <a:pt x="295300" y="309384"/>
                  </a:lnTo>
                  <a:lnTo>
                    <a:pt x="311327" y="300482"/>
                  </a:lnTo>
                  <a:lnTo>
                    <a:pt x="341299" y="270383"/>
                  </a:lnTo>
                  <a:lnTo>
                    <a:pt x="363905" y="233273"/>
                  </a:lnTo>
                  <a:lnTo>
                    <a:pt x="378180" y="192074"/>
                  </a:lnTo>
                  <a:lnTo>
                    <a:pt x="383159" y="149669"/>
                  </a:lnTo>
                  <a:lnTo>
                    <a:pt x="375551" y="102222"/>
                  </a:lnTo>
                  <a:lnTo>
                    <a:pt x="356450" y="65227"/>
                  </a:lnTo>
                  <a:lnTo>
                    <a:pt x="356450" y="149669"/>
                  </a:lnTo>
                  <a:lnTo>
                    <a:pt x="350621" y="192900"/>
                  </a:lnTo>
                  <a:lnTo>
                    <a:pt x="334060" y="233705"/>
                  </a:lnTo>
                  <a:lnTo>
                    <a:pt x="308076" y="267982"/>
                  </a:lnTo>
                  <a:lnTo>
                    <a:pt x="274002" y="291566"/>
                  </a:lnTo>
                  <a:lnTo>
                    <a:pt x="233184" y="300355"/>
                  </a:lnTo>
                  <a:lnTo>
                    <a:pt x="192354" y="291566"/>
                  </a:lnTo>
                  <a:lnTo>
                    <a:pt x="158280" y="267982"/>
                  </a:lnTo>
                  <a:lnTo>
                    <a:pt x="132295" y="233705"/>
                  </a:lnTo>
                  <a:lnTo>
                    <a:pt x="115722" y="192900"/>
                  </a:lnTo>
                  <a:lnTo>
                    <a:pt x="109905" y="149669"/>
                  </a:lnTo>
                  <a:lnTo>
                    <a:pt x="119634" y="101904"/>
                  </a:lnTo>
                  <a:lnTo>
                    <a:pt x="146113" y="62788"/>
                  </a:lnTo>
                  <a:lnTo>
                    <a:pt x="185318" y="36360"/>
                  </a:lnTo>
                  <a:lnTo>
                    <a:pt x="233184" y="26657"/>
                  </a:lnTo>
                  <a:lnTo>
                    <a:pt x="281038" y="36360"/>
                  </a:lnTo>
                  <a:lnTo>
                    <a:pt x="320243" y="62788"/>
                  </a:lnTo>
                  <a:lnTo>
                    <a:pt x="346722" y="101904"/>
                  </a:lnTo>
                  <a:lnTo>
                    <a:pt x="356450" y="149669"/>
                  </a:lnTo>
                  <a:lnTo>
                    <a:pt x="356450" y="65227"/>
                  </a:lnTo>
                  <a:lnTo>
                    <a:pt x="354330" y="61112"/>
                  </a:lnTo>
                  <a:lnTo>
                    <a:pt x="321919" y="28765"/>
                  </a:lnTo>
                  <a:lnTo>
                    <a:pt x="317792" y="26657"/>
                  </a:lnTo>
                  <a:lnTo>
                    <a:pt x="280733" y="7594"/>
                  </a:lnTo>
                  <a:lnTo>
                    <a:pt x="233184" y="0"/>
                  </a:lnTo>
                  <a:lnTo>
                    <a:pt x="185521" y="7594"/>
                  </a:lnTo>
                  <a:lnTo>
                    <a:pt x="144081" y="28765"/>
                  </a:lnTo>
                  <a:lnTo>
                    <a:pt x="111366" y="61112"/>
                  </a:lnTo>
                  <a:lnTo>
                    <a:pt x="89890" y="102222"/>
                  </a:lnTo>
                  <a:lnTo>
                    <a:pt x="82181" y="149669"/>
                  </a:lnTo>
                  <a:lnTo>
                    <a:pt x="87160" y="192074"/>
                  </a:lnTo>
                  <a:lnTo>
                    <a:pt x="101473" y="233273"/>
                  </a:lnTo>
                  <a:lnTo>
                    <a:pt x="124167" y="270383"/>
                  </a:lnTo>
                  <a:lnTo>
                    <a:pt x="154317" y="300482"/>
                  </a:lnTo>
                  <a:lnTo>
                    <a:pt x="170586" y="309448"/>
                  </a:lnTo>
                  <a:lnTo>
                    <a:pt x="137261" y="319455"/>
                  </a:lnTo>
                  <a:lnTo>
                    <a:pt x="90601" y="343179"/>
                  </a:lnTo>
                  <a:lnTo>
                    <a:pt x="45199" y="376224"/>
                  </a:lnTo>
                  <a:lnTo>
                    <a:pt x="12192" y="421830"/>
                  </a:lnTo>
                  <a:lnTo>
                    <a:pt x="0" y="479742"/>
                  </a:lnTo>
                  <a:lnTo>
                    <a:pt x="0" y="557657"/>
                  </a:lnTo>
                  <a:lnTo>
                    <a:pt x="25984" y="596950"/>
                  </a:lnTo>
                  <a:lnTo>
                    <a:pt x="103784" y="620534"/>
                  </a:lnTo>
                  <a:lnTo>
                    <a:pt x="162052" y="626427"/>
                  </a:lnTo>
                  <a:lnTo>
                    <a:pt x="233184" y="628396"/>
                  </a:lnTo>
                  <a:lnTo>
                    <a:pt x="303885" y="626427"/>
                  </a:lnTo>
                  <a:lnTo>
                    <a:pt x="361848" y="620534"/>
                  </a:lnTo>
                  <a:lnTo>
                    <a:pt x="407035" y="610704"/>
                  </a:lnTo>
                  <a:lnTo>
                    <a:pt x="458838" y="579272"/>
                  </a:lnTo>
                  <a:lnTo>
                    <a:pt x="465328" y="557657"/>
                  </a:lnTo>
                  <a:lnTo>
                    <a:pt x="465328" y="479742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19507" y="6278697"/>
              <a:ext cx="175570" cy="150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32688" y="5693663"/>
              <a:ext cx="744220" cy="755015"/>
            </a:xfrm>
            <a:custGeom>
              <a:avLst/>
              <a:gdLst/>
              <a:ahLst/>
              <a:cxnLst/>
              <a:rect l="l" t="t" r="r" b="b"/>
              <a:pathLst>
                <a:path w="744219" h="755014">
                  <a:moveTo>
                    <a:pt x="105130" y="366166"/>
                  </a:moveTo>
                  <a:lnTo>
                    <a:pt x="97980" y="357974"/>
                  </a:lnTo>
                  <a:lnTo>
                    <a:pt x="88798" y="356946"/>
                  </a:lnTo>
                  <a:lnTo>
                    <a:pt x="17348" y="352856"/>
                  </a:lnTo>
                  <a:lnTo>
                    <a:pt x="8153" y="351840"/>
                  </a:lnTo>
                  <a:lnTo>
                    <a:pt x="0" y="358990"/>
                  </a:lnTo>
                  <a:lnTo>
                    <a:pt x="0" y="377418"/>
                  </a:lnTo>
                  <a:lnTo>
                    <a:pt x="6121" y="385597"/>
                  </a:lnTo>
                  <a:lnTo>
                    <a:pt x="15303" y="386613"/>
                  </a:lnTo>
                  <a:lnTo>
                    <a:pt x="85737" y="390702"/>
                  </a:lnTo>
                  <a:lnTo>
                    <a:pt x="94919" y="391731"/>
                  </a:lnTo>
                  <a:lnTo>
                    <a:pt x="103085" y="384568"/>
                  </a:lnTo>
                  <a:lnTo>
                    <a:pt x="105130" y="366166"/>
                  </a:lnTo>
                  <a:close/>
                </a:path>
                <a:path w="744219" h="755014">
                  <a:moveTo>
                    <a:pt x="391960" y="1016"/>
                  </a:moveTo>
                  <a:lnTo>
                    <a:pt x="390601" y="0"/>
                  </a:lnTo>
                  <a:lnTo>
                    <a:pt x="358609" y="0"/>
                  </a:lnTo>
                  <a:lnTo>
                    <a:pt x="357251" y="1016"/>
                  </a:lnTo>
                  <a:lnTo>
                    <a:pt x="357251" y="95110"/>
                  </a:lnTo>
                  <a:lnTo>
                    <a:pt x="365417" y="103301"/>
                  </a:lnTo>
                  <a:lnTo>
                    <a:pt x="383781" y="103301"/>
                  </a:lnTo>
                  <a:lnTo>
                    <a:pt x="391960" y="95110"/>
                  </a:lnTo>
                  <a:lnTo>
                    <a:pt x="391960" y="1016"/>
                  </a:lnTo>
                  <a:close/>
                </a:path>
                <a:path w="744219" h="755014">
                  <a:moveTo>
                    <a:pt x="576707" y="362077"/>
                  </a:moveTo>
                  <a:lnTo>
                    <a:pt x="572630" y="323430"/>
                  </a:lnTo>
                  <a:lnTo>
                    <a:pt x="560882" y="287667"/>
                  </a:lnTo>
                  <a:lnTo>
                    <a:pt x="543026" y="256692"/>
                  </a:lnTo>
                  <a:lnTo>
                    <a:pt x="543026" y="362077"/>
                  </a:lnTo>
                  <a:lnTo>
                    <a:pt x="541197" y="392950"/>
                  </a:lnTo>
                  <a:lnTo>
                    <a:pt x="527519" y="451383"/>
                  </a:lnTo>
                  <a:lnTo>
                    <a:pt x="503885" y="503605"/>
                  </a:lnTo>
                  <a:lnTo>
                    <a:pt x="472554" y="551167"/>
                  </a:lnTo>
                  <a:lnTo>
                    <a:pt x="454215" y="573798"/>
                  </a:lnTo>
                  <a:lnTo>
                    <a:pt x="447078" y="573798"/>
                  </a:lnTo>
                  <a:lnTo>
                    <a:pt x="447078" y="608558"/>
                  </a:lnTo>
                  <a:lnTo>
                    <a:pt x="447078" y="660730"/>
                  </a:lnTo>
                  <a:lnTo>
                    <a:pt x="445604" y="672604"/>
                  </a:lnTo>
                  <a:lnTo>
                    <a:pt x="416382" y="710285"/>
                  </a:lnTo>
                  <a:lnTo>
                    <a:pt x="375627" y="721067"/>
                  </a:lnTo>
                  <a:lnTo>
                    <a:pt x="360895" y="719772"/>
                  </a:lnTo>
                  <a:lnTo>
                    <a:pt x="324586" y="702665"/>
                  </a:lnTo>
                  <a:lnTo>
                    <a:pt x="305181" y="660730"/>
                  </a:lnTo>
                  <a:lnTo>
                    <a:pt x="305181" y="608558"/>
                  </a:lnTo>
                  <a:lnTo>
                    <a:pt x="447078" y="608558"/>
                  </a:lnTo>
                  <a:lnTo>
                    <a:pt x="447078" y="573798"/>
                  </a:lnTo>
                  <a:lnTo>
                    <a:pt x="391960" y="573798"/>
                  </a:lnTo>
                  <a:lnTo>
                    <a:pt x="391960" y="527761"/>
                  </a:lnTo>
                  <a:lnTo>
                    <a:pt x="412521" y="482765"/>
                  </a:lnTo>
                  <a:lnTo>
                    <a:pt x="453186" y="393776"/>
                  </a:lnTo>
                  <a:lnTo>
                    <a:pt x="454939" y="387388"/>
                  </a:lnTo>
                  <a:lnTo>
                    <a:pt x="454088" y="380987"/>
                  </a:lnTo>
                  <a:lnTo>
                    <a:pt x="450761" y="375373"/>
                  </a:lnTo>
                  <a:lnTo>
                    <a:pt x="445033" y="371284"/>
                  </a:lnTo>
                  <a:lnTo>
                    <a:pt x="438645" y="369684"/>
                  </a:lnTo>
                  <a:lnTo>
                    <a:pt x="432269" y="370763"/>
                  </a:lnTo>
                  <a:lnTo>
                    <a:pt x="426656" y="374154"/>
                  </a:lnTo>
                  <a:lnTo>
                    <a:pt x="422579" y="379463"/>
                  </a:lnTo>
                  <a:lnTo>
                    <a:pt x="375627" y="482765"/>
                  </a:lnTo>
                  <a:lnTo>
                    <a:pt x="327647" y="379463"/>
                  </a:lnTo>
                  <a:lnTo>
                    <a:pt x="324142" y="374154"/>
                  </a:lnTo>
                  <a:lnTo>
                    <a:pt x="318719" y="370763"/>
                  </a:lnTo>
                  <a:lnTo>
                    <a:pt x="312140" y="369684"/>
                  </a:lnTo>
                  <a:lnTo>
                    <a:pt x="305181" y="371284"/>
                  </a:lnTo>
                  <a:lnTo>
                    <a:pt x="299897" y="375373"/>
                  </a:lnTo>
                  <a:lnTo>
                    <a:pt x="296519" y="380987"/>
                  </a:lnTo>
                  <a:lnTo>
                    <a:pt x="295427" y="387388"/>
                  </a:lnTo>
                  <a:lnTo>
                    <a:pt x="297027" y="393776"/>
                  </a:lnTo>
                  <a:lnTo>
                    <a:pt x="358279" y="527761"/>
                  </a:lnTo>
                  <a:lnTo>
                    <a:pt x="358279" y="573798"/>
                  </a:lnTo>
                  <a:lnTo>
                    <a:pt x="297027" y="573798"/>
                  </a:lnTo>
                  <a:lnTo>
                    <a:pt x="279107" y="551167"/>
                  </a:lnTo>
                  <a:lnTo>
                    <a:pt x="247497" y="503605"/>
                  </a:lnTo>
                  <a:lnTo>
                    <a:pt x="223723" y="451243"/>
                  </a:lnTo>
                  <a:lnTo>
                    <a:pt x="210070" y="392950"/>
                  </a:lnTo>
                  <a:lnTo>
                    <a:pt x="208229" y="362077"/>
                  </a:lnTo>
                  <a:lnTo>
                    <a:pt x="211582" y="330720"/>
                  </a:lnTo>
                  <a:lnTo>
                    <a:pt x="236651" y="274904"/>
                  </a:lnTo>
                  <a:lnTo>
                    <a:pt x="282181" y="232333"/>
                  </a:lnTo>
                  <a:lnTo>
                    <a:pt x="342049" y="208737"/>
                  </a:lnTo>
                  <a:lnTo>
                    <a:pt x="375627" y="205574"/>
                  </a:lnTo>
                  <a:lnTo>
                    <a:pt x="409778" y="208737"/>
                  </a:lnTo>
                  <a:lnTo>
                    <a:pt x="469646" y="232333"/>
                  </a:lnTo>
                  <a:lnTo>
                    <a:pt x="514604" y="274904"/>
                  </a:lnTo>
                  <a:lnTo>
                    <a:pt x="539673" y="330720"/>
                  </a:lnTo>
                  <a:lnTo>
                    <a:pt x="543026" y="362077"/>
                  </a:lnTo>
                  <a:lnTo>
                    <a:pt x="543026" y="256692"/>
                  </a:lnTo>
                  <a:lnTo>
                    <a:pt x="517499" y="227063"/>
                  </a:lnTo>
                  <a:lnTo>
                    <a:pt x="453453" y="186410"/>
                  </a:lnTo>
                  <a:lnTo>
                    <a:pt x="415874" y="175564"/>
                  </a:lnTo>
                  <a:lnTo>
                    <a:pt x="375627" y="171831"/>
                  </a:lnTo>
                  <a:lnTo>
                    <a:pt x="335368" y="175564"/>
                  </a:lnTo>
                  <a:lnTo>
                    <a:pt x="297789" y="186410"/>
                  </a:lnTo>
                  <a:lnTo>
                    <a:pt x="263652" y="203758"/>
                  </a:lnTo>
                  <a:lnTo>
                    <a:pt x="208991" y="255346"/>
                  </a:lnTo>
                  <a:lnTo>
                    <a:pt x="178625" y="323430"/>
                  </a:lnTo>
                  <a:lnTo>
                    <a:pt x="174548" y="362077"/>
                  </a:lnTo>
                  <a:lnTo>
                    <a:pt x="176580" y="397192"/>
                  </a:lnTo>
                  <a:lnTo>
                    <a:pt x="191757" y="462457"/>
                  </a:lnTo>
                  <a:lnTo>
                    <a:pt x="218249" y="520039"/>
                  </a:lnTo>
                  <a:lnTo>
                    <a:pt x="252222" y="571093"/>
                  </a:lnTo>
                  <a:lnTo>
                    <a:pt x="271500" y="595261"/>
                  </a:lnTo>
                  <a:lnTo>
                    <a:pt x="271500" y="660730"/>
                  </a:lnTo>
                  <a:lnTo>
                    <a:pt x="279920" y="698309"/>
                  </a:lnTo>
                  <a:lnTo>
                    <a:pt x="317766" y="739724"/>
                  </a:lnTo>
                  <a:lnTo>
                    <a:pt x="354812" y="753110"/>
                  </a:lnTo>
                  <a:lnTo>
                    <a:pt x="375627" y="754824"/>
                  </a:lnTo>
                  <a:lnTo>
                    <a:pt x="396430" y="753110"/>
                  </a:lnTo>
                  <a:lnTo>
                    <a:pt x="433463" y="739724"/>
                  </a:lnTo>
                  <a:lnTo>
                    <a:pt x="462241" y="714514"/>
                  </a:lnTo>
                  <a:lnTo>
                    <a:pt x="480758" y="660730"/>
                  </a:lnTo>
                  <a:lnTo>
                    <a:pt x="480758" y="608558"/>
                  </a:lnTo>
                  <a:lnTo>
                    <a:pt x="480758" y="596290"/>
                  </a:lnTo>
                  <a:lnTo>
                    <a:pt x="517753" y="546938"/>
                  </a:lnTo>
                  <a:lnTo>
                    <a:pt x="547103" y="492988"/>
                  </a:lnTo>
                  <a:lnTo>
                    <a:pt x="568794" y="430593"/>
                  </a:lnTo>
                  <a:lnTo>
                    <a:pt x="574662" y="397192"/>
                  </a:lnTo>
                  <a:lnTo>
                    <a:pt x="576707" y="362077"/>
                  </a:lnTo>
                  <a:close/>
                </a:path>
                <a:path w="744219" h="755014">
                  <a:moveTo>
                    <a:pt x="743712" y="354177"/>
                  </a:moveTo>
                  <a:lnTo>
                    <a:pt x="741045" y="351840"/>
                  </a:lnTo>
                  <a:lnTo>
                    <a:pt x="731850" y="352856"/>
                  </a:lnTo>
                  <a:lnTo>
                    <a:pt x="661428" y="356946"/>
                  </a:lnTo>
                  <a:lnTo>
                    <a:pt x="654418" y="358965"/>
                  </a:lnTo>
                  <a:lnTo>
                    <a:pt x="649046" y="363093"/>
                  </a:lnTo>
                  <a:lnTo>
                    <a:pt x="645782" y="368757"/>
                  </a:lnTo>
                  <a:lnTo>
                    <a:pt x="645096" y="375373"/>
                  </a:lnTo>
                  <a:lnTo>
                    <a:pt x="646112" y="384568"/>
                  </a:lnTo>
                  <a:lnTo>
                    <a:pt x="654291" y="391731"/>
                  </a:lnTo>
                  <a:lnTo>
                    <a:pt x="663460" y="390702"/>
                  </a:lnTo>
                  <a:lnTo>
                    <a:pt x="733894" y="386613"/>
                  </a:lnTo>
                  <a:lnTo>
                    <a:pt x="743089" y="385597"/>
                  </a:lnTo>
                  <a:lnTo>
                    <a:pt x="743712" y="384873"/>
                  </a:lnTo>
                  <a:lnTo>
                    <a:pt x="743712" y="354177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37057" y="5792480"/>
              <a:ext cx="83822" cy="887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93706" y="6254402"/>
              <a:ext cx="83826" cy="793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93706" y="5792480"/>
              <a:ext cx="83826" cy="887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37057" y="6254402"/>
              <a:ext cx="83822" cy="793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6935" rIns="0" bIns="0" rtlCol="0" vert="horz">
            <a:spAutoFit/>
          </a:bodyPr>
          <a:lstStyle/>
          <a:p>
            <a:pPr marL="3653154" marR="5080" indent="-2670810">
              <a:lnSpc>
                <a:spcPts val="5830"/>
              </a:lnSpc>
              <a:spcBef>
                <a:spcPts val="835"/>
              </a:spcBef>
            </a:pPr>
            <a:r>
              <a:rPr dirty="0" sz="5400" spc="-20"/>
              <a:t>Percepção </a:t>
            </a:r>
            <a:r>
              <a:rPr dirty="0" sz="5400" spc="-5"/>
              <a:t>de </a:t>
            </a:r>
            <a:r>
              <a:rPr dirty="0" sz="5400" spc="-55"/>
              <a:t>Valor </a:t>
            </a:r>
            <a:r>
              <a:rPr dirty="0" sz="5400" spc="-5"/>
              <a:t>pelo  </a:t>
            </a:r>
            <a:r>
              <a:rPr dirty="0" sz="5400" spc="-20"/>
              <a:t>Paciente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768" y="395985"/>
            <a:ext cx="10952480" cy="837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35375" algn="l"/>
              </a:tabLst>
            </a:pPr>
            <a:r>
              <a:rPr dirty="0" baseline="4166" sz="6000" spc="-202">
                <a:solidFill>
                  <a:srgbClr val="7A7A8B"/>
                </a:solidFill>
                <a:latin typeface="Trebuchet MS"/>
                <a:cs typeface="Trebuchet MS"/>
              </a:rPr>
              <a:t>Controle</a:t>
            </a:r>
            <a:r>
              <a:rPr dirty="0" baseline="4166" sz="6000" spc="-292">
                <a:solidFill>
                  <a:srgbClr val="7A7A8B"/>
                </a:solidFill>
                <a:latin typeface="Trebuchet MS"/>
                <a:cs typeface="Trebuchet MS"/>
              </a:rPr>
              <a:t> </a:t>
            </a:r>
            <a:r>
              <a:rPr dirty="0" baseline="4166" sz="6000" spc="-127">
                <a:solidFill>
                  <a:srgbClr val="7A7A8B"/>
                </a:solidFill>
                <a:latin typeface="Trebuchet MS"/>
                <a:cs typeface="Trebuchet MS"/>
              </a:rPr>
              <a:t>de</a:t>
            </a:r>
            <a:r>
              <a:rPr dirty="0" baseline="4166" sz="6000" spc="-277">
                <a:solidFill>
                  <a:srgbClr val="7A7A8B"/>
                </a:solidFill>
                <a:latin typeface="Trebuchet MS"/>
                <a:cs typeface="Trebuchet MS"/>
              </a:rPr>
              <a:t> </a:t>
            </a:r>
            <a:r>
              <a:rPr dirty="0" baseline="4166" sz="6000" spc="-52">
                <a:solidFill>
                  <a:srgbClr val="7A7A8B"/>
                </a:solidFill>
                <a:latin typeface="Trebuchet MS"/>
                <a:cs typeface="Trebuchet MS"/>
              </a:rPr>
              <a:t>Dor	</a:t>
            </a:r>
            <a:r>
              <a:rPr dirty="0" sz="5300" spc="-100">
                <a:solidFill>
                  <a:srgbClr val="285084"/>
                </a:solidFill>
                <a:latin typeface="Trebuchet MS"/>
                <a:cs typeface="Trebuchet MS"/>
              </a:rPr>
              <a:t>Individualidade</a:t>
            </a:r>
            <a:r>
              <a:rPr dirty="0" sz="5300" spc="-434">
                <a:solidFill>
                  <a:srgbClr val="285084"/>
                </a:solidFill>
                <a:latin typeface="Trebuchet MS"/>
                <a:cs typeface="Trebuchet MS"/>
              </a:rPr>
              <a:t> </a:t>
            </a:r>
            <a:r>
              <a:rPr dirty="0" sz="4000" spc="-95">
                <a:solidFill>
                  <a:srgbClr val="7A7A8B"/>
                </a:solidFill>
                <a:latin typeface="Trebuchet MS"/>
                <a:cs typeface="Trebuchet MS"/>
              </a:rPr>
              <a:t>Proatividade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766" y="1008380"/>
            <a:ext cx="11454765" cy="9785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99915" algn="l"/>
              </a:tabLst>
            </a:pPr>
            <a:r>
              <a:rPr dirty="0" sz="4250" spc="-65">
                <a:solidFill>
                  <a:srgbClr val="7A7A8B"/>
                </a:solidFill>
                <a:latin typeface="Trebuchet MS"/>
                <a:cs typeface="Trebuchet MS"/>
              </a:rPr>
              <a:t>Suporte</a:t>
            </a:r>
            <a:r>
              <a:rPr dirty="0" sz="4250" spc="-220">
                <a:solidFill>
                  <a:srgbClr val="7A7A8B"/>
                </a:solidFill>
                <a:latin typeface="Trebuchet MS"/>
                <a:cs typeface="Trebuchet MS"/>
              </a:rPr>
              <a:t> </a:t>
            </a:r>
            <a:r>
              <a:rPr dirty="0" sz="4250" spc="60">
                <a:solidFill>
                  <a:srgbClr val="7A7A8B"/>
                </a:solidFill>
                <a:latin typeface="Trebuchet MS"/>
                <a:cs typeface="Trebuchet MS"/>
              </a:rPr>
              <a:t>à</a:t>
            </a:r>
            <a:r>
              <a:rPr dirty="0" sz="4250" spc="-204">
                <a:solidFill>
                  <a:srgbClr val="7A7A8B"/>
                </a:solidFill>
                <a:latin typeface="Trebuchet MS"/>
                <a:cs typeface="Trebuchet MS"/>
              </a:rPr>
              <a:t> </a:t>
            </a:r>
            <a:r>
              <a:rPr dirty="0" sz="4250" spc="-65">
                <a:solidFill>
                  <a:srgbClr val="7A7A8B"/>
                </a:solidFill>
                <a:latin typeface="Trebuchet MS"/>
                <a:cs typeface="Trebuchet MS"/>
              </a:rPr>
              <a:t>Família	</a:t>
            </a:r>
            <a:r>
              <a:rPr dirty="0" baseline="-4444" sz="9375" spc="-82">
                <a:solidFill>
                  <a:srgbClr val="285084"/>
                </a:solidFill>
                <a:latin typeface="Trebuchet MS"/>
                <a:cs typeface="Trebuchet MS"/>
              </a:rPr>
              <a:t>Empatia</a:t>
            </a:r>
            <a:r>
              <a:rPr dirty="0" baseline="-4444" sz="9375" spc="-1237">
                <a:solidFill>
                  <a:srgbClr val="285084"/>
                </a:solidFill>
                <a:latin typeface="Trebuchet MS"/>
                <a:cs typeface="Trebuchet MS"/>
              </a:rPr>
              <a:t> </a:t>
            </a:r>
            <a:r>
              <a:rPr dirty="0" baseline="-8465" sz="7875" spc="-179">
                <a:solidFill>
                  <a:srgbClr val="7A7A8B"/>
                </a:solidFill>
                <a:latin typeface="Trebuchet MS"/>
                <a:cs typeface="Trebuchet MS"/>
              </a:rPr>
              <a:t>Transparência</a:t>
            </a:r>
            <a:endParaRPr baseline="-8465" sz="7875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499" y="1617675"/>
            <a:ext cx="10666095" cy="5088255"/>
          </a:xfrm>
          <a:prstGeom prst="rect">
            <a:avLst/>
          </a:prstGeom>
        </p:spPr>
        <p:txBody>
          <a:bodyPr wrap="square" lIns="0" tIns="300990" rIns="0" bIns="0" rtlCol="0" vert="horz">
            <a:spAutoFit/>
          </a:bodyPr>
          <a:lstStyle/>
          <a:p>
            <a:pPr algn="ctr" marL="12065" marR="5080" indent="311785">
              <a:lnSpc>
                <a:spcPct val="79000"/>
              </a:lnSpc>
              <a:spcBef>
                <a:spcPts val="2370"/>
              </a:spcBef>
            </a:pPr>
            <a:r>
              <a:rPr dirty="0" baseline="1851" sz="9000" spc="-127">
                <a:solidFill>
                  <a:srgbClr val="7A7A8B"/>
                </a:solidFill>
                <a:latin typeface="Trebuchet MS"/>
                <a:cs typeface="Trebuchet MS"/>
              </a:rPr>
              <a:t>Respeito </a:t>
            </a:r>
            <a:r>
              <a:rPr dirty="0" baseline="-2469" sz="13500" spc="-254">
                <a:solidFill>
                  <a:srgbClr val="285084"/>
                </a:solidFill>
                <a:latin typeface="Trebuchet MS"/>
                <a:cs typeface="Trebuchet MS"/>
              </a:rPr>
              <a:t>Parceria</a:t>
            </a:r>
            <a:r>
              <a:rPr dirty="0" baseline="-2469" sz="13500" spc="-1664">
                <a:solidFill>
                  <a:srgbClr val="285084"/>
                </a:solidFill>
                <a:latin typeface="Trebuchet MS"/>
                <a:cs typeface="Trebuchet MS"/>
              </a:rPr>
              <a:t> </a:t>
            </a:r>
            <a:r>
              <a:rPr dirty="0" sz="5000" spc="-70">
                <a:solidFill>
                  <a:srgbClr val="7A7A8B"/>
                </a:solidFill>
                <a:latin typeface="Trebuchet MS"/>
                <a:cs typeface="Trebuchet MS"/>
              </a:rPr>
              <a:t>Humildade  </a:t>
            </a:r>
            <a:r>
              <a:rPr dirty="0" sz="6250" spc="10">
                <a:solidFill>
                  <a:srgbClr val="285084"/>
                </a:solidFill>
                <a:latin typeface="Trebuchet MS"/>
                <a:cs typeface="Trebuchet MS"/>
              </a:rPr>
              <a:t>Segurança </a:t>
            </a:r>
            <a:r>
              <a:rPr dirty="0" sz="4750" spc="-35">
                <a:solidFill>
                  <a:srgbClr val="7A7A8B"/>
                </a:solidFill>
                <a:latin typeface="Trebuchet MS"/>
                <a:cs typeface="Trebuchet MS"/>
              </a:rPr>
              <a:t>Escuta </a:t>
            </a:r>
            <a:r>
              <a:rPr dirty="0" sz="4750" spc="-145">
                <a:solidFill>
                  <a:srgbClr val="7A7A8B"/>
                </a:solidFill>
                <a:latin typeface="Trebuchet MS"/>
                <a:cs typeface="Trebuchet MS"/>
              </a:rPr>
              <a:t>Ativa</a:t>
            </a:r>
            <a:r>
              <a:rPr dirty="0" sz="4750" spc="-325">
                <a:solidFill>
                  <a:srgbClr val="7A7A8B"/>
                </a:solidFill>
                <a:latin typeface="Trebuchet MS"/>
                <a:cs typeface="Trebuchet MS"/>
              </a:rPr>
              <a:t> </a:t>
            </a:r>
            <a:r>
              <a:rPr dirty="0" baseline="-1777" sz="9375" spc="-142">
                <a:solidFill>
                  <a:srgbClr val="285084"/>
                </a:solidFill>
                <a:latin typeface="Trebuchet MS"/>
                <a:cs typeface="Trebuchet MS"/>
              </a:rPr>
              <a:t>Confiança  </a:t>
            </a:r>
            <a:r>
              <a:rPr dirty="0" sz="7000" spc="-85">
                <a:solidFill>
                  <a:srgbClr val="285084"/>
                </a:solidFill>
                <a:latin typeface="Trebuchet MS"/>
                <a:cs typeface="Trebuchet MS"/>
              </a:rPr>
              <a:t>Informação </a:t>
            </a:r>
            <a:r>
              <a:rPr dirty="0" sz="5250" spc="-55">
                <a:solidFill>
                  <a:srgbClr val="7A7A8B"/>
                </a:solidFill>
                <a:latin typeface="Trebuchet MS"/>
                <a:cs typeface="Trebuchet MS"/>
              </a:rPr>
              <a:t>Compaixão  </a:t>
            </a:r>
            <a:r>
              <a:rPr dirty="0" baseline="-2020" sz="8250" spc="-120">
                <a:solidFill>
                  <a:srgbClr val="285084"/>
                </a:solidFill>
                <a:latin typeface="Trebuchet MS"/>
                <a:cs typeface="Trebuchet MS"/>
              </a:rPr>
              <a:t>Biografia </a:t>
            </a:r>
            <a:r>
              <a:rPr dirty="0" sz="4250" spc="-90">
                <a:solidFill>
                  <a:srgbClr val="7A7A8B"/>
                </a:solidFill>
                <a:latin typeface="Trebuchet MS"/>
                <a:cs typeface="Trebuchet MS"/>
              </a:rPr>
              <a:t>Espiritualidade</a:t>
            </a:r>
            <a:r>
              <a:rPr dirty="0" sz="4250" spc="555">
                <a:solidFill>
                  <a:srgbClr val="7A7A8B"/>
                </a:solidFill>
                <a:latin typeface="Trebuchet MS"/>
                <a:cs typeface="Trebuchet MS"/>
              </a:rPr>
              <a:t> </a:t>
            </a:r>
            <a:r>
              <a:rPr dirty="0" baseline="-1010" sz="8250" spc="-165">
                <a:solidFill>
                  <a:srgbClr val="285084"/>
                </a:solidFill>
                <a:latin typeface="Trebuchet MS"/>
                <a:cs typeface="Trebuchet MS"/>
              </a:rPr>
              <a:t>Acolhimento</a:t>
            </a:r>
            <a:endParaRPr baseline="-1010" sz="8250">
              <a:latin typeface="Trebuchet MS"/>
              <a:cs typeface="Trebuchet MS"/>
            </a:endParaRPr>
          </a:p>
          <a:p>
            <a:pPr algn="ctr" marR="401955">
              <a:lnSpc>
                <a:spcPts val="5905"/>
              </a:lnSpc>
              <a:tabLst>
                <a:tab pos="4409440" algn="l"/>
              </a:tabLst>
            </a:pPr>
            <a:r>
              <a:rPr dirty="0" sz="4250" spc="-80">
                <a:solidFill>
                  <a:srgbClr val="7A7A8B"/>
                </a:solidFill>
                <a:latin typeface="Trebuchet MS"/>
                <a:cs typeface="Trebuchet MS"/>
              </a:rPr>
              <a:t>Ambiente</a:t>
            </a:r>
            <a:r>
              <a:rPr dirty="0" sz="4250" spc="-215">
                <a:solidFill>
                  <a:srgbClr val="7A7A8B"/>
                </a:solidFill>
                <a:latin typeface="Trebuchet MS"/>
                <a:cs typeface="Trebuchet MS"/>
              </a:rPr>
              <a:t> </a:t>
            </a:r>
            <a:r>
              <a:rPr dirty="0" sz="4250" spc="-90">
                <a:solidFill>
                  <a:srgbClr val="7A7A8B"/>
                </a:solidFill>
                <a:latin typeface="Trebuchet MS"/>
                <a:cs typeface="Trebuchet MS"/>
              </a:rPr>
              <a:t>de</a:t>
            </a:r>
            <a:r>
              <a:rPr dirty="0" sz="4250" spc="-210">
                <a:solidFill>
                  <a:srgbClr val="7A7A8B"/>
                </a:solidFill>
                <a:latin typeface="Trebuchet MS"/>
                <a:cs typeface="Trebuchet MS"/>
              </a:rPr>
              <a:t> </a:t>
            </a:r>
            <a:r>
              <a:rPr dirty="0" sz="4250" spc="-80">
                <a:solidFill>
                  <a:srgbClr val="7A7A8B"/>
                </a:solidFill>
                <a:latin typeface="Trebuchet MS"/>
                <a:cs typeface="Trebuchet MS"/>
              </a:rPr>
              <a:t>Cura	</a:t>
            </a:r>
            <a:r>
              <a:rPr dirty="0" baseline="-3555" sz="9375" spc="-172">
                <a:solidFill>
                  <a:srgbClr val="285084"/>
                </a:solidFill>
                <a:latin typeface="Trebuchet MS"/>
                <a:cs typeface="Trebuchet MS"/>
              </a:rPr>
              <a:t>Qualidade</a:t>
            </a:r>
            <a:r>
              <a:rPr dirty="0" baseline="-3555" sz="9375" spc="-405">
                <a:solidFill>
                  <a:srgbClr val="285084"/>
                </a:solidFill>
                <a:latin typeface="Trebuchet MS"/>
                <a:cs typeface="Trebuchet MS"/>
              </a:rPr>
              <a:t> </a:t>
            </a:r>
            <a:r>
              <a:rPr dirty="0" sz="4500" spc="-75">
                <a:solidFill>
                  <a:srgbClr val="7A7A8B"/>
                </a:solidFill>
                <a:latin typeface="Trebuchet MS"/>
                <a:cs typeface="Trebuchet MS"/>
              </a:rPr>
              <a:t>Acurácia</a:t>
            </a:r>
            <a:endParaRPr sz="4500">
              <a:latin typeface="Trebuchet MS"/>
              <a:cs typeface="Trebuchet MS"/>
            </a:endParaRPr>
          </a:p>
          <a:p>
            <a:pPr algn="ctr" marR="266065">
              <a:lnSpc>
                <a:spcPct val="100000"/>
              </a:lnSpc>
              <a:spcBef>
                <a:spcPts val="3120"/>
              </a:spcBef>
            </a:pPr>
            <a:r>
              <a:rPr dirty="0" sz="1000" spc="-5">
                <a:latin typeface="Arial"/>
                <a:cs typeface="Arial"/>
              </a:rPr>
              <a:t>Construído a partir dos Canais de Comunicação com Pacientes e </a:t>
            </a:r>
            <a:r>
              <a:rPr dirty="0" sz="1000" spc="-10">
                <a:latin typeface="Arial"/>
                <a:cs typeface="Arial"/>
              </a:rPr>
              <a:t>atividade </a:t>
            </a:r>
            <a:r>
              <a:rPr dirty="0" sz="1000" spc="-5">
                <a:latin typeface="Arial"/>
                <a:cs typeface="Arial"/>
              </a:rPr>
              <a:t>de co-criação com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algn="ctr" marR="26797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Conselho Consultivo de Pacientes e Familiares – Programa de Experiência do Paciente, Hospital Sírio-Libanês, Março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2018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Título Verdana 60</dc:title>
  <dcterms:created xsi:type="dcterms:W3CDTF">2019-12-18T00:54:42Z</dcterms:created>
  <dcterms:modified xsi:type="dcterms:W3CDTF">2019-12-18T00:54:42Z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2019-12-18T00:00:00Z</vt:filetime>
  </property>
</Properties>
</file>