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314" r:id="rId4"/>
    <p:sldId id="395" r:id="rId5"/>
    <p:sldId id="396" r:id="rId6"/>
    <p:sldId id="397" r:id="rId7"/>
    <p:sldId id="398" r:id="rId8"/>
    <p:sldId id="399" r:id="rId9"/>
    <p:sldId id="400" r:id="rId10"/>
    <p:sldId id="352" r:id="rId11"/>
    <p:sldId id="356" r:id="rId12"/>
    <p:sldId id="374" r:id="rId13"/>
    <p:sldId id="359" r:id="rId14"/>
    <p:sldId id="360" r:id="rId15"/>
    <p:sldId id="419" r:id="rId16"/>
    <p:sldId id="261" r:id="rId17"/>
    <p:sldId id="315" r:id="rId18"/>
    <p:sldId id="263" r:id="rId19"/>
    <p:sldId id="317" r:id="rId20"/>
    <p:sldId id="316" r:id="rId21"/>
    <p:sldId id="320" r:id="rId22"/>
    <p:sldId id="265" r:id="rId23"/>
    <p:sldId id="267" r:id="rId24"/>
    <p:sldId id="401" r:id="rId25"/>
    <p:sldId id="376" r:id="rId26"/>
    <p:sldId id="377" r:id="rId27"/>
    <p:sldId id="375" r:id="rId28"/>
    <p:sldId id="420" r:id="rId29"/>
    <p:sldId id="268" r:id="rId30"/>
    <p:sldId id="270" r:id="rId31"/>
    <p:sldId id="273" r:id="rId32"/>
    <p:sldId id="324" r:id="rId33"/>
    <p:sldId id="322" r:id="rId34"/>
    <p:sldId id="403" r:id="rId35"/>
    <p:sldId id="404" r:id="rId36"/>
    <p:sldId id="405" r:id="rId37"/>
    <p:sldId id="392" r:id="rId38"/>
    <p:sldId id="406" r:id="rId39"/>
    <p:sldId id="407" r:id="rId40"/>
    <p:sldId id="408" r:id="rId41"/>
    <p:sldId id="275" r:id="rId42"/>
    <p:sldId id="281" r:id="rId43"/>
    <p:sldId id="279" r:id="rId44"/>
    <p:sldId id="278" r:id="rId45"/>
    <p:sldId id="277" r:id="rId46"/>
    <p:sldId id="280" r:id="rId47"/>
    <p:sldId id="364" r:id="rId48"/>
    <p:sldId id="390" r:id="rId49"/>
    <p:sldId id="264" r:id="rId50"/>
    <p:sldId id="391" r:id="rId51"/>
    <p:sldId id="421" r:id="rId52"/>
    <p:sldId id="282" r:id="rId53"/>
    <p:sldId id="410" r:id="rId54"/>
    <p:sldId id="411" r:id="rId55"/>
    <p:sldId id="325" r:id="rId56"/>
    <p:sldId id="283" r:id="rId57"/>
    <p:sldId id="274" r:id="rId58"/>
    <p:sldId id="287" r:id="rId59"/>
    <p:sldId id="284" r:id="rId60"/>
    <p:sldId id="286" r:id="rId61"/>
    <p:sldId id="285" r:id="rId62"/>
    <p:sldId id="289" r:id="rId63"/>
    <p:sldId id="288" r:id="rId64"/>
    <p:sldId id="298" r:id="rId65"/>
    <p:sldId id="412" r:id="rId66"/>
    <p:sldId id="384" r:id="rId67"/>
    <p:sldId id="378" r:id="rId68"/>
    <p:sldId id="379" r:id="rId69"/>
    <p:sldId id="380" r:id="rId70"/>
    <p:sldId id="413" r:id="rId71"/>
    <p:sldId id="414" r:id="rId72"/>
    <p:sldId id="415" r:id="rId73"/>
    <p:sldId id="416" r:id="rId74"/>
    <p:sldId id="417" r:id="rId75"/>
    <p:sldId id="418" r:id="rId76"/>
    <p:sldId id="385" r:id="rId77"/>
  </p:sldIdLst>
  <p:sldSz cx="12192000" cy="6858000"/>
  <p:notesSz cx="6881813" cy="96615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4F5F-BD53-4C98-9201-EEDE84907794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8147-B277-497D-85AD-2C6E8D812D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994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4F5F-BD53-4C98-9201-EEDE84907794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8147-B277-497D-85AD-2C6E8D812D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3860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4F5F-BD53-4C98-9201-EEDE84907794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8147-B277-497D-85AD-2C6E8D812D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97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4F5F-BD53-4C98-9201-EEDE84907794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8147-B277-497D-85AD-2C6E8D812D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50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4F5F-BD53-4C98-9201-EEDE84907794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8147-B277-497D-85AD-2C6E8D812D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6243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4F5F-BD53-4C98-9201-EEDE84907794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8147-B277-497D-85AD-2C6E8D812D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59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4F5F-BD53-4C98-9201-EEDE84907794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8147-B277-497D-85AD-2C6E8D812D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57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4F5F-BD53-4C98-9201-EEDE84907794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8147-B277-497D-85AD-2C6E8D812D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08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4F5F-BD53-4C98-9201-EEDE84907794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8147-B277-497D-85AD-2C6E8D812D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4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4F5F-BD53-4C98-9201-EEDE84907794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8147-B277-497D-85AD-2C6E8D812D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55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4F5F-BD53-4C98-9201-EEDE84907794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18147-B277-497D-85AD-2C6E8D812D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36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74F5F-BD53-4C98-9201-EEDE84907794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18147-B277-497D-85AD-2C6E8D812D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34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4.wdp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gif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INCÃN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572" y="1154097"/>
            <a:ext cx="4546242" cy="3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843234" y="5228823"/>
            <a:ext cx="3467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Dr.João de Lucena Gonçalves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joao.lucena@globo.com</a:t>
            </a:r>
          </a:p>
        </p:txBody>
      </p:sp>
      <p:pic>
        <p:nvPicPr>
          <p:cNvPr id="3" name="Picture 2" descr="Resultado de imagem para logo proqualis 10 a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6" y="182874"/>
            <a:ext cx="3052293" cy="82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19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70" y="1387116"/>
            <a:ext cx="4559121" cy="355457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989590" y="811722"/>
            <a:ext cx="1885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cs typeface="Arial" panose="020B0604020202020204" pitchFamily="34" charset="0"/>
              </a:rPr>
              <a:t>FOGO - INCÊNDIO</a:t>
            </a:r>
            <a:endParaRPr lang="pt-BR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67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11240" y="2269138"/>
            <a:ext cx="170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COMBUSTÃO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123568" y="3575194"/>
            <a:ext cx="1288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CALOR 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CHAMAS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FUMAÇA</a:t>
            </a:r>
          </a:p>
        </p:txBody>
      </p:sp>
      <p:sp>
        <p:nvSpPr>
          <p:cNvPr id="9" name="Retângulo 8"/>
          <p:cNvSpPr/>
          <p:nvPr/>
        </p:nvSpPr>
        <p:spPr>
          <a:xfrm>
            <a:off x="8843940" y="5310821"/>
            <a:ext cx="1847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PROPAGAÇÃO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03087" y="41086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cs typeface="Arial" panose="020B0604020202020204" pitchFamily="34" charset="0"/>
              </a:rPr>
              <a:t>INCÊNDIO</a:t>
            </a:r>
          </a:p>
        </p:txBody>
      </p:sp>
      <p:sp>
        <p:nvSpPr>
          <p:cNvPr id="12" name="Texto explicativo em seta para a direita 11"/>
          <p:cNvSpPr/>
          <p:nvPr/>
        </p:nvSpPr>
        <p:spPr>
          <a:xfrm>
            <a:off x="3936998" y="2144712"/>
            <a:ext cx="2511935" cy="618185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840916" y="1937338"/>
            <a:ext cx="1864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COMBUSTÍVEL</a:t>
            </a:r>
          </a:p>
          <a:p>
            <a:pPr algn="ctr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OXIDANTE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8758439" y="2116566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COMBUSTÃO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GENERALIZADA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6840264" y="2269138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CALOR</a:t>
            </a:r>
          </a:p>
        </p:txBody>
      </p:sp>
      <p:sp>
        <p:nvSpPr>
          <p:cNvPr id="17" name="Texto explicativo em seta para a direita 16"/>
          <p:cNvSpPr/>
          <p:nvPr/>
        </p:nvSpPr>
        <p:spPr>
          <a:xfrm>
            <a:off x="6737914" y="2148659"/>
            <a:ext cx="1828137" cy="618185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exto explicativo em seta para a direita 17"/>
          <p:cNvSpPr/>
          <p:nvPr/>
        </p:nvSpPr>
        <p:spPr>
          <a:xfrm>
            <a:off x="876995" y="1937338"/>
            <a:ext cx="2771022" cy="923330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1029605" y="1225898"/>
            <a:ext cx="1421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/>
              <a:t>IGNIÇÃO</a:t>
            </a:r>
          </a:p>
          <a:p>
            <a:pPr algn="ctr"/>
            <a:r>
              <a:rPr lang="pt-BR" sz="1600" b="1" dirty="0"/>
              <a:t>AUTOIGNIÇÃO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6564181" y="1712508"/>
            <a:ext cx="1557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&gt; 600° FLASHOVER</a:t>
            </a:r>
          </a:p>
        </p:txBody>
      </p:sp>
      <p:sp>
        <p:nvSpPr>
          <p:cNvPr id="24" name="Seta para a esquerda 23"/>
          <p:cNvSpPr/>
          <p:nvPr/>
        </p:nvSpPr>
        <p:spPr>
          <a:xfrm rot="16200000">
            <a:off x="9431872" y="3079490"/>
            <a:ext cx="671633" cy="1931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 para a esquerda 24"/>
          <p:cNvSpPr/>
          <p:nvPr/>
        </p:nvSpPr>
        <p:spPr>
          <a:xfrm rot="16200000">
            <a:off x="9431872" y="4801045"/>
            <a:ext cx="671633" cy="1931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have esquerda 27"/>
          <p:cNvSpPr/>
          <p:nvPr/>
        </p:nvSpPr>
        <p:spPr>
          <a:xfrm rot="16200000">
            <a:off x="1449696" y="2455494"/>
            <a:ext cx="581363" cy="179892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have esquerda 28"/>
          <p:cNvSpPr/>
          <p:nvPr/>
        </p:nvSpPr>
        <p:spPr>
          <a:xfrm rot="16200000">
            <a:off x="5914105" y="2108535"/>
            <a:ext cx="581363" cy="24928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/>
          <p:cNvSpPr txBox="1"/>
          <p:nvPr/>
        </p:nvSpPr>
        <p:spPr>
          <a:xfrm>
            <a:off x="1058107" y="3687935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PREVENÇÃO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5551605" y="3713693"/>
            <a:ext cx="1417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PREVENÇÃO </a:t>
            </a:r>
          </a:p>
          <a:p>
            <a:pPr algn="ctr"/>
            <a:r>
              <a:rPr lang="pt-BR" b="1" dirty="0"/>
              <a:t>E COMBATE</a:t>
            </a:r>
          </a:p>
        </p:txBody>
      </p:sp>
      <p:sp>
        <p:nvSpPr>
          <p:cNvPr id="32" name="Seta para baixo 31"/>
          <p:cNvSpPr/>
          <p:nvPr/>
        </p:nvSpPr>
        <p:spPr>
          <a:xfrm>
            <a:off x="4634217" y="2928511"/>
            <a:ext cx="180304" cy="14342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3763625" y="4432190"/>
            <a:ext cx="1921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SENSORES </a:t>
            </a:r>
          </a:p>
          <a:p>
            <a:pPr algn="ctr"/>
            <a:r>
              <a:rPr lang="pt-BR" b="1" dirty="0"/>
              <a:t>MONITORIZAÇÃO</a:t>
            </a:r>
          </a:p>
        </p:txBody>
      </p:sp>
    </p:spTree>
    <p:extLst>
      <p:ext uri="{BB962C8B-B14F-4D97-AF65-F5344CB8AC3E}">
        <p14:creationId xmlns:p14="http://schemas.microsoft.com/office/powerpoint/2010/main" val="170360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2" grpId="0" animBg="1"/>
      <p:bldP spid="13" grpId="0"/>
      <p:bldP spid="14" grpId="0"/>
      <p:bldP spid="16" grpId="0"/>
      <p:bldP spid="17" grpId="0" animBg="1"/>
      <p:bldP spid="18" grpId="0" animBg="1"/>
      <p:bldP spid="19" grpId="0"/>
      <p:bldP spid="21" grpId="0"/>
      <p:bldP spid="24" grpId="0" animBg="1"/>
      <p:bldP spid="25" grpId="0" animBg="1"/>
      <p:bldP spid="28" grpId="0" animBg="1"/>
      <p:bldP spid="29" grpId="0" animBg="1"/>
      <p:bldP spid="30" grpId="0"/>
      <p:bldP spid="31" grpId="0"/>
      <p:bldP spid="32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13" y="839680"/>
            <a:ext cx="3602611" cy="272776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628" y="837575"/>
            <a:ext cx="3497061" cy="272987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53303" y="419597"/>
            <a:ext cx="293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RESISTÊNCIA AO FOGO </a:t>
            </a:r>
            <a:endParaRPr lang="pt-BR" dirty="0"/>
          </a:p>
        </p:txBody>
      </p:sp>
      <p:pic>
        <p:nvPicPr>
          <p:cNvPr id="11266" name="Picture 2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5" y="4026043"/>
            <a:ext cx="3347278" cy="22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sultado de imagem para COLCHÃO CAIXA DE OVO ANTIF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074" y="4584456"/>
            <a:ext cx="2619375" cy="259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esultado de imagem para COLCHÃO ANTIF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158" y="3626332"/>
            <a:ext cx="3048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53" y="837574"/>
            <a:ext cx="3224820" cy="2729873"/>
          </a:xfrm>
          <a:prstGeom prst="rect">
            <a:avLst/>
          </a:prstGeom>
        </p:spPr>
      </p:pic>
      <p:pic>
        <p:nvPicPr>
          <p:cNvPr id="2050" name="Picture 2" descr="Resultado de imagem para PASSIVE FIRE PROTEC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3" y="4016992"/>
            <a:ext cx="3473822" cy="225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953303" y="60910"/>
            <a:ext cx="1417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cs typeface="Arial" panose="020B0604020202020204" pitchFamily="34" charset="0"/>
              </a:rPr>
              <a:t>PREVENÇÃO </a:t>
            </a:r>
          </a:p>
        </p:txBody>
      </p:sp>
    </p:spTree>
    <p:extLst>
      <p:ext uri="{BB962C8B-B14F-4D97-AF65-F5344CB8AC3E}">
        <p14:creationId xmlns:p14="http://schemas.microsoft.com/office/powerpoint/2010/main" val="315205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ALMOXARIFADO EM HOSPITA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84" y="1281559"/>
            <a:ext cx="3141418" cy="208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89" y="3869687"/>
            <a:ext cx="3325868" cy="22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767520" y="587259"/>
            <a:ext cx="426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REDUÇÃO DA CARGA DE  INCÊNDIO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5122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614" y="3680065"/>
            <a:ext cx="3192932" cy="24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sultado de imagem para inspeÃ§Ã£o da estrutura do hospit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88" y="1094499"/>
            <a:ext cx="3325869" cy="228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m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84" y="3869688"/>
            <a:ext cx="3042741" cy="22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m para TANQUE DE DIESEL DO GERAD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558" y="1050836"/>
            <a:ext cx="3207988" cy="231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782284" y="267079"/>
            <a:ext cx="1417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cs typeface="Arial" panose="020B0604020202020204" pitchFamily="34" charset="0"/>
              </a:rPr>
              <a:t>PREVENÇÃO </a:t>
            </a:r>
          </a:p>
        </p:txBody>
      </p:sp>
    </p:spTree>
    <p:extLst>
      <p:ext uri="{BB962C8B-B14F-4D97-AF65-F5344CB8AC3E}">
        <p14:creationId xmlns:p14="http://schemas.microsoft.com/office/powerpoint/2010/main" val="325210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ARMAZENAMENTO DE LIXO COM PAP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4" y="2260245"/>
            <a:ext cx="3018316" cy="243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m para DEPÃSITO DE MATERIAL VELHO NO HOSPI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80" y="2260245"/>
            <a:ext cx="3059075" cy="243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315" y="2260245"/>
            <a:ext cx="3156450" cy="243410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97604" y="911309"/>
            <a:ext cx="435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>
                <a:latin typeface="Arial" panose="020B0604020202020204" pitchFamily="34" charset="0"/>
                <a:cs typeface="Arial" panose="020B0604020202020204" pitchFamily="34" charset="0"/>
              </a:rPr>
              <a:t>REDUÇÃO DA CARGA DE  INCÊNDIO</a:t>
            </a:r>
          </a:p>
        </p:txBody>
      </p:sp>
      <p:sp>
        <p:nvSpPr>
          <p:cNvPr id="7" name="Retângulo 6"/>
          <p:cNvSpPr/>
          <p:nvPr/>
        </p:nvSpPr>
        <p:spPr>
          <a:xfrm>
            <a:off x="889323" y="541977"/>
            <a:ext cx="1417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cs typeface="Arial" panose="020B0604020202020204" pitchFamily="34" charset="0"/>
              </a:rPr>
              <a:t>PREVENÇÃO </a:t>
            </a:r>
          </a:p>
        </p:txBody>
      </p:sp>
    </p:spTree>
    <p:extLst>
      <p:ext uri="{BB962C8B-B14F-4D97-AF65-F5344CB8AC3E}">
        <p14:creationId xmlns:p14="http://schemas.microsoft.com/office/powerpoint/2010/main" val="192735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m para PARARAI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89" y="1381762"/>
            <a:ext cx="4700789" cy="48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98489" y="663812"/>
            <a:ext cx="1629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>
                <a:latin typeface="Arial" panose="020B0604020202020204" pitchFamily="34" charset="0"/>
                <a:cs typeface="Arial" panose="020B0604020202020204" pitchFamily="34" charset="0"/>
              </a:rPr>
              <a:t>PARA-RAIOS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98489" y="294480"/>
            <a:ext cx="1417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cs typeface="Arial" panose="020B0604020202020204" pitchFamily="34" charset="0"/>
              </a:rPr>
              <a:t>PREVENÇÃO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12" name="Picture 8" descr="Resultado de imagem para PARARAIOS FARA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68" y="2743200"/>
            <a:ext cx="4071157" cy="350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99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128" y="961595"/>
            <a:ext cx="3349393" cy="2446987"/>
          </a:xfrm>
          <a:prstGeom prst="rect">
            <a:avLst/>
          </a:prstGeom>
        </p:spPr>
      </p:pic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756" y="3857838"/>
            <a:ext cx="3436675" cy="24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345198" y="525459"/>
            <a:ext cx="3265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/>
              <a:t>COMPARTIMENTAÇÃO VERTICAL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12" name="Picture 4" descr="Resultado de imagem para COMPARTIMENTAÃÃO ANTI F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021" y="3857838"/>
            <a:ext cx="3329500" cy="257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756" y="844238"/>
            <a:ext cx="3436675" cy="25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358077" y="182969"/>
            <a:ext cx="1393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cs typeface="Arial" panose="020B0604020202020204" pitchFamily="34" charset="0"/>
              </a:rPr>
              <a:t>PREVENÇÃO </a:t>
            </a:r>
          </a:p>
        </p:txBody>
      </p:sp>
    </p:spTree>
    <p:extLst>
      <p:ext uri="{BB962C8B-B14F-4D97-AF65-F5344CB8AC3E}">
        <p14:creationId xmlns:p14="http://schemas.microsoft.com/office/powerpoint/2010/main" val="29696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407481" y="655745"/>
            <a:ext cx="3617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COMPARTIMENTAÇÃO HORIZONTAL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72" y="1352926"/>
            <a:ext cx="2922045" cy="2423761"/>
          </a:xfrm>
          <a:prstGeom prst="rect">
            <a:avLst/>
          </a:prstGeom>
        </p:spPr>
      </p:pic>
      <p:pic>
        <p:nvPicPr>
          <p:cNvPr id="1030" name="Picture 6" descr="Resultado de imagem para compartimentaÃ§Ã£o horizontal em predi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718" y="1162158"/>
            <a:ext cx="3637506" cy="238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9" name="Picture 4" descr="Resultado de imagem para porta corta f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54" y="3812165"/>
            <a:ext cx="3074018" cy="25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435172" y="313079"/>
            <a:ext cx="1417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cs typeface="Arial" panose="020B0604020202020204" pitchFamily="34" charset="0"/>
              </a:rPr>
              <a:t>PREVENÇÃO </a:t>
            </a:r>
          </a:p>
        </p:txBody>
      </p:sp>
    </p:spTree>
    <p:extLst>
      <p:ext uri="{BB962C8B-B14F-4D97-AF65-F5344CB8AC3E}">
        <p14:creationId xmlns:p14="http://schemas.microsoft.com/office/powerpoint/2010/main" val="25552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658631" y="724468"/>
            <a:ext cx="2967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BLOQUEIO DE PROPAGAÇÃO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67" y="1880315"/>
            <a:ext cx="7765960" cy="338714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658631" y="355136"/>
            <a:ext cx="1417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cs typeface="Arial" panose="020B0604020202020204" pitchFamily="34" charset="0"/>
              </a:rPr>
              <a:t>PREVENÇÃO </a:t>
            </a:r>
          </a:p>
        </p:txBody>
      </p:sp>
    </p:spTree>
    <p:extLst>
      <p:ext uri="{BB962C8B-B14F-4D97-AF65-F5344CB8AC3E}">
        <p14:creationId xmlns:p14="http://schemas.microsoft.com/office/powerpoint/2010/main" val="15193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821504" y="537059"/>
            <a:ext cx="2967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BLOQUEIO DE PROPAGAÇÃO</a:t>
            </a:r>
          </a:p>
        </p:txBody>
      </p:sp>
      <p:pic>
        <p:nvPicPr>
          <p:cNvPr id="11" name="Picture 4" descr="Resultado de imagem para PORTAS CORTA F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40" y="916542"/>
            <a:ext cx="2994246" cy="248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12" name="Picture 8" descr="Resultado de imagem para porta corta f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659" y="3677901"/>
            <a:ext cx="3219862" cy="251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821504" y="185859"/>
            <a:ext cx="1417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cs typeface="Arial" panose="020B0604020202020204" pitchFamily="34" charset="0"/>
              </a:rPr>
              <a:t>PREVENÇÃO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205" y="3584388"/>
            <a:ext cx="3439934" cy="260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7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35016" y="27217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16401" y="1813587"/>
            <a:ext cx="3638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AÇÕES ESTRUTURAIS</a:t>
            </a:r>
          </a:p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DETECÇÃO/MONITORAMENTO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ALARMES</a:t>
            </a:r>
          </a:p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ROTA DE FUGA SEGURA</a:t>
            </a:r>
          </a:p>
        </p:txBody>
      </p:sp>
      <p:sp>
        <p:nvSpPr>
          <p:cNvPr id="7" name="Retângulo 6"/>
          <p:cNvSpPr/>
          <p:nvPr/>
        </p:nvSpPr>
        <p:spPr>
          <a:xfrm>
            <a:off x="1775069" y="3593029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CONTENÇÃO </a:t>
            </a:r>
          </a:p>
        </p:txBody>
      </p:sp>
      <p:sp>
        <p:nvSpPr>
          <p:cNvPr id="8" name="Retângulo 7"/>
          <p:cNvSpPr/>
          <p:nvPr/>
        </p:nvSpPr>
        <p:spPr>
          <a:xfrm>
            <a:off x="1819956" y="2254910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PREVENÇÃO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916401" y="3348248"/>
            <a:ext cx="42711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BLOQUEIO ATIVO DE PROPAGAÇÃO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COMBATE AO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FOGO</a:t>
            </a:r>
          </a:p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EVACUAÇÃO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775069" y="1181660"/>
            <a:ext cx="4091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CONCEITOS DE FOGO E INCÊNDIO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819956" y="5980512"/>
            <a:ext cx="424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PLANO DE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AÇÃO PARA O INCÊNDIO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have esquerda 14"/>
          <p:cNvSpPr/>
          <p:nvPr/>
        </p:nvSpPr>
        <p:spPr>
          <a:xfrm>
            <a:off x="3721995" y="1825001"/>
            <a:ext cx="194406" cy="1200329"/>
          </a:xfrm>
          <a:prstGeom prst="leftBrac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have esquerda 15"/>
          <p:cNvSpPr/>
          <p:nvPr/>
        </p:nvSpPr>
        <p:spPr>
          <a:xfrm>
            <a:off x="3655167" y="3314996"/>
            <a:ext cx="328061" cy="979585"/>
          </a:xfrm>
          <a:prstGeom prst="leftBrac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75069" y="657720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REVISÃO HISTÓRICA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75069" y="4650373"/>
            <a:ext cx="283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BRIGADA DE INCÊNDIO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75069" y="5301963"/>
            <a:ext cx="316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TREINAMENTO/SIMULADO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have direita 10"/>
          <p:cNvSpPr/>
          <p:nvPr/>
        </p:nvSpPr>
        <p:spPr>
          <a:xfrm>
            <a:off x="7970511" y="1592368"/>
            <a:ext cx="579549" cy="4739985"/>
          </a:xfrm>
          <a:prstGeom prst="rightBrac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8783392" y="3620122"/>
            <a:ext cx="3057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PLANO DE CONTIGÊNCIA</a:t>
            </a:r>
          </a:p>
          <a:p>
            <a:pPr algn="ctr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INCÊNDIO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6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2" grpId="0"/>
      <p:bldP spid="13" grpId="0"/>
      <p:bldP spid="15" grpId="0" animBg="1"/>
      <p:bldP spid="16" grpId="0" animBg="1"/>
      <p:bldP spid="5" grpId="0"/>
      <p:bldP spid="6" grpId="0"/>
      <p:bldP spid="10" grpId="0"/>
      <p:bldP spid="11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7D7BBFC-1CC3-491A-9DAE-76EA795BC07E}"/>
              </a:ext>
            </a:extLst>
          </p:cNvPr>
          <p:cNvSpPr txBox="1"/>
          <p:nvPr/>
        </p:nvSpPr>
        <p:spPr>
          <a:xfrm>
            <a:off x="4555348" y="-8704"/>
            <a:ext cx="3089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/>
              <a:t>RISCO NO AMBIENTE HOSPITALAR</a:t>
            </a:r>
          </a:p>
        </p:txBody>
      </p:sp>
      <p:pic>
        <p:nvPicPr>
          <p:cNvPr id="2050" name="Picture 2" descr="Resultado de imagem para COMPARTIMENTAÃÃO ANTI F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5" y="1284822"/>
            <a:ext cx="3956558" cy="32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60895" y="632257"/>
            <a:ext cx="2967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BLOQUEIO DE PROPAGAÇÃO</a:t>
            </a:r>
          </a:p>
        </p:txBody>
      </p:sp>
      <p:pic>
        <p:nvPicPr>
          <p:cNvPr id="14338" name="Picture 2" descr="Resultado de imagem para DUTO DE VENTILAÇÃO COM SENSOR DE FUMAÇ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792" y="3989385"/>
            <a:ext cx="2879863" cy="255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sultado de imagem para FIRE AND SMOKE POSITIVE PRESSURE VENTILATION LI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994" y="1284821"/>
            <a:ext cx="3843300" cy="32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60895" y="262925"/>
            <a:ext cx="1417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cs typeface="Arial" panose="020B0604020202020204" pitchFamily="34" charset="0"/>
              </a:rPr>
              <a:t>PREVENÇÃO </a:t>
            </a:r>
          </a:p>
        </p:txBody>
      </p:sp>
    </p:spTree>
    <p:extLst>
      <p:ext uri="{BB962C8B-B14F-4D97-AF65-F5344CB8AC3E}">
        <p14:creationId xmlns:p14="http://schemas.microsoft.com/office/powerpoint/2010/main" val="419015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91843" y="1131043"/>
            <a:ext cx="3233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MONITORAMENTO - SENSORES </a:t>
            </a:r>
          </a:p>
        </p:txBody>
      </p:sp>
      <p:pic>
        <p:nvPicPr>
          <p:cNvPr id="9218" name="Picture 2" descr="Resultado de imagem para DETECÃÃO DE FUMAÃA E F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843" y="2292863"/>
            <a:ext cx="404812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m para DETECÃÃO DE FUMAÃA E F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74" y="2292864"/>
            <a:ext cx="3734874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91843" y="761711"/>
            <a:ext cx="1417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cs typeface="Arial" panose="020B0604020202020204" pitchFamily="34" charset="0"/>
              </a:rPr>
              <a:t>PREVENÇÃO </a:t>
            </a:r>
          </a:p>
        </p:txBody>
      </p:sp>
    </p:spTree>
    <p:extLst>
      <p:ext uri="{BB962C8B-B14F-4D97-AF65-F5344CB8AC3E}">
        <p14:creationId xmlns:p14="http://schemas.microsoft.com/office/powerpoint/2010/main" val="206476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inspeÃ§Ã£o dos equipamentos contra incen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61" y="1962149"/>
            <a:ext cx="2793687" cy="300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61661" y="671494"/>
            <a:ext cx="201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MONITORAMENTO</a:t>
            </a:r>
          </a:p>
        </p:txBody>
      </p:sp>
      <p:pic>
        <p:nvPicPr>
          <p:cNvPr id="6150" name="Picture 6" descr="Resultado de imagem para inspeÃ§Ã£o dos equipamentos contra incend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225" y="1944709"/>
            <a:ext cx="3540662" cy="302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61661" y="1040826"/>
            <a:ext cx="1112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/>
              <a:t>ALARMES</a:t>
            </a:r>
          </a:p>
        </p:txBody>
      </p:sp>
    </p:spTree>
    <p:extLst>
      <p:ext uri="{BB962C8B-B14F-4D97-AF65-F5344CB8AC3E}">
        <p14:creationId xmlns:p14="http://schemas.microsoft.com/office/powerpoint/2010/main" val="266066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inspeÃ§Ã£o dos equipamentos contra incen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99" y="1893429"/>
            <a:ext cx="3812838" cy="35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1893429"/>
            <a:ext cx="3444546" cy="321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35535" y="785433"/>
            <a:ext cx="201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MONITORAMENTO</a:t>
            </a:r>
          </a:p>
        </p:txBody>
      </p:sp>
      <p:sp>
        <p:nvSpPr>
          <p:cNvPr id="9" name="Retângulo 8"/>
          <p:cNvSpPr/>
          <p:nvPr/>
        </p:nvSpPr>
        <p:spPr>
          <a:xfrm>
            <a:off x="1735535" y="1154765"/>
            <a:ext cx="1112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/>
              <a:t>ALARMES</a:t>
            </a:r>
          </a:p>
        </p:txBody>
      </p:sp>
    </p:spTree>
    <p:extLst>
      <p:ext uri="{BB962C8B-B14F-4D97-AF65-F5344CB8AC3E}">
        <p14:creationId xmlns:p14="http://schemas.microsoft.com/office/powerpoint/2010/main" val="332206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1026" name="Picture 2" descr="Resultado de imagem para MONITORAMENTO DE INCENDIO POR CAME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922" y="1841680"/>
            <a:ext cx="5009881" cy="383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387182" y="897579"/>
            <a:ext cx="4896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/>
              <a:t>CENTRAL DE COMANDO</a:t>
            </a:r>
          </a:p>
          <a:p>
            <a:r>
              <a:rPr lang="pt-BR" b="1" u="sng" dirty="0"/>
              <a:t>VISUAL – SENSORES – ALARMES - COMUNICAÇÃO</a:t>
            </a:r>
          </a:p>
        </p:txBody>
      </p:sp>
      <p:sp>
        <p:nvSpPr>
          <p:cNvPr id="2" name="Retângulo 1"/>
          <p:cNvSpPr/>
          <p:nvPr/>
        </p:nvSpPr>
        <p:spPr>
          <a:xfrm>
            <a:off x="1387182" y="397619"/>
            <a:ext cx="2017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/>
              <a:t>MONITORAMENTO</a:t>
            </a:r>
          </a:p>
        </p:txBody>
      </p:sp>
    </p:spTree>
    <p:extLst>
      <p:ext uri="{BB962C8B-B14F-4D97-AF65-F5344CB8AC3E}">
        <p14:creationId xmlns:p14="http://schemas.microsoft.com/office/powerpoint/2010/main" val="103754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91" y="1794589"/>
            <a:ext cx="3819123" cy="337627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36" y="1794589"/>
            <a:ext cx="4403338" cy="318953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344615" y="366650"/>
            <a:ext cx="1457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cs typeface="Arial" panose="020B0604020202020204" pitchFamily="34" charset="0"/>
              </a:rPr>
              <a:t>CONTENÇÃO </a:t>
            </a:r>
            <a:endParaRPr lang="pt-BR" b="1" dirty="0"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344615" y="732279"/>
            <a:ext cx="232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COMPARTIMENTAÇÃO</a:t>
            </a:r>
          </a:p>
        </p:txBody>
      </p:sp>
    </p:spTree>
    <p:extLst>
      <p:ext uri="{BB962C8B-B14F-4D97-AF65-F5344CB8AC3E}">
        <p14:creationId xmlns:p14="http://schemas.microsoft.com/office/powerpoint/2010/main" val="313747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4098" name="Picture 2" descr="Resultado de imagem para FIRE CURT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260" y="1795417"/>
            <a:ext cx="666750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344615" y="732279"/>
            <a:ext cx="232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COMPARTIMENTAÇÃO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1344615" y="366650"/>
            <a:ext cx="1457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cs typeface="Arial" panose="020B0604020202020204" pitchFamily="34" charset="0"/>
              </a:rPr>
              <a:t>CONTENÇÃO </a:t>
            </a:r>
            <a:endParaRPr lang="pt-BR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00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61" y="1636422"/>
            <a:ext cx="3801414" cy="3721994"/>
          </a:xfrm>
          <a:prstGeom prst="rect">
            <a:avLst/>
          </a:prstGeom>
        </p:spPr>
      </p:pic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770" y="1636422"/>
            <a:ext cx="3502024" cy="37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517561" y="908083"/>
            <a:ext cx="2967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BLOQUEIO DE PROPAGAÇÃO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344615" y="366650"/>
            <a:ext cx="1457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cs typeface="Arial" panose="020B0604020202020204" pitchFamily="34" charset="0"/>
              </a:rPr>
              <a:t>CONTENÇÃO </a:t>
            </a:r>
            <a:endParaRPr lang="pt-BR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6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84847" y="946510"/>
            <a:ext cx="2404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SISTEMA AUTOMÁTICO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984847" y="549550"/>
            <a:ext cx="2150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COMBATE AO FOGO</a:t>
            </a:r>
          </a:p>
        </p:txBody>
      </p:sp>
      <p:pic>
        <p:nvPicPr>
          <p:cNvPr id="2050" name="Picture 2" descr="Resultado de imagem para REDE DE SPRINKL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5" y="2445292"/>
            <a:ext cx="3640162" cy="291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47" y="1838088"/>
            <a:ext cx="5377654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68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2354" y="914163"/>
            <a:ext cx="2404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SISTEMA AUTOMÁTICO</a:t>
            </a:r>
          </a:p>
        </p:txBody>
      </p:sp>
      <p:pic>
        <p:nvPicPr>
          <p:cNvPr id="5122" name="Picture 2" descr="Resultado de imagem para inspeÃ§Ã£o dos equipamentos contra incen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54" y="1690942"/>
            <a:ext cx="2781836" cy="196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542354" y="544831"/>
            <a:ext cx="2150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COMBATE AO FOGO</a:t>
            </a:r>
          </a:p>
        </p:txBody>
      </p:sp>
      <p:pic>
        <p:nvPicPr>
          <p:cNvPr id="1026" name="Picture 2" descr="Resultado de imagem para SPRINKL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188" y="1487141"/>
            <a:ext cx="3598966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REDE DE SPRINKLERS RESPOSTA RAPI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459" y="4388660"/>
            <a:ext cx="3845602" cy="214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3099888" y="3162679"/>
            <a:ext cx="6065949" cy="279443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387182" y="1088897"/>
            <a:ext cx="94913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INCÊNDIO</a:t>
            </a:r>
          </a:p>
          <a:p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Fogo disseminado de forma descontrolada no tempo e no espaço, causando danos e prejuízos à vida, ao patrimônio e ao meio ambiente (ISO 8421-1)</a:t>
            </a:r>
          </a:p>
        </p:txBody>
      </p:sp>
    </p:spTree>
    <p:extLst>
      <p:ext uri="{BB962C8B-B14F-4D97-AF65-F5344CB8AC3E}">
        <p14:creationId xmlns:p14="http://schemas.microsoft.com/office/powerpoint/2010/main" val="193243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88607" y="607083"/>
            <a:ext cx="209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COMBATE AO FOGO</a:t>
            </a:r>
          </a:p>
        </p:txBody>
      </p:sp>
      <p:pic>
        <p:nvPicPr>
          <p:cNvPr id="21506" name="Picture 2" descr="Resultado de imagem para extintores de incen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2" y="1614275"/>
            <a:ext cx="7158446" cy="43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01670" y="976415"/>
            <a:ext cx="136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EXTINTORES</a:t>
            </a:r>
          </a:p>
        </p:txBody>
      </p:sp>
    </p:spTree>
    <p:extLst>
      <p:ext uri="{BB962C8B-B14F-4D97-AF65-F5344CB8AC3E}">
        <p14:creationId xmlns:p14="http://schemas.microsoft.com/office/powerpoint/2010/main" val="156471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93005" y="410020"/>
            <a:ext cx="209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COMBATE AO FOGO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90" y="1192303"/>
            <a:ext cx="3908355" cy="2320015"/>
          </a:xfrm>
          <a:prstGeom prst="rect">
            <a:avLst/>
          </a:prstGeom>
        </p:spPr>
      </p:pic>
      <p:pic>
        <p:nvPicPr>
          <p:cNvPr id="7172" name="Picture 4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773" y="3761133"/>
            <a:ext cx="2868939" cy="251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74" y="1192303"/>
            <a:ext cx="3902298" cy="513766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93005" y="758822"/>
            <a:ext cx="136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EXTINTORES</a:t>
            </a:r>
          </a:p>
        </p:txBody>
      </p:sp>
    </p:spTree>
    <p:extLst>
      <p:ext uri="{BB962C8B-B14F-4D97-AF65-F5344CB8AC3E}">
        <p14:creationId xmlns:p14="http://schemas.microsoft.com/office/powerpoint/2010/main" val="198285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marcaÃ§Ã£o da area abaixo do extin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03" y="1691787"/>
            <a:ext cx="2216541" cy="33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25" y="1691787"/>
            <a:ext cx="2345320" cy="3358003"/>
          </a:xfrm>
          <a:prstGeom prst="rect">
            <a:avLst/>
          </a:prstGeom>
        </p:spPr>
      </p:pic>
      <p:pic>
        <p:nvPicPr>
          <p:cNvPr id="8198" name="Picture 6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416" y="1691787"/>
            <a:ext cx="2562225" cy="33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97203" y="719633"/>
            <a:ext cx="136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EXTINTORES</a:t>
            </a:r>
          </a:p>
        </p:txBody>
      </p:sp>
    </p:spTree>
    <p:extLst>
      <p:ext uri="{BB962C8B-B14F-4D97-AF65-F5344CB8AC3E}">
        <p14:creationId xmlns:p14="http://schemas.microsoft.com/office/powerpoint/2010/main" val="320034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sultado de imagem para sinalizaÃ§Ã£o para evacuaÃ§Ã£o de incÃªn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32" y="1966076"/>
            <a:ext cx="4709040" cy="306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179442" y="338554"/>
            <a:ext cx="209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COMBATE AO FOGO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179442" y="782983"/>
            <a:ext cx="2634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HIDRANTES E MANGOTES</a:t>
            </a:r>
          </a:p>
        </p:txBody>
      </p:sp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48" y="1966076"/>
            <a:ext cx="3657601" cy="296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90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4844" y="1161913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SITUAÇÕES ESPECIAIS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135611" y="1923131"/>
            <a:ext cx="538692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RESSONÂNCIA MAGNÉTICA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ÁREA DE COCÇÃO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SISTEMAS DE BATERIAS E BANCO DE DADOS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CENTRO CIRÚRGICO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4775C19A-89D6-4543-8258-1A38FC7655FF}"/>
              </a:ext>
            </a:extLst>
          </p:cNvPr>
          <p:cNvSpPr txBox="1"/>
          <p:nvPr/>
        </p:nvSpPr>
        <p:spPr>
          <a:xfrm>
            <a:off x="1334844" y="68910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u="sng" dirty="0"/>
              <a:t>INCÊNDIO</a:t>
            </a:r>
          </a:p>
        </p:txBody>
      </p:sp>
    </p:spTree>
    <p:extLst>
      <p:ext uri="{BB962C8B-B14F-4D97-AF65-F5344CB8AC3E}">
        <p14:creationId xmlns:p14="http://schemas.microsoft.com/office/powerpoint/2010/main" val="7574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0913" y="866745"/>
            <a:ext cx="334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>
                <a:latin typeface="Arial" panose="020B0604020202020204" pitchFamily="34" charset="0"/>
                <a:cs typeface="Arial" panose="020B0604020202020204" pitchFamily="34" charset="0"/>
              </a:rPr>
              <a:t>RESSONÂNCIA MAGNÉTICA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8194" name="Picture 2" descr="Resultado de imagem para RN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34" y="2133600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ultado de imagem para extintor de incendio para ressonancia magne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766" y="2275117"/>
            <a:ext cx="2033183" cy="257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73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630" y="3898924"/>
            <a:ext cx="2291410" cy="252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36" y="1221445"/>
            <a:ext cx="3339302" cy="2581091"/>
          </a:xfrm>
          <a:prstGeom prst="rect">
            <a:avLst/>
          </a:prstGeom>
        </p:spPr>
      </p:pic>
      <p:pic>
        <p:nvPicPr>
          <p:cNvPr id="16386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45" y="1221445"/>
            <a:ext cx="3412312" cy="258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sultado de imagem para mantas abafadoras contra f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830" y="4176737"/>
            <a:ext cx="2588341" cy="26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agem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249" y="3993880"/>
            <a:ext cx="3541101" cy="21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m relacionada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64" y="1221445"/>
            <a:ext cx="3473586" cy="255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81936" y="503343"/>
            <a:ext cx="2304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>
                <a:latin typeface="Arial" panose="020B0604020202020204" pitchFamily="34" charset="0"/>
                <a:cs typeface="Arial" panose="020B0604020202020204" pitchFamily="34" charset="0"/>
              </a:rPr>
              <a:t>ÁREA DE COCÇÃO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</p:spTree>
    <p:extLst>
      <p:ext uri="{BB962C8B-B14F-4D97-AF65-F5344CB8AC3E}">
        <p14:creationId xmlns:p14="http://schemas.microsoft.com/office/powerpoint/2010/main" val="296744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192" y="1561423"/>
            <a:ext cx="2971800" cy="359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26" y="1596661"/>
            <a:ext cx="3863394" cy="260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856" y="3762103"/>
            <a:ext cx="3429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827490" y="427629"/>
            <a:ext cx="2304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>
                <a:latin typeface="Arial" panose="020B0604020202020204" pitchFamily="34" charset="0"/>
                <a:cs typeface="Arial" panose="020B0604020202020204" pitchFamily="34" charset="0"/>
              </a:rPr>
              <a:t>ÁREA DE COCÇÃO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827490" y="953588"/>
            <a:ext cx="6429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SISTEMA AUTOMÁTICO EXTINÇÃO POR ESPUMA/SAPONIFICANTE</a:t>
            </a:r>
          </a:p>
        </p:txBody>
      </p:sp>
    </p:spTree>
    <p:extLst>
      <p:ext uri="{BB962C8B-B14F-4D97-AF65-F5344CB8AC3E}">
        <p14:creationId xmlns:p14="http://schemas.microsoft.com/office/powerpoint/2010/main" val="387580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39" y="2019868"/>
            <a:ext cx="4055817" cy="3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do de imagem para DETECÃÃO DE F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348" y="2137434"/>
            <a:ext cx="3873590" cy="275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827490" y="481884"/>
            <a:ext cx="2304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>
                <a:latin typeface="Arial" panose="020B0604020202020204" pitchFamily="34" charset="0"/>
                <a:cs typeface="Arial" panose="020B0604020202020204" pitchFamily="34" charset="0"/>
              </a:rPr>
              <a:t>ÁREA DE COCÇÃO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27490" y="987833"/>
            <a:ext cx="461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>
                <a:cs typeface="Arial" panose="020B0604020202020204" pitchFamily="34" charset="0"/>
              </a:rPr>
              <a:t>SISTEMA AUTOMÁTICO EXTINÇÃO POR GASES </a:t>
            </a:r>
          </a:p>
        </p:txBody>
      </p:sp>
    </p:spTree>
    <p:extLst>
      <p:ext uri="{BB962C8B-B14F-4D97-AF65-F5344CB8AC3E}">
        <p14:creationId xmlns:p14="http://schemas.microsoft.com/office/powerpoint/2010/main" val="391708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620" y="1380878"/>
            <a:ext cx="3429000" cy="260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4775C19A-89D6-4543-8258-1A38FC7655FF}"/>
              </a:ext>
            </a:extLst>
          </p:cNvPr>
          <p:cNvSpPr txBox="1"/>
          <p:nvPr/>
        </p:nvSpPr>
        <p:spPr>
          <a:xfrm>
            <a:off x="1233639" y="380432"/>
            <a:ext cx="3712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u="sng" dirty="0"/>
              <a:t>ÁREA DA TI E SISTEMAS DE BATERIAS</a:t>
            </a:r>
          </a:p>
        </p:txBody>
      </p:sp>
      <p:pic>
        <p:nvPicPr>
          <p:cNvPr id="9218" name="Picture 2" descr="Resultado de imagem para GRANDE SISTEMA DE NOBREAK PARA HOSPI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56" y="1380878"/>
            <a:ext cx="2745080" cy="250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m para SISTEMA ANTIFOGO A G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521" y="4144488"/>
            <a:ext cx="3227277" cy="242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Resultado de imagem para ANTI FIRE SYSTEM WITH ARGON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105" y="4144487"/>
            <a:ext cx="3254515" cy="242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233639" y="791642"/>
            <a:ext cx="461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>
                <a:cs typeface="Arial" panose="020B0604020202020204" pitchFamily="34" charset="0"/>
              </a:rPr>
              <a:t>SISTEMA AUTOMÁTICO EXTINÇÃO POR GASES </a:t>
            </a:r>
          </a:p>
        </p:txBody>
      </p:sp>
    </p:spTree>
    <p:extLst>
      <p:ext uri="{BB962C8B-B14F-4D97-AF65-F5344CB8AC3E}">
        <p14:creationId xmlns:p14="http://schemas.microsoft.com/office/powerpoint/2010/main" val="31926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51" y="772347"/>
            <a:ext cx="4419318" cy="124874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814266" y="3675561"/>
            <a:ext cx="70020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Consequência: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Total de 235 pessoas morreram no incêndio,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maioria asfixiada pela fumaça</a:t>
            </a:r>
          </a:p>
          <a:p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Consequência: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pt-BR" sz="1600" b="1" dirty="0">
                <a:latin typeface="Arial" panose="020B0604020202020204" pitchFamily="34" charset="0"/>
              </a:rPr>
              <a:t>ít</a:t>
            </a:r>
            <a:r>
              <a:rPr lang="pt-BR" sz="1600" b="1" dirty="0">
                <a:solidFill>
                  <a:srgbClr val="222222"/>
                </a:solidFill>
                <a:latin typeface="Arial" panose="020B0604020202020204" pitchFamily="34" charset="0"/>
              </a:rPr>
              <a:t>imas confundiram as portas dos banheiros com portas de emergência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</a:rPr>
              <a:t>. 90% dos corpos estavam nos banheiros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4814268" y="2573390"/>
            <a:ext cx="5849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</a:rPr>
              <a:t>Evacuação: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Não havia portas para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saída de emergência.</a:t>
            </a:r>
            <a:endParaRPr lang="pt-BR" sz="1600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2" name="Picture 6" descr="Resultado de imag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32" y="2021089"/>
            <a:ext cx="4372356" cy="40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4814267" y="853184"/>
            <a:ext cx="71437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Causa:</a:t>
            </a:r>
            <a:r>
              <a:rPr lang="pt-BR" sz="16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 sinalizador foi disparado no palco em direção ao teto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814267" y="1590176"/>
            <a:ext cx="7002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</a:rPr>
              <a:t>Combustível</a:t>
            </a:r>
            <a:r>
              <a:rPr lang="pt-BR" sz="1600" b="1" dirty="0">
                <a:solidFill>
                  <a:srgbClr val="222222"/>
                </a:solidFill>
                <a:latin typeface="Arial" panose="020B0604020202020204" pitchFamily="34" charset="0"/>
              </a:rPr>
              <a:t>: O teto da boate era coberto com </a:t>
            </a:r>
            <a:r>
              <a:rPr lang="pt-BR" sz="1600" b="1" dirty="0">
                <a:latin typeface="Arial" panose="020B0604020202020204" pitchFamily="34" charset="0"/>
              </a:rPr>
              <a:t>espuma de isolamento acústico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</a:rPr>
              <a:t>, que não tinha proteção contra fogo</a:t>
            </a:r>
            <a:endParaRPr lang="pt-BR" sz="1600" b="1" dirty="0">
              <a:solidFill>
                <a:srgbClr val="FF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55832" y="169277"/>
            <a:ext cx="122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HISTÓRICO</a:t>
            </a:r>
          </a:p>
        </p:txBody>
      </p:sp>
    </p:spTree>
    <p:extLst>
      <p:ext uri="{BB962C8B-B14F-4D97-AF65-F5344CB8AC3E}">
        <p14:creationId xmlns:p14="http://schemas.microsoft.com/office/powerpoint/2010/main" val="1611186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QUEIMADURA EM CIRURGIA CARDIA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712" y="1473715"/>
            <a:ext cx="4982817" cy="34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80955" y="5178993"/>
            <a:ext cx="467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IGNIÇÃO + COMBUSTÍVEL + OXIDANTE  = FOGO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DA4F41AA-0F51-44A9-8029-5CD61C723805}"/>
              </a:ext>
            </a:extLst>
          </p:cNvPr>
          <p:cNvSpPr txBox="1"/>
          <p:nvPr/>
        </p:nvSpPr>
        <p:spPr>
          <a:xfrm>
            <a:off x="4729760" y="-27297"/>
            <a:ext cx="2732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292029" y="5602340"/>
            <a:ext cx="385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COMBATE – EXTINTOR CLASSE C  - CO2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4775C19A-89D6-4543-8258-1A38FC7655FF}"/>
              </a:ext>
            </a:extLst>
          </p:cNvPr>
          <p:cNvSpPr txBox="1"/>
          <p:nvPr/>
        </p:nvSpPr>
        <p:spPr>
          <a:xfrm>
            <a:off x="1865796" y="614805"/>
            <a:ext cx="215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u="sng" dirty="0"/>
              <a:t>CENTRO CIRÚRGICO</a:t>
            </a:r>
          </a:p>
        </p:txBody>
      </p:sp>
    </p:spTree>
    <p:extLst>
      <p:ext uri="{BB962C8B-B14F-4D97-AF65-F5344CB8AC3E}">
        <p14:creationId xmlns:p14="http://schemas.microsoft.com/office/powerpoint/2010/main" val="19515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61" y="1025732"/>
            <a:ext cx="8229600" cy="5078854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034861" y="423907"/>
            <a:ext cx="160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ROTA DE FUGA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</p:spTree>
    <p:extLst>
      <p:ext uri="{BB962C8B-B14F-4D97-AF65-F5344CB8AC3E}">
        <p14:creationId xmlns:p14="http://schemas.microsoft.com/office/powerpoint/2010/main" val="283174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m para sinalizaÃ§Ã£o para evacuaÃ§Ã£o de incÃªn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38" y="1576965"/>
            <a:ext cx="4657725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113120" y="773094"/>
            <a:ext cx="165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ROTA DE FUGA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</p:spTree>
    <p:extLst>
      <p:ext uri="{BB962C8B-B14F-4D97-AF65-F5344CB8AC3E}">
        <p14:creationId xmlns:p14="http://schemas.microsoft.com/office/powerpoint/2010/main" val="216468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760140" y="488550"/>
            <a:ext cx="165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ROTA DE FUGA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3074" name="Picture 2" descr="Resultado de imagem para ILUMINAÇÃO DE EMERGÊNCIA EM CASO DE INCEN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68" y="1587735"/>
            <a:ext cx="4809946" cy="341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40" y="1700011"/>
            <a:ext cx="4803533" cy="329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8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m para sinalizaÃ§Ã£o para evacuaÃ§Ã£o de incÃªn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45" y="1562850"/>
            <a:ext cx="3513155" cy="220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001" y="1562850"/>
            <a:ext cx="4015409" cy="220319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20" y="3917223"/>
            <a:ext cx="2486372" cy="229636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95745" y="900674"/>
            <a:ext cx="165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ROTA DE FUGA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</p:spTree>
    <p:extLst>
      <p:ext uri="{BB962C8B-B14F-4D97-AF65-F5344CB8AC3E}">
        <p14:creationId xmlns:p14="http://schemas.microsoft.com/office/powerpoint/2010/main" val="126687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sinalizaÃ§Ã£o para evacuaÃ§Ã£o de incÃªn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86" y="280276"/>
            <a:ext cx="3370979" cy="295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107582" y="484432"/>
            <a:ext cx="165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ROTA DE FUGA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2052" name="Picture 4" descr="Resultado de imagem para IDENTIFICAÇÃO DO ANDAR NA ROTA DE FUG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831" y="3235513"/>
            <a:ext cx="3936331" cy="30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2" y="3235513"/>
            <a:ext cx="4368458" cy="302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93" y="498575"/>
            <a:ext cx="3054006" cy="251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7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m para sinalizaÃ§Ã£o para evacuaÃ§Ã£o de incÃªn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18" y="1418758"/>
            <a:ext cx="3730289" cy="400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</p:spTree>
    <p:extLst>
      <p:ext uri="{BB962C8B-B14F-4D97-AF65-F5344CB8AC3E}">
        <p14:creationId xmlns:p14="http://schemas.microsoft.com/office/powerpoint/2010/main" val="178886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087218" y="446295"/>
            <a:ext cx="160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ROTA DE FUGA</a:t>
            </a:r>
          </a:p>
        </p:txBody>
      </p:sp>
      <p:pic>
        <p:nvPicPr>
          <p:cNvPr id="10" name="Picture 4" descr="Resultado de imagem para escadas de incen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18" y="1662031"/>
            <a:ext cx="4456091" cy="384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087218" y="1054163"/>
            <a:ext cx="210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ESCADAS EXTERNAS</a:t>
            </a:r>
          </a:p>
        </p:txBody>
      </p:sp>
      <p:pic>
        <p:nvPicPr>
          <p:cNvPr id="7" name="Imagem 6" descr="Pacientes e funcionários usaram a escada para fugir do incêndio. — Foto: Reprodução/Redes Sociais ">
            <a:extLst>
              <a:ext uri="{FF2B5EF4-FFF2-40B4-BE49-F238E27FC236}">
                <a16:creationId xmlns:a16="http://schemas.microsoft.com/office/drawing/2014/main" xmlns="" id="{38B370CF-D57C-4C65-B765-0A9B0E28425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59" y="1677198"/>
            <a:ext cx="4643352" cy="3848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15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2050" name="Picture 2" descr="Resultado de imagem para escada enclausurada a prova de fumaç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919" y="1827751"/>
            <a:ext cx="4339150" cy="402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84388" y="1254918"/>
            <a:ext cx="284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ESCADAS ENCLAUSURADA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84388" y="832768"/>
            <a:ext cx="160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ROTA DE FUGA</a:t>
            </a:r>
          </a:p>
        </p:txBody>
      </p:sp>
    </p:spTree>
    <p:extLst>
      <p:ext uri="{BB962C8B-B14F-4D97-AF65-F5344CB8AC3E}">
        <p14:creationId xmlns:p14="http://schemas.microsoft.com/office/powerpoint/2010/main" val="196200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DETECÃÃO DE F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76" y="1799394"/>
            <a:ext cx="5602310" cy="403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684388" y="826353"/>
            <a:ext cx="160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ROTA DE FUGA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684388" y="1254918"/>
            <a:ext cx="266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ESCADAS PRESSURIZADAS</a:t>
            </a:r>
          </a:p>
        </p:txBody>
      </p:sp>
    </p:spTree>
    <p:extLst>
      <p:ext uri="{BB962C8B-B14F-4D97-AF65-F5344CB8AC3E}">
        <p14:creationId xmlns:p14="http://schemas.microsoft.com/office/powerpoint/2010/main" val="23432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4" name="Imagem 3" descr="C:\Users\Joao\Desktop\Boate Kis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401" y="502276"/>
            <a:ext cx="6812924" cy="39538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1712891" y="4619812"/>
            <a:ext cx="1005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3000"/>
              </a:spcAft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SANTA MARIA — O Ministério da Saúde recebeu </a:t>
            </a:r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neste sábado 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governo dos Estados Unidos a doação de 140 kits do medicamento </a:t>
            </a:r>
            <a:r>
              <a:rPr lang="pt-BR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Hidroxicobalamina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(vitamina B12 injetável). O medicamento, indicado para o tratamento de intoxicação por cianeto, será usado em vítimas do incêndio ocorrido na boate Kiss, em Santa Maria (RS), </a:t>
            </a:r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último domingo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279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82581" y="338554"/>
            <a:ext cx="160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ROTA DE FUGA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82581" y="724657"/>
            <a:ext cx="146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TRANSPORTE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963" y="431780"/>
            <a:ext cx="2945106" cy="2180791"/>
          </a:xfrm>
          <a:prstGeom prst="rect">
            <a:avLst/>
          </a:prstGeom>
        </p:spPr>
      </p:pic>
      <p:pic>
        <p:nvPicPr>
          <p:cNvPr id="5122" name="Picture 2" descr="Resultado de imagem para MEIOS DE TRANSPORTE EM EVACUAÇÃO DE HOSPIT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86" y="909323"/>
            <a:ext cx="3258355" cy="219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m para IDENTIFICAÃÃO DOS BRIGADISTAS NO HOSPIT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79" y="3789451"/>
            <a:ext cx="3056731" cy="259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FORMA DE TRANSPORTE DE PACIENTE INTRAHOSPITAL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0" y="3877409"/>
            <a:ext cx="2937419" cy="268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TRANSPORTAR UM FERI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983" y="4268740"/>
            <a:ext cx="235267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TRANSPORTAR UM FERI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49" y="1240970"/>
            <a:ext cx="27051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90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6146" name="Picture 2" descr="Resultado de imagem para INCENDIO DO BAD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521" y="1018903"/>
            <a:ext cx="6792684" cy="523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69988" y="338554"/>
            <a:ext cx="160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ROTA DE FUGA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005840" y="649571"/>
            <a:ext cx="900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TEREZA</a:t>
            </a:r>
          </a:p>
        </p:txBody>
      </p:sp>
    </p:spTree>
    <p:extLst>
      <p:ext uri="{BB962C8B-B14F-4D97-AF65-F5344CB8AC3E}">
        <p14:creationId xmlns:p14="http://schemas.microsoft.com/office/powerpoint/2010/main" val="381424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esultado de imagem para Ponto de encontro na evacuaÃ§Ã£o de incÃªn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931" y="2005565"/>
            <a:ext cx="5053032" cy="297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695745" y="642187"/>
            <a:ext cx="160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ROTA DE FUGA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695745" y="1011519"/>
            <a:ext cx="2332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/>
              <a:t>PONTO DE ENCONTRO</a:t>
            </a:r>
          </a:p>
        </p:txBody>
      </p:sp>
      <p:pic>
        <p:nvPicPr>
          <p:cNvPr id="1026" name="Picture 2" descr="Resultado de imagem para IDENTIFICAÇÃO DO ANDAR NA ROTA DE FU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601" y="24228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76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5D18D14-6D9F-4FF1-9024-4D038B425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8" y="1339403"/>
            <a:ext cx="7941511" cy="465743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1848497" y="754340"/>
            <a:ext cx="2332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/>
              <a:t>PONTO DE ENCONTRO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848497" y="338554"/>
            <a:ext cx="160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ROTA DE FUGA</a:t>
            </a:r>
          </a:p>
        </p:txBody>
      </p:sp>
    </p:spTree>
    <p:extLst>
      <p:ext uri="{BB962C8B-B14F-4D97-AF65-F5344CB8AC3E}">
        <p14:creationId xmlns:p14="http://schemas.microsoft.com/office/powerpoint/2010/main" val="326067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ttps://s2.glbimg.com/rm-GyUm9hU3ngKFBI5FBvAU_k9Y=/0x290:960x1280/1600x0/smart/filters:strip_icc()/i.s3.glbimg.com/v1/AUTH_59edd422c0c84a879bd37670ae4f538a/internal_photos/bs/2019/D/B/9OMk4zTpuZDCcz9BhEmQ/whatsapp-image-2019-09-13-at-09.18.56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46" y="1558345"/>
            <a:ext cx="4610637" cy="4056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Pacientes foram acolhidos na creche ao lado do Hospital Badim â Foto: ReproduÃ§Ã£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45" y="2119667"/>
            <a:ext cx="4250028" cy="40568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068946" y="857371"/>
            <a:ext cx="170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ÁREA DE APOIO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68946" y="394452"/>
            <a:ext cx="160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ROTA DE FUGA</a:t>
            </a:r>
          </a:p>
        </p:txBody>
      </p:sp>
    </p:spTree>
    <p:extLst>
      <p:ext uri="{BB962C8B-B14F-4D97-AF65-F5344CB8AC3E}">
        <p14:creationId xmlns:p14="http://schemas.microsoft.com/office/powerpoint/2010/main" val="22283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00" y="1419420"/>
            <a:ext cx="7824915" cy="458582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</p:spTree>
    <p:extLst>
      <p:ext uri="{BB962C8B-B14F-4D97-AF65-F5344CB8AC3E}">
        <p14:creationId xmlns:p14="http://schemas.microsoft.com/office/powerpoint/2010/main" val="304992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C343C0F-5C35-4BAF-BDEC-F3E4FA663A46}"/>
              </a:ext>
            </a:extLst>
          </p:cNvPr>
          <p:cNvSpPr txBox="1"/>
          <p:nvPr/>
        </p:nvSpPr>
        <p:spPr>
          <a:xfrm>
            <a:off x="558074" y="2878792"/>
            <a:ext cx="2946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BRIGADISTA DE INCÊNDIO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523613" y="944952"/>
            <a:ext cx="3443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VOLUNTÁRIO</a:t>
            </a:r>
          </a:p>
          <a:p>
            <a:r>
              <a:rPr lang="pt-BR" b="1" dirty="0"/>
              <a:t>CAPACITADO FÍSICAMENTE</a:t>
            </a:r>
          </a:p>
          <a:p>
            <a:r>
              <a:rPr lang="pt-BR" b="1" dirty="0"/>
              <a:t>CAPACITADO PSICOLÓGICAMENTE</a:t>
            </a:r>
          </a:p>
          <a:p>
            <a:r>
              <a:rPr lang="pt-BR" b="1" dirty="0"/>
              <a:t>CAPACIDADE DE LIDERANÇA</a:t>
            </a:r>
          </a:p>
        </p:txBody>
      </p:sp>
      <p:sp>
        <p:nvSpPr>
          <p:cNvPr id="3" name="Retângulo 2"/>
          <p:cNvSpPr/>
          <p:nvPr/>
        </p:nvSpPr>
        <p:spPr>
          <a:xfrm>
            <a:off x="5523613" y="3547090"/>
            <a:ext cx="574330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AVALIAÇÃO LOCAL DO RISCO DE INCÊNDIO</a:t>
            </a:r>
          </a:p>
          <a:p>
            <a:r>
              <a:rPr lang="pt-BR" b="1" dirty="0"/>
              <a:t>INSPEÇÃO DO EQUIPAMENTO DE COMBATE AO FOGO</a:t>
            </a:r>
          </a:p>
          <a:p>
            <a:r>
              <a:rPr lang="pt-BR" b="1" dirty="0"/>
              <a:t>INSPEÇÃO DOS ACESSOS E ROTAS DE FUGA</a:t>
            </a:r>
          </a:p>
          <a:p>
            <a:r>
              <a:rPr lang="pt-BR" b="1" dirty="0"/>
              <a:t> COMBATE INICIAL AO FOGO</a:t>
            </a:r>
          </a:p>
          <a:p>
            <a:r>
              <a:rPr lang="pt-BR" b="1" dirty="0"/>
              <a:t>ORIENTAÇÃO DE PACIENTES,FAMILIARES E FUNCIONÁRIOS</a:t>
            </a:r>
          </a:p>
          <a:p>
            <a:r>
              <a:rPr lang="pt-BR" b="1" dirty="0"/>
              <a:t>CAPACIDADE DE TOMAR DECISÕES E AGIR EM EQUIPE</a:t>
            </a:r>
          </a:p>
        </p:txBody>
      </p:sp>
      <p:sp>
        <p:nvSpPr>
          <p:cNvPr id="5" name="Chave esquerda 4"/>
          <p:cNvSpPr/>
          <p:nvPr/>
        </p:nvSpPr>
        <p:spPr>
          <a:xfrm>
            <a:off x="5317551" y="944953"/>
            <a:ext cx="206062" cy="1200329"/>
          </a:xfrm>
          <a:prstGeom prst="lef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have esquerda 5"/>
          <p:cNvSpPr/>
          <p:nvPr/>
        </p:nvSpPr>
        <p:spPr>
          <a:xfrm>
            <a:off x="5320936" y="3547090"/>
            <a:ext cx="202677" cy="1754326"/>
          </a:xfrm>
          <a:prstGeom prst="lef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 rot="19400413">
            <a:off x="3443171" y="2002585"/>
            <a:ext cx="1481753" cy="285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a direita 9"/>
          <p:cNvSpPr/>
          <p:nvPr/>
        </p:nvSpPr>
        <p:spPr>
          <a:xfrm rot="1836575">
            <a:off x="3263916" y="3781501"/>
            <a:ext cx="1481753" cy="285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 rot="19271173">
            <a:off x="3305851" y="1793374"/>
            <a:ext cx="1378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CAPACITAÇÃO</a:t>
            </a:r>
          </a:p>
        </p:txBody>
      </p:sp>
      <p:sp>
        <p:nvSpPr>
          <p:cNvPr id="11" name="Retângulo 10"/>
          <p:cNvSpPr/>
          <p:nvPr/>
        </p:nvSpPr>
        <p:spPr>
          <a:xfrm rot="1937977">
            <a:off x="3358888" y="3532727"/>
            <a:ext cx="15096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/>
              <a:t>TREINAMENTO </a:t>
            </a:r>
            <a:endParaRPr lang="pt-BR" sz="16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0017367" y="6336406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ABNT NBR 14.276</a:t>
            </a:r>
          </a:p>
        </p:txBody>
      </p:sp>
    </p:spTree>
    <p:extLst>
      <p:ext uri="{BB962C8B-B14F-4D97-AF65-F5344CB8AC3E}">
        <p14:creationId xmlns:p14="http://schemas.microsoft.com/office/powerpoint/2010/main" val="262334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/>
      <p:bldP spid="5" grpId="0" animBg="1"/>
      <p:bldP spid="6" grpId="0" animBg="1"/>
      <p:bldP spid="7" grpId="0" animBg="1"/>
      <p:bldP spid="10" grpId="0" animBg="1"/>
      <p:bldP spid="8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m para DETECÃÃO DE F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56" y="1440746"/>
            <a:ext cx="3424751" cy="241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66" y="4155500"/>
            <a:ext cx="3492075" cy="242457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841" y="4152034"/>
            <a:ext cx="3068492" cy="236467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087" y="1421110"/>
            <a:ext cx="3296991" cy="242967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00" y="1440746"/>
            <a:ext cx="3068493" cy="242967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4775C19A-89D6-4543-8258-1A38FC7655FF}"/>
              </a:ext>
            </a:extLst>
          </p:cNvPr>
          <p:cNvSpPr txBox="1"/>
          <p:nvPr/>
        </p:nvSpPr>
        <p:spPr>
          <a:xfrm>
            <a:off x="593456" y="356755"/>
            <a:ext cx="162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u="sng" dirty="0"/>
              <a:t>TREINAMENTO</a:t>
            </a:r>
          </a:p>
        </p:txBody>
      </p:sp>
      <p:sp>
        <p:nvSpPr>
          <p:cNvPr id="2" name="Retângulo 1"/>
          <p:cNvSpPr/>
          <p:nvPr/>
        </p:nvSpPr>
        <p:spPr>
          <a:xfrm>
            <a:off x="593456" y="693780"/>
            <a:ext cx="1340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u="sng" dirty="0"/>
              <a:t>BRIGADISTA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</p:spTree>
    <p:extLst>
      <p:ext uri="{BB962C8B-B14F-4D97-AF65-F5344CB8AC3E}">
        <p14:creationId xmlns:p14="http://schemas.microsoft.com/office/powerpoint/2010/main" val="313506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25" y="1187374"/>
            <a:ext cx="3628296" cy="249192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4775C19A-89D6-4543-8258-1A38FC7655FF}"/>
              </a:ext>
            </a:extLst>
          </p:cNvPr>
          <p:cNvSpPr txBox="1"/>
          <p:nvPr/>
        </p:nvSpPr>
        <p:spPr>
          <a:xfrm>
            <a:off x="1085372" y="329850"/>
            <a:ext cx="167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u="sng" dirty="0"/>
              <a:t>TREINAMENTO</a:t>
            </a:r>
          </a:p>
        </p:txBody>
      </p:sp>
      <p:pic>
        <p:nvPicPr>
          <p:cNvPr id="12290" name="Picture 2" descr="Resultado de imagem para IDENTIFICAÃÃO DOS BRIGADISTAS NO HOSPIT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128" y="1187374"/>
            <a:ext cx="3408325" cy="24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sultado de imagem para IDENTIFICAÃÃO DOS BRIGADISTAS NO HOSPI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47" y="4079104"/>
            <a:ext cx="3219581" cy="232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098251" y="699182"/>
            <a:ext cx="1340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u="sng" dirty="0"/>
              <a:t>BRIGADISTA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</p:spTree>
    <p:extLst>
      <p:ext uri="{BB962C8B-B14F-4D97-AF65-F5344CB8AC3E}">
        <p14:creationId xmlns:p14="http://schemas.microsoft.com/office/powerpoint/2010/main" val="25270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3" y="1668694"/>
            <a:ext cx="3819721" cy="324293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03153" y="817058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 smtClean="0"/>
              <a:t>SIMULADO</a:t>
            </a:r>
            <a:endParaRPr lang="pt-BR" b="1" u="sng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205" y="1668694"/>
            <a:ext cx="3660542" cy="333438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4775C19A-89D6-4543-8258-1A38FC7655FF}"/>
              </a:ext>
            </a:extLst>
          </p:cNvPr>
          <p:cNvSpPr txBox="1"/>
          <p:nvPr/>
        </p:nvSpPr>
        <p:spPr>
          <a:xfrm>
            <a:off x="1003153" y="447186"/>
            <a:ext cx="161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/>
              <a:t>TREINAMENTO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</p:spTree>
    <p:extLst>
      <p:ext uri="{BB962C8B-B14F-4D97-AF65-F5344CB8AC3E}">
        <p14:creationId xmlns:p14="http://schemas.microsoft.com/office/powerpoint/2010/main" val="320222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IncÃªndio no CEr da Bar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40" y="3377959"/>
            <a:ext cx="4320347" cy="260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8" y="304093"/>
            <a:ext cx="5434603" cy="2815344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229083" y="1103500"/>
            <a:ext cx="56323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hospitais da prefeitura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têm equipamentos de combate a incêndio</a:t>
            </a:r>
          </a:p>
          <a:p>
            <a:endParaRPr lang="pt-BR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unidade não contava com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brigada de incêndio e </a:t>
            </a:r>
            <a:r>
              <a:rPr lang="pt-B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possuía o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Certificado de Aprovação do Corpo de Bombeiros</a:t>
            </a:r>
            <a:r>
              <a:rPr lang="pt-B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funcionar.</a:t>
            </a:r>
          </a:p>
          <a:p>
            <a:endParaRPr lang="pt-BR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Pacientes que estavam entubados na sala vermelha foram levadas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desconectadas dos aparelhos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. Não foram usados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respiradores portáteis ou </a:t>
            </a:r>
            <a:r>
              <a:rPr lang="pt-BR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ambus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pt-BR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Nunca houve treinamento </a:t>
            </a:r>
            <a:r>
              <a:rPr lang="pt-B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lidar com situações de emergência </a:t>
            </a:r>
            <a:endParaRPr lang="pt-BR" sz="16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12338" y="60455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11/2018</a:t>
            </a:r>
          </a:p>
        </p:txBody>
      </p:sp>
    </p:spTree>
    <p:extLst>
      <p:ext uri="{BB962C8B-B14F-4D97-AF65-F5344CB8AC3E}">
        <p14:creationId xmlns:p14="http://schemas.microsoft.com/office/powerpoint/2010/main" val="31893676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8" y="1184858"/>
            <a:ext cx="4029215" cy="252425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9" y="1184858"/>
            <a:ext cx="3575751" cy="252425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4775C19A-89D6-4543-8258-1A38FC7655FF}"/>
              </a:ext>
            </a:extLst>
          </p:cNvPr>
          <p:cNvSpPr txBox="1"/>
          <p:nvPr/>
        </p:nvSpPr>
        <p:spPr>
          <a:xfrm>
            <a:off x="493852" y="268578"/>
            <a:ext cx="167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u="sng" dirty="0"/>
              <a:t>TREINAMENTO</a:t>
            </a:r>
          </a:p>
        </p:txBody>
      </p:sp>
      <p:pic>
        <p:nvPicPr>
          <p:cNvPr id="12" name="Picture 4" descr="Resultado de imagem para debate apÃ³s treinamento de incendio em hospi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93" y="3827526"/>
            <a:ext cx="3461466" cy="26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19978" y="542052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 smtClean="0"/>
              <a:t>SIMULADO</a:t>
            </a:r>
            <a:endParaRPr lang="pt-BR" b="1" u="sng" dirty="0"/>
          </a:p>
        </p:txBody>
      </p:sp>
    </p:spTree>
    <p:extLst>
      <p:ext uri="{BB962C8B-B14F-4D97-AF65-F5344CB8AC3E}">
        <p14:creationId xmlns:p14="http://schemas.microsoft.com/office/powerpoint/2010/main" val="178666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97" y="1951283"/>
            <a:ext cx="4431741" cy="320026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82" y="1951283"/>
            <a:ext cx="4606239" cy="3200266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10278467" y="2185459"/>
            <a:ext cx="985971" cy="9851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4775C19A-89D6-4543-8258-1A38FC7655FF}"/>
              </a:ext>
            </a:extLst>
          </p:cNvPr>
          <p:cNvSpPr txBox="1"/>
          <p:nvPr/>
        </p:nvSpPr>
        <p:spPr>
          <a:xfrm>
            <a:off x="864182" y="586569"/>
            <a:ext cx="167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u="sng" dirty="0"/>
              <a:t>TREINAMENTO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64182" y="899594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 smtClean="0"/>
              <a:t>SIMULADO</a:t>
            </a:r>
            <a:endParaRPr lang="pt-BR" b="1" u="sng" dirty="0"/>
          </a:p>
        </p:txBody>
      </p:sp>
    </p:spTree>
    <p:extLst>
      <p:ext uri="{BB962C8B-B14F-4D97-AF65-F5344CB8AC3E}">
        <p14:creationId xmlns:p14="http://schemas.microsoft.com/office/powerpoint/2010/main" val="144234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622107"/>
            <a:ext cx="4745178" cy="3490805"/>
          </a:xfrm>
          <a:prstGeom prst="rect">
            <a:avLst/>
          </a:prstGeom>
        </p:spPr>
      </p:pic>
      <p:pic>
        <p:nvPicPr>
          <p:cNvPr id="1026" name="Picture 2" descr="Resultado de imagem para PONTO DE ENCONTRO EM SIMULADO DE INCEND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95" y="1622108"/>
            <a:ext cx="4675030" cy="349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4775C19A-89D6-4543-8258-1A38FC7655FF}"/>
              </a:ext>
            </a:extLst>
          </p:cNvPr>
          <p:cNvSpPr txBox="1"/>
          <p:nvPr/>
        </p:nvSpPr>
        <p:spPr>
          <a:xfrm>
            <a:off x="560918" y="426333"/>
            <a:ext cx="167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u="sng" dirty="0"/>
              <a:t>TREINAMENTO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60918" y="839554"/>
            <a:ext cx="2332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PONTO DE ENCONTRO</a:t>
            </a:r>
          </a:p>
        </p:txBody>
      </p:sp>
    </p:spTree>
    <p:extLst>
      <p:ext uri="{BB962C8B-B14F-4D97-AF65-F5344CB8AC3E}">
        <p14:creationId xmlns:p14="http://schemas.microsoft.com/office/powerpoint/2010/main" val="389093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32" y="1542121"/>
            <a:ext cx="5140571" cy="440932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26132" y="541421"/>
            <a:ext cx="167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INCÊNDIO REAL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21" y="1607894"/>
            <a:ext cx="5233290" cy="425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Resultado de imagem para debate apÃ³s treinamento de incendio em hosp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09" y="1752601"/>
            <a:ext cx="547677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4775C19A-89D6-4543-8258-1A38FC7655FF}"/>
              </a:ext>
            </a:extLst>
          </p:cNvPr>
          <p:cNvSpPr txBox="1"/>
          <p:nvPr/>
        </p:nvSpPr>
        <p:spPr>
          <a:xfrm>
            <a:off x="736292" y="1009529"/>
            <a:ext cx="275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u="sng" dirty="0"/>
              <a:t>AVALIAÇÃO </a:t>
            </a:r>
            <a:r>
              <a:rPr lang="pt-BR" b="1" u="sng" dirty="0" smtClean="0"/>
              <a:t>DO SIMULADO</a:t>
            </a:r>
            <a:endParaRPr lang="pt-BR" b="1" u="sng" dirty="0"/>
          </a:p>
        </p:txBody>
      </p:sp>
      <p:pic>
        <p:nvPicPr>
          <p:cNvPr id="9224" name="Picture 8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66" y="1752601"/>
            <a:ext cx="4683334" cy="383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92209" y="635789"/>
            <a:ext cx="162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u="sng" dirty="0"/>
              <a:t>TREINAMENTO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</p:spTree>
    <p:extLst>
      <p:ext uri="{BB962C8B-B14F-4D97-AF65-F5344CB8AC3E}">
        <p14:creationId xmlns:p14="http://schemas.microsoft.com/office/powerpoint/2010/main" val="212381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7FB0820-B018-48F2-8F60-2EF47CF87529}"/>
              </a:ext>
            </a:extLst>
          </p:cNvPr>
          <p:cNvSpPr txBox="1"/>
          <p:nvPr/>
        </p:nvSpPr>
        <p:spPr>
          <a:xfrm>
            <a:off x="4522780" y="0"/>
            <a:ext cx="2732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479220" y="2422699"/>
            <a:ext cx="5117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PLANO DE </a:t>
            </a:r>
            <a:r>
              <a:rPr lang="pt-BR" sz="2800" b="1" dirty="0" smtClean="0"/>
              <a:t>AÇÃO PARA INCÊNDIO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3817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302345" y="99642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ALARME</a:t>
            </a:r>
          </a:p>
        </p:txBody>
      </p:sp>
      <p:sp>
        <p:nvSpPr>
          <p:cNvPr id="5" name="Seta para a direita 4"/>
          <p:cNvSpPr/>
          <p:nvPr/>
        </p:nvSpPr>
        <p:spPr>
          <a:xfrm>
            <a:off x="4887533" y="1043576"/>
            <a:ext cx="1541299" cy="275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6841904" y="996422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AÇÃO DOS BOMBEIROS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94161" y="509418"/>
            <a:ext cx="1968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JANELA DE TEMPO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357611" y="2138955"/>
            <a:ext cx="632314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TEMPO DA GUARNIÇÃO AO HOSPITAL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TEMPO DE ACESSO ATÉ LOCAL DO EVENTO 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TEMPO DE AVALIAÇÃO DA ÁREA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TEMPO DE PREPARAÇÃO DO MATERIAL DE COMBATE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TEMPO DE ACESSO DENTRO DO HOSPITAL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INÍCIO DA AÇÃO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80137" y="3385448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 DE INÍCIO DA </a:t>
            </a:r>
          </a:p>
          <a:p>
            <a:pPr algn="ctr"/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DOS BOMBEIROS </a:t>
            </a:r>
          </a:p>
        </p:txBody>
      </p:sp>
      <p:sp>
        <p:nvSpPr>
          <p:cNvPr id="10" name="Chave esquerda 9"/>
          <p:cNvSpPr/>
          <p:nvPr/>
        </p:nvSpPr>
        <p:spPr>
          <a:xfrm>
            <a:off x="4997002" y="2138954"/>
            <a:ext cx="360609" cy="3139321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3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2" grpId="0"/>
      <p:bldP spid="8" grpId="0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68753" y="546919"/>
            <a:ext cx="415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ACESSO AO ESTABELECIMENTO DE SAÚDE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80" y="1493949"/>
            <a:ext cx="5602310" cy="4739426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6877318" y="5499279"/>
            <a:ext cx="1596981" cy="7856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78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830131" y="762022"/>
            <a:ext cx="2783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ACESSO ATÉ A EDIFICAÇÃO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31" y="1623784"/>
            <a:ext cx="5197182" cy="3918533"/>
          </a:xfrm>
          <a:prstGeom prst="rect">
            <a:avLst/>
          </a:prstGeom>
        </p:spPr>
      </p:pic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773" y="1623784"/>
            <a:ext cx="4377788" cy="391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31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4098" name="Picture 2" descr="Resultado de imagem para planta baixa do hospital federal do bonsucess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74" y="1531008"/>
            <a:ext cx="4608117" cy="358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823769" y="565449"/>
            <a:ext cx="5545044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POSTO DE COMANDO DO HOSPITAL</a:t>
            </a:r>
          </a:p>
          <a:p>
            <a:endParaRPr lang="pt-BR" b="1" dirty="0"/>
          </a:p>
          <a:p>
            <a:r>
              <a:rPr lang="pt-BR" b="1" dirty="0"/>
              <a:t>VIAS DE ACESSO NO ENTORNO DO LOCAL DO EVENTO</a:t>
            </a:r>
          </a:p>
          <a:p>
            <a:endParaRPr lang="pt-BR" b="1" dirty="0"/>
          </a:p>
          <a:p>
            <a:r>
              <a:rPr lang="pt-BR" b="1" dirty="0"/>
              <a:t>VIAS DE ACESSO DENTRO DA EDIFICAÇÃO</a:t>
            </a:r>
          </a:p>
          <a:p>
            <a:endParaRPr lang="pt-BR" b="1" dirty="0"/>
          </a:p>
          <a:p>
            <a:r>
              <a:rPr lang="pt-BR" b="1" dirty="0"/>
              <a:t>PLANO DE CONTIGÊNCIA PARA INCÊNDIOS</a:t>
            </a:r>
          </a:p>
          <a:p>
            <a:endParaRPr lang="pt-BR" b="1" dirty="0"/>
          </a:p>
          <a:p>
            <a:r>
              <a:rPr lang="pt-BR" b="1" dirty="0"/>
              <a:t>CENSO DO DIA DE PACIENTES EM ÁREAS CRÍTICAS</a:t>
            </a:r>
          </a:p>
          <a:p>
            <a:endParaRPr lang="pt-BR" b="1" dirty="0"/>
          </a:p>
          <a:p>
            <a:r>
              <a:rPr lang="pt-BR" b="1" dirty="0"/>
              <a:t>CENSO DO DIA DE PACIENTES EM ÁREAS NÃO CRÍTICAS</a:t>
            </a:r>
          </a:p>
          <a:p>
            <a:endParaRPr lang="pt-BR" b="1" dirty="0"/>
          </a:p>
          <a:p>
            <a:r>
              <a:rPr lang="pt-BR" b="1" dirty="0"/>
              <a:t>ROTAS DE FUGA</a:t>
            </a:r>
          </a:p>
          <a:p>
            <a:endParaRPr lang="pt-BR" b="1" dirty="0"/>
          </a:p>
          <a:p>
            <a:r>
              <a:rPr lang="pt-BR" b="1" dirty="0"/>
              <a:t>PONTOS DE ENCONTRO</a:t>
            </a:r>
          </a:p>
          <a:p>
            <a:endParaRPr lang="pt-BR" b="1" dirty="0"/>
          </a:p>
          <a:p>
            <a:r>
              <a:rPr lang="pt-BR" b="1" dirty="0"/>
              <a:t>LOCAIS DOS HIDRANTES EXTERNOS E INTERNOS</a:t>
            </a:r>
          </a:p>
          <a:p>
            <a:endParaRPr lang="pt-BR" b="1" dirty="0"/>
          </a:p>
          <a:p>
            <a:r>
              <a:rPr lang="pt-BR" b="1" dirty="0"/>
              <a:t>LOCAIS  DE CONCENTRAÇÃO DE PRODUTOS QUÍMICOS</a:t>
            </a:r>
          </a:p>
          <a:p>
            <a:endParaRPr lang="pt-BR" b="1" dirty="0"/>
          </a:p>
          <a:p>
            <a:r>
              <a:rPr lang="pt-BR" b="1" dirty="0"/>
              <a:t>LOCAIS  DE CONCENTRAÇÃO DE COMBUSTÍVEIS E GASES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737356" y="565449"/>
            <a:ext cx="2188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>
                <a:cs typeface="Arial" panose="020B0604020202020204" pitchFamily="34" charset="0"/>
              </a:rPr>
              <a:t>AVALIAÇÃO DA ÁREA</a:t>
            </a:r>
          </a:p>
        </p:txBody>
      </p:sp>
    </p:spTree>
    <p:extLst>
      <p:ext uri="{BB962C8B-B14F-4D97-AF65-F5344CB8AC3E}">
        <p14:creationId xmlns:p14="http://schemas.microsoft.com/office/powerpoint/2010/main" val="33691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29" y="291213"/>
            <a:ext cx="5946531" cy="25807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38" y="3136724"/>
            <a:ext cx="6249272" cy="299361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8" y="2964133"/>
            <a:ext cx="3850783" cy="33388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099256" y="639507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01/2019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5486400" y="4726546"/>
            <a:ext cx="42886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2758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513648" y="508297"/>
            <a:ext cx="270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PLANO DE CONTINGÊNCIA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7FB0820-B018-48F2-8F60-2EF47CF87529}"/>
              </a:ext>
            </a:extLst>
          </p:cNvPr>
          <p:cNvSpPr txBox="1"/>
          <p:nvPr/>
        </p:nvSpPr>
        <p:spPr>
          <a:xfrm>
            <a:off x="4522780" y="0"/>
            <a:ext cx="2732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1513648" y="1191063"/>
            <a:ext cx="8750741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1º PASSO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13648" y="2026352"/>
            <a:ext cx="10270521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Criar um cenário </a:t>
            </a: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 os riscos identificados isolados ou em conjunto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Três elementos são necessários para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definir um cenário: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Eventos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Vulnerabilidades e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Capacidades/recursos</a:t>
            </a:r>
          </a:p>
        </p:txBody>
      </p:sp>
    </p:spTree>
    <p:extLst>
      <p:ext uri="{BB962C8B-B14F-4D97-AF65-F5344CB8AC3E}">
        <p14:creationId xmlns:p14="http://schemas.microsoft.com/office/powerpoint/2010/main" val="289368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63958" y="771339"/>
            <a:ext cx="270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PLANO DE CONTINGÊNCIA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7FB0820-B018-48F2-8F60-2EF47CF87529}"/>
              </a:ext>
            </a:extLst>
          </p:cNvPr>
          <p:cNvSpPr txBox="1"/>
          <p:nvPr/>
        </p:nvSpPr>
        <p:spPr>
          <a:xfrm>
            <a:off x="4522780" y="0"/>
            <a:ext cx="2732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1891073" y="1942788"/>
            <a:ext cx="9173168" cy="332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2º PASSO - Constituição dos grupos de trabalho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Representantes que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tenham poder decisório e conhecimento efetivo.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Participantes das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áreas relacionadas </a:t>
            </a: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aos eventos abrangidos pelo plano</a:t>
            </a:r>
          </a:p>
          <a:p>
            <a:pPr algn="just">
              <a:spcAft>
                <a:spcPts val="0"/>
              </a:spcAft>
            </a:pPr>
            <a:endParaRPr lang="pt-BR" sz="2000" b="1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pt-BR" sz="2000" b="1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t-BR" sz="20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Criar grupos para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eventos localizados e gerais</a:t>
            </a:r>
          </a:p>
        </p:txBody>
      </p:sp>
    </p:spTree>
    <p:extLst>
      <p:ext uri="{BB962C8B-B14F-4D97-AF65-F5344CB8AC3E}">
        <p14:creationId xmlns:p14="http://schemas.microsoft.com/office/powerpoint/2010/main" val="272717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02352" y="402280"/>
            <a:ext cx="270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PLANO DE CONTINGÊNCIA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7FB0820-B018-48F2-8F60-2EF47CF87529}"/>
              </a:ext>
            </a:extLst>
          </p:cNvPr>
          <p:cNvSpPr txBox="1"/>
          <p:nvPr/>
        </p:nvSpPr>
        <p:spPr>
          <a:xfrm>
            <a:off x="4522780" y="0"/>
            <a:ext cx="2732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702352" y="1072630"/>
            <a:ext cx="108757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3º PASSO - Constituição dos núcleos de decisões</a:t>
            </a:r>
          </a:p>
          <a:p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Comando Local de decisões </a:t>
            </a:r>
          </a:p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Lideranças dos setores de origem dos eventos localizados e os setores afetados </a:t>
            </a:r>
          </a:p>
        </p:txBody>
      </p:sp>
      <p:sp>
        <p:nvSpPr>
          <p:cNvPr id="5" name="Retângulo 4"/>
          <p:cNvSpPr/>
          <p:nvPr/>
        </p:nvSpPr>
        <p:spPr>
          <a:xfrm>
            <a:off x="702351" y="2697087"/>
            <a:ext cx="108757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Comando Geral de decisões </a:t>
            </a:r>
          </a:p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Direção, lideranças de todos os setores afetados pelas emergências, NSP, gerência de risco, gerência da qualidade e outros setores envolvidos no plano de contingência, setor de comunicação, operadoras e setor jurídico</a:t>
            </a:r>
          </a:p>
        </p:txBody>
      </p:sp>
      <p:sp>
        <p:nvSpPr>
          <p:cNvPr id="6" name="Retângulo 5"/>
          <p:cNvSpPr/>
          <p:nvPr/>
        </p:nvSpPr>
        <p:spPr>
          <a:xfrm>
            <a:off x="702352" y="4280775"/>
            <a:ext cx="108757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Gabinete de crise</a:t>
            </a:r>
          </a:p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Direção, lideranças do hospital, NSP, gerência de risco, gerência da qualidade e outros setores envolvidos no plano de contingência, setor de comunicação, operadoras, setor jurídico, órgão públicos(Corpo de Bombeiros,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Polícia,Defesa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civil) e representantes de hospitais vizinhos </a:t>
            </a:r>
          </a:p>
        </p:txBody>
      </p:sp>
    </p:spTree>
    <p:extLst>
      <p:ext uri="{BB962C8B-B14F-4D97-AF65-F5344CB8AC3E}">
        <p14:creationId xmlns:p14="http://schemas.microsoft.com/office/powerpoint/2010/main" val="105870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69022" y="630593"/>
            <a:ext cx="270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PLANO DE CONTINGÊNCIA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7FB0820-B018-48F2-8F60-2EF47CF87529}"/>
              </a:ext>
            </a:extLst>
          </p:cNvPr>
          <p:cNvSpPr txBox="1"/>
          <p:nvPr/>
        </p:nvSpPr>
        <p:spPr>
          <a:xfrm>
            <a:off x="4522780" y="0"/>
            <a:ext cx="2732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1269022" y="1257330"/>
            <a:ext cx="9633397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4º PASSO – Análise do cenário de risco e recursos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Realizar a descrição e análise de cada evento que compõe o cenário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fluxograma dos processos envolvidos são a base para a análise do cenário </a:t>
            </a:r>
          </a:p>
        </p:txBody>
      </p:sp>
      <p:sp>
        <p:nvSpPr>
          <p:cNvPr id="5" name="Retângulo 4"/>
          <p:cNvSpPr/>
          <p:nvPr/>
        </p:nvSpPr>
        <p:spPr>
          <a:xfrm>
            <a:off x="1269022" y="3532549"/>
            <a:ext cx="3813126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Profissionais envolvidos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Monitoramento e alarmes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Contenção e Mitigação</a:t>
            </a:r>
          </a:p>
          <a:p>
            <a:pPr>
              <a:lnSpc>
                <a:spcPct val="107000"/>
              </a:lnSpc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Demandas logísticas </a:t>
            </a:r>
          </a:p>
          <a:p>
            <a:pPr>
              <a:lnSpc>
                <a:spcPct val="107000"/>
              </a:lnSpc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Canais de comunicação</a:t>
            </a:r>
          </a:p>
          <a:p>
            <a:pPr>
              <a:lnSpc>
                <a:spcPct val="107000"/>
              </a:lnSpc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Assistência de saúde</a:t>
            </a:r>
          </a:p>
        </p:txBody>
      </p:sp>
      <p:sp>
        <p:nvSpPr>
          <p:cNvPr id="6" name="Retângulo 5"/>
          <p:cNvSpPr/>
          <p:nvPr/>
        </p:nvSpPr>
        <p:spPr>
          <a:xfrm>
            <a:off x="6213315" y="3536156"/>
            <a:ext cx="4689104" cy="2068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Áreas e setores envolvidos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Treinamento e simulados</a:t>
            </a:r>
          </a:p>
          <a:p>
            <a:pPr>
              <a:lnSpc>
                <a:spcPct val="107000"/>
              </a:lnSpc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Composição dos núcleos de decisão</a:t>
            </a:r>
          </a:p>
          <a:p>
            <a:pPr>
              <a:lnSpc>
                <a:spcPct val="107000"/>
              </a:lnSpc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Comunicação externa</a:t>
            </a:r>
          </a:p>
          <a:p>
            <a:pPr>
              <a:lnSpc>
                <a:spcPct val="107000"/>
              </a:lnSpc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Hospitais para evacuação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Entidades oficiais envolvidas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A07AFAC-B94E-4141-BC40-7B1FAFA02C5E}"/>
              </a:ext>
            </a:extLst>
          </p:cNvPr>
          <p:cNvSpPr/>
          <p:nvPr/>
        </p:nvSpPr>
        <p:spPr>
          <a:xfrm>
            <a:off x="1178424" y="2491437"/>
            <a:ext cx="9633397" cy="6408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098548" y="5808249"/>
            <a:ext cx="9886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Organograma com nomes e funções dos profissionais envolvidos nos cenários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0A07AFAC-B94E-4141-BC40-7B1FAFA02C5E}"/>
              </a:ext>
            </a:extLst>
          </p:cNvPr>
          <p:cNvSpPr/>
          <p:nvPr/>
        </p:nvSpPr>
        <p:spPr>
          <a:xfrm>
            <a:off x="1098548" y="5687889"/>
            <a:ext cx="9793147" cy="6408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04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 animBg="1"/>
      <p:bldP spid="8" grpId="0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05311" y="335487"/>
            <a:ext cx="270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PLANO DE CONTINGÊNCIA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7FB0820-B018-48F2-8F60-2EF47CF87529}"/>
              </a:ext>
            </a:extLst>
          </p:cNvPr>
          <p:cNvSpPr txBox="1"/>
          <p:nvPr/>
        </p:nvSpPr>
        <p:spPr>
          <a:xfrm>
            <a:off x="4522780" y="0"/>
            <a:ext cx="2732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805311" y="779403"/>
            <a:ext cx="6033371" cy="39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5º PASSO - Definição de ações e procedimentos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5980091" y="1695641"/>
            <a:ext cx="5932867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Gerenciamento do fluxo de informações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Informações para os setores envolvidos no evento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Informações para os  núcleos de decisões e crise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Informações para mídia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Informações para familiares</a:t>
            </a:r>
          </a:p>
        </p:txBody>
      </p:sp>
      <p:sp>
        <p:nvSpPr>
          <p:cNvPr id="6" name="Retângulo 5"/>
          <p:cNvSpPr/>
          <p:nvPr/>
        </p:nvSpPr>
        <p:spPr>
          <a:xfrm>
            <a:off x="805311" y="1695641"/>
            <a:ext cx="5399546" cy="4537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Ações na detecção do evento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Ações de contenção inicial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Ações de solicitação de apoio externo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Ações de evacuação interna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Ações de assistência aos pacientes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Ações de evacuação externa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Ações de transporte externo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Restabelecimento dos serviços de assistência</a:t>
            </a:r>
          </a:p>
        </p:txBody>
      </p:sp>
      <p:sp>
        <p:nvSpPr>
          <p:cNvPr id="7" name="Retângulo 6"/>
          <p:cNvSpPr/>
          <p:nvPr/>
        </p:nvSpPr>
        <p:spPr>
          <a:xfrm>
            <a:off x="5979172" y="1552805"/>
            <a:ext cx="5739684" cy="30320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89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16675" y="703651"/>
            <a:ext cx="270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PLANO DE CONTINGÊNCIA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7FB0820-B018-48F2-8F60-2EF47CF87529}"/>
              </a:ext>
            </a:extLst>
          </p:cNvPr>
          <p:cNvSpPr txBox="1"/>
          <p:nvPr/>
        </p:nvSpPr>
        <p:spPr>
          <a:xfrm>
            <a:off x="4522780" y="0"/>
            <a:ext cx="2732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2116675" y="1438080"/>
            <a:ext cx="8014952" cy="437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6° PASSO – Validação e aprovação do plano de contingência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7º PASSO - Divulgação e treinamento do plano de contingência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8º PASSO – Simulação do(s) evento(s) – Parcial ou Total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9º PASSO – Revisão, análise e correção</a:t>
            </a:r>
            <a:endParaRPr lang="pt-BR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5C55A74B-2F26-437A-939B-15073C42CCE8}"/>
              </a:ext>
            </a:extLst>
          </p:cNvPr>
          <p:cNvSpPr/>
          <p:nvPr/>
        </p:nvSpPr>
        <p:spPr>
          <a:xfrm>
            <a:off x="1828800" y="2563318"/>
            <a:ext cx="8302827" cy="20386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35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 rot="21123764">
            <a:off x="4932609" y="2434107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OBRIGADO !!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026073" y="5228823"/>
            <a:ext cx="3102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Dr.João de Lucena Gonçalves</a:t>
            </a:r>
          </a:p>
          <a:p>
            <a:pPr algn="ct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joao.lucena@globo.com</a:t>
            </a:r>
          </a:p>
        </p:txBody>
      </p:sp>
    </p:spTree>
    <p:extLst>
      <p:ext uri="{BB962C8B-B14F-4D97-AF65-F5344CB8AC3E}">
        <p14:creationId xmlns:p14="http://schemas.microsoft.com/office/powerpoint/2010/main" val="351956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1026" name="Picture 2" descr="Fogo atinge o Hospital do Coração em São Paulo — Foto: Diego Ramalho/Arquivo pesso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13" y="3322749"/>
            <a:ext cx="5292188" cy="30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69" y="338554"/>
            <a:ext cx="6903076" cy="298419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898525" y="6377778"/>
            <a:ext cx="100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06/2019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3690313" y="2678805"/>
            <a:ext cx="1481071" cy="12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8834906" y="2524258"/>
            <a:ext cx="6310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344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14521" y="0"/>
            <a:ext cx="263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GERENCIAMENTO DE RISCOS</a:t>
            </a:r>
          </a:p>
        </p:txBody>
      </p:sp>
      <p:pic>
        <p:nvPicPr>
          <p:cNvPr id="2050" name="Picture 2" descr="Camas chegaram a ser montadas no meio da rua durante o incêndio do Hospital Badim — Foto: CELSO PUPO/FOTOARENA/ESTADÃO CONTEÚ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833" y="2682509"/>
            <a:ext cx="4997003" cy="338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6" y="905224"/>
            <a:ext cx="6091707" cy="287198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292440" y="4006749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09/2019</a:t>
            </a:r>
          </a:p>
        </p:txBody>
      </p:sp>
    </p:spTree>
    <p:extLst>
      <p:ext uri="{BB962C8B-B14F-4D97-AF65-F5344CB8AC3E}">
        <p14:creationId xmlns:p14="http://schemas.microsoft.com/office/powerpoint/2010/main" val="398768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1727</TotalTime>
  <Words>1275</Words>
  <Application>Microsoft Office PowerPoint</Application>
  <PresentationFormat>Widescreen</PresentationFormat>
  <Paragraphs>390</Paragraphs>
  <Slides>76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76</vt:i4>
      </vt:variant>
    </vt:vector>
  </HeadingPairs>
  <TitlesOfParts>
    <vt:vector size="81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Lucena</dc:creator>
  <cp:lastModifiedBy>Usuário do Windows</cp:lastModifiedBy>
  <cp:revision>299</cp:revision>
  <cp:lastPrinted>2019-10-16T00:19:50Z</cp:lastPrinted>
  <dcterms:created xsi:type="dcterms:W3CDTF">2018-06-02T22:16:16Z</dcterms:created>
  <dcterms:modified xsi:type="dcterms:W3CDTF">2019-10-16T11:38:08Z</dcterms:modified>
</cp:coreProperties>
</file>