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338" r:id="rId2"/>
    <p:sldId id="1072" r:id="rId3"/>
    <p:sldId id="259" r:id="rId4"/>
    <p:sldId id="344" r:id="rId5"/>
    <p:sldId id="339" r:id="rId6"/>
    <p:sldId id="342" r:id="rId7"/>
    <p:sldId id="345" r:id="rId8"/>
    <p:sldId id="346" r:id="rId9"/>
    <p:sldId id="347" r:id="rId10"/>
    <p:sldId id="321" r:id="rId11"/>
    <p:sldId id="348" r:id="rId12"/>
    <p:sldId id="1075" r:id="rId13"/>
    <p:sldId id="260" r:id="rId14"/>
    <p:sldId id="261" r:id="rId15"/>
    <p:sldId id="327" r:id="rId16"/>
    <p:sldId id="264" r:id="rId17"/>
    <p:sldId id="1076" r:id="rId18"/>
    <p:sldId id="369" r:id="rId19"/>
    <p:sldId id="331" r:id="rId20"/>
    <p:sldId id="272" r:id="rId21"/>
    <p:sldId id="362" r:id="rId22"/>
    <p:sldId id="1074" r:id="rId23"/>
    <p:sldId id="295" r:id="rId24"/>
    <p:sldId id="274" r:id="rId25"/>
    <p:sldId id="298" r:id="rId26"/>
    <p:sldId id="356" r:id="rId27"/>
    <p:sldId id="287" r:id="rId28"/>
    <p:sldId id="289" r:id="rId29"/>
    <p:sldId id="291" r:id="rId30"/>
    <p:sldId id="354" r:id="rId31"/>
    <p:sldId id="360" r:id="rId32"/>
    <p:sldId id="273" r:id="rId33"/>
    <p:sldId id="355" r:id="rId34"/>
    <p:sldId id="366" r:id="rId35"/>
    <p:sldId id="363" r:id="rId36"/>
    <p:sldId id="364" r:id="rId37"/>
    <p:sldId id="359" r:id="rId38"/>
    <p:sldId id="365" r:id="rId39"/>
    <p:sldId id="367" r:id="rId40"/>
    <p:sldId id="357" r:id="rId41"/>
    <p:sldId id="358" r:id="rId42"/>
    <p:sldId id="381" r:id="rId43"/>
    <p:sldId id="349" r:id="rId44"/>
    <p:sldId id="350" r:id="rId45"/>
    <p:sldId id="351" r:id="rId46"/>
    <p:sldId id="352" r:id="rId47"/>
    <p:sldId id="285" r:id="rId48"/>
    <p:sldId id="307" r:id="rId49"/>
    <p:sldId id="383" r:id="rId50"/>
    <p:sldId id="299" r:id="rId51"/>
    <p:sldId id="297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2" r:id="rId61"/>
    <p:sldId id="323" r:id="rId62"/>
    <p:sldId id="335" r:id="rId63"/>
    <p:sldId id="334" r:id="rId64"/>
    <p:sldId id="336" r:id="rId65"/>
    <p:sldId id="385" r:id="rId66"/>
    <p:sldId id="294" r:id="rId67"/>
    <p:sldId id="303" r:id="rId68"/>
    <p:sldId id="1069" r:id="rId69"/>
    <p:sldId id="1064" r:id="rId70"/>
    <p:sldId id="1070" r:id="rId71"/>
    <p:sldId id="371" r:id="rId72"/>
    <p:sldId id="1071" r:id="rId73"/>
    <p:sldId id="374" r:id="rId74"/>
    <p:sldId id="372" r:id="rId75"/>
    <p:sldId id="373" r:id="rId76"/>
    <p:sldId id="375" r:id="rId77"/>
    <p:sldId id="376" r:id="rId78"/>
    <p:sldId id="377" r:id="rId79"/>
    <p:sldId id="378" r:id="rId80"/>
    <p:sldId id="379" r:id="rId81"/>
    <p:sldId id="380" r:id="rId82"/>
    <p:sldId id="292" r:id="rId83"/>
    <p:sldId id="361" r:id="rId84"/>
    <p:sldId id="290" r:id="rId85"/>
    <p:sldId id="262" r:id="rId8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caro Boszczowski" initials="IB" lastIdx="1" clrIdx="0">
    <p:extLst>
      <p:ext uri="{19B8F6BF-5375-455C-9EA6-DF929625EA0E}">
        <p15:presenceInfo xmlns:p15="http://schemas.microsoft.com/office/powerpoint/2012/main" userId="08068c948dddfb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80" d="100"/>
          <a:sy n="80" d="100"/>
        </p:scale>
        <p:origin x="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commentAuthors" Target="commentAuthors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&#237;gia%20Abr&#227;o\Desktop\VPA\Planilha_GERAL_Projeto_Piloto_VPA_2018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&#237;gia%20Abr&#227;o\Desktop\VPA\Planilha_GERAL_Projeto_Piloto_VPA_2018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&#237;gia%20Abr&#227;o\Desktop\VPA\Planilha_GERAL_Projeto_Piloto_VPA_2018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&#237;gia%20Abr&#227;o\Desktop\VPA\Planilha_GERAL_Projeto_Piloto_VPA_2018.xls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&#237;gia%20Abr&#227;o\Downloads\Planilha_GERAL_Projeto_Piloto_VPA_2018_09_0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compilado_2013_2018!$N$12</c:f>
              <c:strCache>
                <c:ptCount val="1"/>
                <c:pt idx="0">
                  <c:v>joelho</c:v>
                </c:pt>
              </c:strCache>
            </c:strRef>
          </c:tx>
          <c:marker>
            <c:symbol val="none"/>
          </c:marker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179-4EF2-B4CB-575C98B50E1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compilado_2013_2018!$M$13:$M$18</c:f>
              <c:strCache>
                <c:ptCount val="6"/>
                <c:pt idx="0">
                  <c:v>Média/13</c:v>
                </c:pt>
                <c:pt idx="1">
                  <c:v>Média/14</c:v>
                </c:pt>
                <c:pt idx="2">
                  <c:v>Média/15</c:v>
                </c:pt>
                <c:pt idx="3">
                  <c:v>Média/16</c:v>
                </c:pt>
                <c:pt idx="4">
                  <c:v>Média/17</c:v>
                </c:pt>
                <c:pt idx="5">
                  <c:v>Média/18</c:v>
                </c:pt>
              </c:strCache>
            </c:strRef>
          </c:cat>
          <c:val>
            <c:numRef>
              <c:f>compilado_2013_2018!$N$13:$N$18</c:f>
              <c:numCache>
                <c:formatCode>0%</c:formatCode>
                <c:ptCount val="6"/>
                <c:pt idx="0">
                  <c:v>0.88014047499341608</c:v>
                </c:pt>
                <c:pt idx="1">
                  <c:v>0.83800380175380174</c:v>
                </c:pt>
                <c:pt idx="2">
                  <c:v>0.92420634920634914</c:v>
                </c:pt>
                <c:pt idx="3">
                  <c:v>0.88078354198452224</c:v>
                </c:pt>
                <c:pt idx="4">
                  <c:v>0.9263140454316926</c:v>
                </c:pt>
                <c:pt idx="5">
                  <c:v>0.98214285714285721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179-4EF2-B4CB-575C98B50E1F}"/>
            </c:ext>
          </c:extLst>
        </c:ser>
        <c:ser>
          <c:idx val="1"/>
          <c:order val="1"/>
          <c:tx>
            <c:strRef>
              <c:f>compilado_2013_2018!$O$12</c:f>
              <c:strCache>
                <c:ptCount val="1"/>
                <c:pt idx="0">
                  <c:v>quadril</c:v>
                </c:pt>
              </c:strCache>
            </c:strRef>
          </c:tx>
          <c:marker>
            <c:symbol val="none"/>
          </c:marker>
          <c:dLbls>
            <c:dLbl>
              <c:idx val="2"/>
              <c:layout>
                <c:manualLayout>
                  <c:x val="7.2463775007014838E-3"/>
                  <c:y val="-2.7727103709249891E-2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239135592751293E-2"/>
                      <c:h val="7.1944537519264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179-4EF2-B4CB-575C98B50E1F}"/>
                </c:ext>
              </c:extLst>
            </c:dLbl>
            <c:dLbl>
              <c:idx val="3"/>
              <c:layout>
                <c:manualLayout>
                  <c:x val="-4.8309183338010511E-3"/>
                  <c:y val="-4.3779637435657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79-4EF2-B4CB-575C98B50E1F}"/>
                </c:ext>
              </c:extLst>
            </c:dLbl>
            <c:dLbl>
              <c:idx val="4"/>
              <c:layout>
                <c:manualLayout>
                  <c:x val="0"/>
                  <c:y val="-3.50237099485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79-4EF2-B4CB-575C98B50E1F}"/>
                </c:ext>
              </c:extLst>
            </c:dLbl>
            <c:dLbl>
              <c:idx val="5"/>
              <c:layout>
                <c:manualLayout>
                  <c:x val="-2.4154591669005255E-3"/>
                  <c:y val="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79-4EF2-B4CB-575C98B50E1F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compilado_2013_2018!$M$13:$M$18</c:f>
              <c:strCache>
                <c:ptCount val="6"/>
                <c:pt idx="0">
                  <c:v>Média/13</c:v>
                </c:pt>
                <c:pt idx="1">
                  <c:v>Média/14</c:v>
                </c:pt>
                <c:pt idx="2">
                  <c:v>Média/15</c:v>
                </c:pt>
                <c:pt idx="3">
                  <c:v>Média/16</c:v>
                </c:pt>
                <c:pt idx="4">
                  <c:v>Média/17</c:v>
                </c:pt>
                <c:pt idx="5">
                  <c:v>Média/18</c:v>
                </c:pt>
              </c:strCache>
            </c:strRef>
          </c:cat>
          <c:val>
            <c:numRef>
              <c:f>compilado_2013_2018!$O$13:$O$18</c:f>
              <c:numCache>
                <c:formatCode>0%</c:formatCode>
                <c:ptCount val="6"/>
                <c:pt idx="0">
                  <c:v>0.80584508190830029</c:v>
                </c:pt>
                <c:pt idx="1">
                  <c:v>0.92389634018805322</c:v>
                </c:pt>
                <c:pt idx="2">
                  <c:v>0.94960160212891453</c:v>
                </c:pt>
                <c:pt idx="3">
                  <c:v>0.89311434140842272</c:v>
                </c:pt>
                <c:pt idx="4">
                  <c:v>0.93557498798345462</c:v>
                </c:pt>
                <c:pt idx="5">
                  <c:v>0.94325719343250902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79-4EF2-B4CB-575C98B50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67084672"/>
        <c:axId val="1"/>
      </c:lineChart>
      <c:catAx>
        <c:axId val="76708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767084672"/>
        <c:crosses val="autoZero"/>
        <c:crossBetween val="between"/>
        <c:majorUnit val="0.2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333333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1" dirty="0"/>
              <a:t>Pacientes elegíveis</a:t>
            </a:r>
            <a:r>
              <a:rPr lang="pt-BR" sz="1600" b="1" baseline="0" dirty="0"/>
              <a:t> para busca </a:t>
            </a:r>
            <a:r>
              <a:rPr lang="pt-BR" sz="1600" b="1" baseline="0" dirty="0" err="1"/>
              <a:t>fonada</a:t>
            </a:r>
            <a:endParaRPr lang="pt-BR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22-4B3E-85CA-D1987D8963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22-4B3E-85CA-D1987D8963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22-4B3E-85CA-D1987D8963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Plan1!$B$3:$B$5</c:f>
              <c:strCache>
                <c:ptCount val="3"/>
                <c:pt idx="0">
                  <c:v>Nov</c:v>
                </c:pt>
                <c:pt idx="1">
                  <c:v>Dez</c:v>
                </c:pt>
                <c:pt idx="2">
                  <c:v>Jan</c:v>
                </c:pt>
              </c:strCache>
            </c:strRef>
          </c:cat>
          <c:val>
            <c:numRef>
              <c:f>Plan1!$C$3:$C$5</c:f>
              <c:numCache>
                <c:formatCode>General</c:formatCode>
                <c:ptCount val="3"/>
                <c:pt idx="0">
                  <c:v>76</c:v>
                </c:pt>
                <c:pt idx="1">
                  <c:v>58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22-4B3E-85CA-D1987D89638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BF-4E38-A794-73081D00353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BF-4E38-A794-73081D00353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BF-4E38-A794-73081D0035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Plan1!$B$14:$B$16</c:f>
              <c:strCache>
                <c:ptCount val="3"/>
                <c:pt idx="0">
                  <c:v>Pctes Telefone Errado</c:v>
                </c:pt>
                <c:pt idx="1">
                  <c:v>Pctes  Não Atenderam</c:v>
                </c:pt>
                <c:pt idx="2">
                  <c:v>Pctes Contatados</c:v>
                </c:pt>
              </c:strCache>
            </c:strRef>
          </c:cat>
          <c:val>
            <c:numRef>
              <c:f>Plan1!$C$14:$C$16</c:f>
              <c:numCache>
                <c:formatCode>General</c:formatCode>
                <c:ptCount val="3"/>
                <c:pt idx="0">
                  <c:v>13</c:v>
                </c:pt>
                <c:pt idx="1">
                  <c:v>53</c:v>
                </c:pt>
                <c:pt idx="2">
                  <c:v>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6BF-4E38-A794-73081D00353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/>
              <a:t>Infecções identificadas</a:t>
            </a:r>
            <a:r>
              <a:rPr lang="pt-BR" sz="1600" baseline="0"/>
              <a:t> Projeto</a:t>
            </a:r>
            <a:endParaRPr lang="pt-BR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Plan1!$F$24:$F$28</c:f>
              <c:strCache>
                <c:ptCount val="5"/>
                <c:pt idx="0">
                  <c:v>Artroplastia de Joelho</c:v>
                </c:pt>
                <c:pt idx="1">
                  <c:v>Artroplastia de Quadril</c:v>
                </c:pt>
                <c:pt idx="2">
                  <c:v>Bariátrica</c:v>
                </c:pt>
                <c:pt idx="3">
                  <c:v>Coluna</c:v>
                </c:pt>
                <c:pt idx="4">
                  <c:v>Herniorrafia </c:v>
                </c:pt>
              </c:strCache>
            </c:strRef>
          </c:cat>
          <c:val>
            <c:numRef>
              <c:f>Plan1!$G$24:$G$28</c:f>
              <c:numCache>
                <c:formatCode>General</c:formatCode>
                <c:ptCount val="5"/>
                <c:pt idx="0">
                  <c:v>4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46-427D-B1DB-C5C004FBB4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768087296"/>
        <c:axId val="-768080768"/>
      </c:barChart>
      <c:catAx>
        <c:axId val="-768087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768080768"/>
        <c:crosses val="autoZero"/>
        <c:auto val="1"/>
        <c:lblAlgn val="ctr"/>
        <c:lblOffset val="100"/>
        <c:noMultiLvlLbl val="0"/>
      </c:catAx>
      <c:valAx>
        <c:axId val="-76808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76808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Classificação das ISC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Plan1!$K$113:$K$115</c:f>
              <c:strCache>
                <c:ptCount val="3"/>
                <c:pt idx="0">
                  <c:v>ISC - Superficial </c:v>
                </c:pt>
                <c:pt idx="1">
                  <c:v>ISC - Profunda  </c:v>
                </c:pt>
                <c:pt idx="2">
                  <c:v>ISC- Orgão Espaço </c:v>
                </c:pt>
              </c:strCache>
            </c:strRef>
          </c:cat>
          <c:val>
            <c:numRef>
              <c:f>Plan1!$L$113:$L$115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D4E4-4B85-9D10-96A2DE4274EB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Plan1!$K$113:$K$115</c:f>
              <c:strCache>
                <c:ptCount val="3"/>
                <c:pt idx="0">
                  <c:v>ISC - Superficial </c:v>
                </c:pt>
                <c:pt idx="1">
                  <c:v>ISC - Profunda  </c:v>
                </c:pt>
                <c:pt idx="2">
                  <c:v>ISC- Orgão Espaço </c:v>
                </c:pt>
              </c:strCache>
            </c:strRef>
          </c:cat>
          <c:val>
            <c:numRef>
              <c:f>Plan1!$M$113:$M$115</c:f>
              <c:numCache>
                <c:formatCode>General</c:formatCode>
                <c:ptCount val="3"/>
                <c:pt idx="0">
                  <c:v>17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E4-4B85-9D10-96A2DE4274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768092192"/>
        <c:axId val="-768080224"/>
      </c:barChart>
      <c:catAx>
        <c:axId val="-76809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768080224"/>
        <c:crosses val="autoZero"/>
        <c:auto val="1"/>
        <c:lblAlgn val="ctr"/>
        <c:lblOffset val="100"/>
        <c:noMultiLvlLbl val="0"/>
      </c:catAx>
      <c:valAx>
        <c:axId val="-76808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768092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88626421697289E-2"/>
          <c:y val="7.407407407407407E-2"/>
          <c:w val="0.90286351706036749"/>
          <c:h val="0.767412510936132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[Planilha_GERAL_Projeto_Piloto_VPA_2018_09_05.xls]Plan1!$B$136</c:f>
              <c:strCache>
                <c:ptCount val="1"/>
                <c:pt idx="0">
                  <c:v>ISC  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vert="horz"/>
              <a:lstStyle/>
              <a:p>
                <a:pPr>
                  <a:defRPr/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[Planilha_GERAL_Projeto_Piloto_VPA_2018_09_05.xls]Plan1!$C$135:$H$135</c:f>
              <c:numCache>
                <c:formatCode>mmm\-yy</c:formatCode>
                <c:ptCount val="6"/>
                <c:pt idx="0">
                  <c:v>42675</c:v>
                </c:pt>
                <c:pt idx="1">
                  <c:v>42705</c:v>
                </c:pt>
                <c:pt idx="2">
                  <c:v>42736</c:v>
                </c:pt>
                <c:pt idx="3">
                  <c:v>43040</c:v>
                </c:pt>
                <c:pt idx="4">
                  <c:v>43070</c:v>
                </c:pt>
                <c:pt idx="5">
                  <c:v>43101</c:v>
                </c:pt>
              </c:numCache>
            </c:numRef>
          </c:cat>
          <c:val>
            <c:numRef>
              <c:f>[Planilha_GERAL_Projeto_Piloto_VPA_2018_09_05.xls]Plan1!$C$136:$H$136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11</c:v>
                </c:pt>
                <c:pt idx="4">
                  <c:v>7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CE-49D1-8F68-2CAACA597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71746160"/>
        <c:axId val="-771751056"/>
      </c:barChart>
      <c:dateAx>
        <c:axId val="-771746160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-771751056"/>
        <c:crosses val="autoZero"/>
        <c:auto val="1"/>
        <c:lblOffset val="100"/>
        <c:baseTimeUnit val="months"/>
      </c:dateAx>
      <c:valAx>
        <c:axId val="-77175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vert="horz"/>
          <a:lstStyle/>
          <a:p>
            <a:pPr>
              <a:defRPr/>
            </a:pPr>
            <a:endParaRPr lang="pt-BR"/>
          </a:p>
        </c:txPr>
        <c:crossAx val="-771746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7FAAF-CD6E-4FC4-897F-CCC336CD8BF2}" type="doc">
      <dgm:prSet loTypeId="urn:microsoft.com/office/officeart/2005/8/layout/vList4#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D71DD28-BBE5-4CC0-97F6-947224475BB6}">
      <dgm:prSet phldrT="[Texto]" custT="1"/>
      <dgm:spPr/>
      <dgm:t>
        <a:bodyPr/>
        <a:lstStyle/>
        <a:p>
          <a:r>
            <a:rPr lang="pt-BR" sz="2000" dirty="0"/>
            <a:t>Limpa</a:t>
          </a:r>
        </a:p>
      </dgm:t>
    </dgm:pt>
    <dgm:pt modelId="{795E194E-D1D6-48B5-BC1C-D0E2AD7A22BA}" type="parTrans" cxnId="{69F49597-6163-40CB-AAF0-3A72D4FA7DA0}">
      <dgm:prSet/>
      <dgm:spPr/>
      <dgm:t>
        <a:bodyPr/>
        <a:lstStyle/>
        <a:p>
          <a:endParaRPr lang="pt-BR" sz="2000"/>
        </a:p>
      </dgm:t>
    </dgm:pt>
    <dgm:pt modelId="{B14C5AF1-820B-44F4-B8EA-8F33E0FD86DB}" type="sibTrans" cxnId="{69F49597-6163-40CB-AAF0-3A72D4FA7DA0}">
      <dgm:prSet/>
      <dgm:spPr/>
      <dgm:t>
        <a:bodyPr/>
        <a:lstStyle/>
        <a:p>
          <a:endParaRPr lang="pt-BR" sz="2000"/>
        </a:p>
      </dgm:t>
    </dgm:pt>
    <dgm:pt modelId="{BD058609-B147-4C61-B115-56A3197D1E46}">
      <dgm:prSet phldrT="[Texto]" custT="1"/>
      <dgm:spPr/>
      <dgm:t>
        <a:bodyPr/>
        <a:lstStyle/>
        <a:p>
          <a:r>
            <a:rPr lang="pt-BR" sz="1600" dirty="0"/>
            <a:t>Sem inflamação</a:t>
          </a:r>
        </a:p>
      </dgm:t>
    </dgm:pt>
    <dgm:pt modelId="{7C189F08-42F4-4CDD-8D23-47226270889A}" type="parTrans" cxnId="{6CDD8C71-0D8D-4843-BA7A-B20E6833D195}">
      <dgm:prSet/>
      <dgm:spPr/>
      <dgm:t>
        <a:bodyPr/>
        <a:lstStyle/>
        <a:p>
          <a:endParaRPr lang="pt-BR" sz="2000"/>
        </a:p>
      </dgm:t>
    </dgm:pt>
    <dgm:pt modelId="{2F73F88F-CFA3-442A-A9F5-DD4DFDFC6D24}" type="sibTrans" cxnId="{6CDD8C71-0D8D-4843-BA7A-B20E6833D195}">
      <dgm:prSet/>
      <dgm:spPr/>
      <dgm:t>
        <a:bodyPr/>
        <a:lstStyle/>
        <a:p>
          <a:endParaRPr lang="pt-BR" sz="2000"/>
        </a:p>
      </dgm:t>
    </dgm:pt>
    <dgm:pt modelId="{9B298276-C82F-492E-9DE7-C389537D222E}">
      <dgm:prSet phldrT="[Texto]" custT="1"/>
      <dgm:spPr/>
      <dgm:t>
        <a:bodyPr/>
        <a:lstStyle/>
        <a:p>
          <a:r>
            <a:rPr lang="pt-BR" sz="1600" dirty="0"/>
            <a:t>Sem invasão de trato respiratório, TGI ou TGU</a:t>
          </a:r>
        </a:p>
      </dgm:t>
    </dgm:pt>
    <dgm:pt modelId="{1AB340C5-22F2-49EF-A57E-BD39B5199F85}" type="parTrans" cxnId="{F271FCDC-9ED3-4237-8D51-1CEB99C954FE}">
      <dgm:prSet/>
      <dgm:spPr/>
      <dgm:t>
        <a:bodyPr/>
        <a:lstStyle/>
        <a:p>
          <a:endParaRPr lang="pt-BR" sz="2000"/>
        </a:p>
      </dgm:t>
    </dgm:pt>
    <dgm:pt modelId="{B2512676-309A-4716-916D-3D15D36A3AE1}" type="sibTrans" cxnId="{F271FCDC-9ED3-4237-8D51-1CEB99C954FE}">
      <dgm:prSet/>
      <dgm:spPr/>
      <dgm:t>
        <a:bodyPr/>
        <a:lstStyle/>
        <a:p>
          <a:endParaRPr lang="pt-BR" sz="2000"/>
        </a:p>
      </dgm:t>
    </dgm:pt>
    <dgm:pt modelId="{FC875E68-4706-41F6-8E94-2A54BD9DED6A}">
      <dgm:prSet phldrT="[Texto]" custT="1"/>
      <dgm:spPr/>
      <dgm:t>
        <a:bodyPr/>
        <a:lstStyle/>
        <a:p>
          <a:r>
            <a:rPr lang="pt-BR" sz="2000" dirty="0"/>
            <a:t>Potencialmente contaminada</a:t>
          </a:r>
        </a:p>
      </dgm:t>
    </dgm:pt>
    <dgm:pt modelId="{97904040-A298-4D2D-87B9-E109AA24A425}" type="parTrans" cxnId="{8E9DAD27-70C2-4D84-9D58-D57B02240BD9}">
      <dgm:prSet/>
      <dgm:spPr/>
      <dgm:t>
        <a:bodyPr/>
        <a:lstStyle/>
        <a:p>
          <a:endParaRPr lang="pt-BR" sz="2000"/>
        </a:p>
      </dgm:t>
    </dgm:pt>
    <dgm:pt modelId="{7807F168-77B7-4F0A-A667-B3F73458E83D}" type="sibTrans" cxnId="{8E9DAD27-70C2-4D84-9D58-D57B02240BD9}">
      <dgm:prSet/>
      <dgm:spPr/>
      <dgm:t>
        <a:bodyPr/>
        <a:lstStyle/>
        <a:p>
          <a:endParaRPr lang="pt-BR" sz="2000"/>
        </a:p>
      </dgm:t>
    </dgm:pt>
    <dgm:pt modelId="{45EC0AB8-B80D-4F5A-BD4C-5D70CFD96123}">
      <dgm:prSet phldrT="[Texto]" custT="1"/>
      <dgm:spPr/>
      <dgm:t>
        <a:bodyPr/>
        <a:lstStyle/>
        <a:p>
          <a:r>
            <a:rPr lang="pt-BR" sz="1600" dirty="0"/>
            <a:t>Invasão do TGI, TGU ou TR em condições controladas</a:t>
          </a:r>
        </a:p>
      </dgm:t>
    </dgm:pt>
    <dgm:pt modelId="{D100C2D4-EAF3-4BEE-89CF-A9871E595661}" type="parTrans" cxnId="{D8AB9D7A-A42F-4744-9E12-E6E4E455B928}">
      <dgm:prSet/>
      <dgm:spPr/>
      <dgm:t>
        <a:bodyPr/>
        <a:lstStyle/>
        <a:p>
          <a:endParaRPr lang="pt-BR" sz="2000"/>
        </a:p>
      </dgm:t>
    </dgm:pt>
    <dgm:pt modelId="{088478EF-9798-4EA2-A1DB-40A74B019036}" type="sibTrans" cxnId="{D8AB9D7A-A42F-4744-9E12-E6E4E455B928}">
      <dgm:prSet/>
      <dgm:spPr/>
      <dgm:t>
        <a:bodyPr/>
        <a:lstStyle/>
        <a:p>
          <a:endParaRPr lang="pt-BR" sz="2000"/>
        </a:p>
      </dgm:t>
    </dgm:pt>
    <dgm:pt modelId="{85213F54-658B-4A48-9427-04F9CFAF94FB}">
      <dgm:prSet phldrT="[Texto]" custT="1"/>
      <dgm:spPr/>
      <dgm:t>
        <a:bodyPr/>
        <a:lstStyle/>
        <a:p>
          <a:r>
            <a:rPr lang="pt-BR" sz="1600" dirty="0"/>
            <a:t>Sem contaminação não usual</a:t>
          </a:r>
        </a:p>
      </dgm:t>
    </dgm:pt>
    <dgm:pt modelId="{BFDB180C-3EAE-41BE-8352-C9139AB238E3}" type="parTrans" cxnId="{2B81FF15-3F5A-4226-9105-CE2BA6D73C41}">
      <dgm:prSet/>
      <dgm:spPr/>
      <dgm:t>
        <a:bodyPr/>
        <a:lstStyle/>
        <a:p>
          <a:endParaRPr lang="pt-BR" sz="2000"/>
        </a:p>
      </dgm:t>
    </dgm:pt>
    <dgm:pt modelId="{3EC9CEB2-71BD-445B-A507-DE0C0F57C379}" type="sibTrans" cxnId="{2B81FF15-3F5A-4226-9105-CE2BA6D73C41}">
      <dgm:prSet/>
      <dgm:spPr/>
      <dgm:t>
        <a:bodyPr/>
        <a:lstStyle/>
        <a:p>
          <a:endParaRPr lang="pt-BR" sz="2000"/>
        </a:p>
      </dgm:t>
    </dgm:pt>
    <dgm:pt modelId="{985A9BA7-C3B7-41F9-A33C-1D5FD7723414}">
      <dgm:prSet phldrT="[Texto]" custT="1"/>
      <dgm:spPr/>
      <dgm:t>
        <a:bodyPr/>
        <a:lstStyle/>
        <a:p>
          <a:r>
            <a:rPr lang="pt-BR" sz="2000" dirty="0"/>
            <a:t>Contaminada</a:t>
          </a:r>
        </a:p>
      </dgm:t>
    </dgm:pt>
    <dgm:pt modelId="{F4F2EDEA-D3F5-4A7B-B0C3-74239FE715E6}" type="parTrans" cxnId="{756105E6-EBC2-4E52-83DE-D7797920D38A}">
      <dgm:prSet/>
      <dgm:spPr/>
      <dgm:t>
        <a:bodyPr/>
        <a:lstStyle/>
        <a:p>
          <a:endParaRPr lang="pt-BR" sz="2000"/>
        </a:p>
      </dgm:t>
    </dgm:pt>
    <dgm:pt modelId="{25601D98-7FE3-4B25-BBE1-B323B939D585}" type="sibTrans" cxnId="{756105E6-EBC2-4E52-83DE-D7797920D38A}">
      <dgm:prSet/>
      <dgm:spPr/>
      <dgm:t>
        <a:bodyPr/>
        <a:lstStyle/>
        <a:p>
          <a:endParaRPr lang="pt-BR" sz="2000"/>
        </a:p>
      </dgm:t>
    </dgm:pt>
    <dgm:pt modelId="{5E3CF0B3-20DF-458D-857D-3A9A917BA46D}">
      <dgm:prSet phldrT="[Texto]" custT="1"/>
      <dgm:spPr/>
      <dgm:t>
        <a:bodyPr/>
        <a:lstStyle/>
        <a:p>
          <a:r>
            <a:rPr lang="pt-BR" sz="1600" dirty="0"/>
            <a:t>Cirurgias abertas acidentalmente</a:t>
          </a:r>
        </a:p>
      </dgm:t>
    </dgm:pt>
    <dgm:pt modelId="{70B763F1-9F69-47B1-ABE8-2D3E44F56211}" type="parTrans" cxnId="{AC47B21F-3A55-445C-B274-C6C0533DA338}">
      <dgm:prSet/>
      <dgm:spPr/>
      <dgm:t>
        <a:bodyPr/>
        <a:lstStyle/>
        <a:p>
          <a:endParaRPr lang="pt-BR" sz="2000"/>
        </a:p>
      </dgm:t>
    </dgm:pt>
    <dgm:pt modelId="{54A650A4-FF0C-4ECD-8922-8FD8E9B9845E}" type="sibTrans" cxnId="{AC47B21F-3A55-445C-B274-C6C0533DA338}">
      <dgm:prSet/>
      <dgm:spPr/>
      <dgm:t>
        <a:bodyPr/>
        <a:lstStyle/>
        <a:p>
          <a:endParaRPr lang="pt-BR" sz="2000"/>
        </a:p>
      </dgm:t>
    </dgm:pt>
    <dgm:pt modelId="{8335B07B-E9B5-4B6D-BC8E-6D39116A5041}">
      <dgm:prSet phldrT="[Texto]" custT="1"/>
      <dgm:spPr/>
      <dgm:t>
        <a:bodyPr/>
        <a:lstStyle/>
        <a:p>
          <a:r>
            <a:rPr lang="pt-BR" sz="1600" dirty="0"/>
            <a:t>Quebra de técnica estéril</a:t>
          </a:r>
        </a:p>
      </dgm:t>
    </dgm:pt>
    <dgm:pt modelId="{9C7718F6-F633-45FB-9AF2-CB2702EF0073}" type="parTrans" cxnId="{D44D8C98-78E9-4646-B8EB-BD89567EE76E}">
      <dgm:prSet/>
      <dgm:spPr/>
      <dgm:t>
        <a:bodyPr/>
        <a:lstStyle/>
        <a:p>
          <a:endParaRPr lang="pt-BR" sz="2000"/>
        </a:p>
      </dgm:t>
    </dgm:pt>
    <dgm:pt modelId="{67BA2F95-FF03-421F-8213-1E0AB1E582A0}" type="sibTrans" cxnId="{D44D8C98-78E9-4646-B8EB-BD89567EE76E}">
      <dgm:prSet/>
      <dgm:spPr/>
      <dgm:t>
        <a:bodyPr/>
        <a:lstStyle/>
        <a:p>
          <a:endParaRPr lang="pt-BR" sz="2000"/>
        </a:p>
      </dgm:t>
    </dgm:pt>
    <dgm:pt modelId="{6E0D6CA1-64E2-4806-92BA-42218D78D053}">
      <dgm:prSet phldrT="[Texto]" custT="1"/>
      <dgm:spPr/>
      <dgm:t>
        <a:bodyPr/>
        <a:lstStyle/>
        <a:p>
          <a:r>
            <a:rPr lang="pt-BR" sz="1600" dirty="0"/>
            <a:t>Feridas abertas mas sem secreção purulenta</a:t>
          </a:r>
        </a:p>
      </dgm:t>
    </dgm:pt>
    <dgm:pt modelId="{8DA11589-ADC3-4A1A-A0D8-C0D991B7E37F}" type="parTrans" cxnId="{A7F23300-D232-4BF7-AFF9-E1AD7DF278CD}">
      <dgm:prSet/>
      <dgm:spPr/>
      <dgm:t>
        <a:bodyPr/>
        <a:lstStyle/>
        <a:p>
          <a:endParaRPr lang="pt-BR" sz="2000"/>
        </a:p>
      </dgm:t>
    </dgm:pt>
    <dgm:pt modelId="{7FB7B842-0E3B-4D5C-9172-F758613C70C6}" type="sibTrans" cxnId="{A7F23300-D232-4BF7-AFF9-E1AD7DF278CD}">
      <dgm:prSet/>
      <dgm:spPr/>
      <dgm:t>
        <a:bodyPr/>
        <a:lstStyle/>
        <a:p>
          <a:endParaRPr lang="pt-BR" sz="2000"/>
        </a:p>
      </dgm:t>
    </dgm:pt>
    <dgm:pt modelId="{60A44083-7F08-44E8-91F6-089882CAC695}">
      <dgm:prSet phldrT="[Texto]" custT="1"/>
      <dgm:spPr/>
      <dgm:t>
        <a:bodyPr/>
        <a:lstStyle/>
        <a:p>
          <a:r>
            <a:rPr lang="pt-BR" sz="2000" dirty="0"/>
            <a:t>Infectada</a:t>
          </a:r>
        </a:p>
      </dgm:t>
    </dgm:pt>
    <dgm:pt modelId="{1A2D0AB9-D66C-411B-A2EC-1511320AFC23}" type="parTrans" cxnId="{4079CFF3-D00C-4A37-92DF-836083593F0F}">
      <dgm:prSet/>
      <dgm:spPr/>
      <dgm:t>
        <a:bodyPr/>
        <a:lstStyle/>
        <a:p>
          <a:endParaRPr lang="pt-BR" sz="2000"/>
        </a:p>
      </dgm:t>
    </dgm:pt>
    <dgm:pt modelId="{95BC3BFA-3019-4CB8-8D31-78E018784F2B}" type="sibTrans" cxnId="{4079CFF3-D00C-4A37-92DF-836083593F0F}">
      <dgm:prSet/>
      <dgm:spPr/>
      <dgm:t>
        <a:bodyPr/>
        <a:lstStyle/>
        <a:p>
          <a:endParaRPr lang="pt-BR" sz="2000"/>
        </a:p>
      </dgm:t>
    </dgm:pt>
    <dgm:pt modelId="{D2A858FF-ED97-4498-80C9-87603FD941D2}">
      <dgm:prSet phldrT="[Texto]" custT="1"/>
      <dgm:spPr/>
      <dgm:t>
        <a:bodyPr/>
        <a:lstStyle/>
        <a:p>
          <a:r>
            <a:rPr lang="pt-BR" sz="1600" dirty="0"/>
            <a:t>Tecido desvitalizado</a:t>
          </a:r>
        </a:p>
      </dgm:t>
    </dgm:pt>
    <dgm:pt modelId="{5AF564F6-F811-42C0-BAAE-6BFB07D8BDDC}" type="parTrans" cxnId="{00BE1B83-9BED-45B8-942D-D34B25FF944C}">
      <dgm:prSet/>
      <dgm:spPr/>
      <dgm:t>
        <a:bodyPr/>
        <a:lstStyle/>
        <a:p>
          <a:endParaRPr lang="pt-BR" sz="2000"/>
        </a:p>
      </dgm:t>
    </dgm:pt>
    <dgm:pt modelId="{22CCA64E-C0A4-4A19-8421-A6B5772663F4}" type="sibTrans" cxnId="{00BE1B83-9BED-45B8-942D-D34B25FF944C}">
      <dgm:prSet/>
      <dgm:spPr/>
      <dgm:t>
        <a:bodyPr/>
        <a:lstStyle/>
        <a:p>
          <a:endParaRPr lang="pt-BR" sz="2000"/>
        </a:p>
      </dgm:t>
    </dgm:pt>
    <dgm:pt modelId="{FD48BE21-CC33-4BF3-8D95-9D0DF9D4D8E2}">
      <dgm:prSet phldrT="[Texto]" custT="1"/>
      <dgm:spPr/>
      <dgm:t>
        <a:bodyPr/>
        <a:lstStyle/>
        <a:p>
          <a:r>
            <a:rPr lang="pt-BR" sz="1600" dirty="0"/>
            <a:t>Corpo estranho</a:t>
          </a:r>
        </a:p>
      </dgm:t>
    </dgm:pt>
    <dgm:pt modelId="{1DD8CE04-1122-42AD-BD92-DEDC31C27768}" type="parTrans" cxnId="{A38D3C58-8F37-4E36-A63F-C0DEF1E717CB}">
      <dgm:prSet/>
      <dgm:spPr/>
      <dgm:t>
        <a:bodyPr/>
        <a:lstStyle/>
        <a:p>
          <a:endParaRPr lang="pt-BR" sz="2000"/>
        </a:p>
      </dgm:t>
    </dgm:pt>
    <dgm:pt modelId="{7CF80BC9-8B53-42F5-AD0F-B53E9712397B}" type="sibTrans" cxnId="{A38D3C58-8F37-4E36-A63F-C0DEF1E717CB}">
      <dgm:prSet/>
      <dgm:spPr/>
      <dgm:t>
        <a:bodyPr/>
        <a:lstStyle/>
        <a:p>
          <a:endParaRPr lang="pt-BR" sz="2000"/>
        </a:p>
      </dgm:t>
    </dgm:pt>
    <dgm:pt modelId="{4555D4FE-B959-43B9-BACE-61196800398A}">
      <dgm:prSet phldrT="[Texto]" custT="1"/>
      <dgm:spPr/>
      <dgm:t>
        <a:bodyPr/>
        <a:lstStyle/>
        <a:p>
          <a:r>
            <a:rPr lang="pt-BR" sz="1600" dirty="0"/>
            <a:t>Contaminação fecal</a:t>
          </a:r>
        </a:p>
      </dgm:t>
    </dgm:pt>
    <dgm:pt modelId="{BAC0383C-4125-4A07-9C76-2A08782C2F0F}" type="parTrans" cxnId="{2D255104-593E-42B5-8C9B-90B65B39753F}">
      <dgm:prSet/>
      <dgm:spPr/>
      <dgm:t>
        <a:bodyPr/>
        <a:lstStyle/>
        <a:p>
          <a:endParaRPr lang="pt-BR" sz="2000"/>
        </a:p>
      </dgm:t>
    </dgm:pt>
    <dgm:pt modelId="{592D132C-F59D-4082-AFD8-7E6EC303CA1E}" type="sibTrans" cxnId="{2D255104-593E-42B5-8C9B-90B65B39753F}">
      <dgm:prSet/>
      <dgm:spPr/>
      <dgm:t>
        <a:bodyPr/>
        <a:lstStyle/>
        <a:p>
          <a:endParaRPr lang="pt-BR" sz="2000"/>
        </a:p>
      </dgm:t>
    </dgm:pt>
    <dgm:pt modelId="{83706F30-0D05-4D89-9C2B-58BD15DCDB1A}">
      <dgm:prSet phldrT="[Texto]" custT="1"/>
      <dgm:spPr/>
      <dgm:t>
        <a:bodyPr/>
        <a:lstStyle/>
        <a:p>
          <a:r>
            <a:rPr lang="pt-BR" sz="1600" dirty="0"/>
            <a:t>Infecção pré-existente</a:t>
          </a:r>
        </a:p>
      </dgm:t>
    </dgm:pt>
    <dgm:pt modelId="{0B0C56BB-2225-42D8-8A88-A908FA78A8BF}" type="parTrans" cxnId="{0BB5FB6C-BCE4-4F61-BBE5-53611C036B4A}">
      <dgm:prSet/>
      <dgm:spPr/>
      <dgm:t>
        <a:bodyPr/>
        <a:lstStyle/>
        <a:p>
          <a:endParaRPr lang="pt-BR" sz="2000"/>
        </a:p>
      </dgm:t>
    </dgm:pt>
    <dgm:pt modelId="{007C0E1A-F03F-44D7-BFE4-73446162E4C0}" type="sibTrans" cxnId="{0BB5FB6C-BCE4-4F61-BBE5-53611C036B4A}">
      <dgm:prSet/>
      <dgm:spPr/>
      <dgm:t>
        <a:bodyPr/>
        <a:lstStyle/>
        <a:p>
          <a:endParaRPr lang="pt-BR" sz="2000"/>
        </a:p>
      </dgm:t>
    </dgm:pt>
    <dgm:pt modelId="{DB0E2505-E001-4535-82C0-EEC50A15DE3F}" type="pres">
      <dgm:prSet presAssocID="{22F7FAAF-CD6E-4FC4-897F-CCC336CD8BF2}" presName="linear" presStyleCnt="0">
        <dgm:presLayoutVars>
          <dgm:dir/>
          <dgm:resizeHandles val="exact"/>
        </dgm:presLayoutVars>
      </dgm:prSet>
      <dgm:spPr/>
    </dgm:pt>
    <dgm:pt modelId="{B84699ED-F4CE-4234-A325-E991496BB452}" type="pres">
      <dgm:prSet presAssocID="{5D71DD28-BBE5-4CC0-97F6-947224475BB6}" presName="comp" presStyleCnt="0"/>
      <dgm:spPr/>
    </dgm:pt>
    <dgm:pt modelId="{9D9F28F2-12C6-4C3D-9C07-B56175EEFCCD}" type="pres">
      <dgm:prSet presAssocID="{5D71DD28-BBE5-4CC0-97F6-947224475BB6}" presName="box" presStyleLbl="node1" presStyleIdx="0" presStyleCnt="4"/>
      <dgm:spPr/>
    </dgm:pt>
    <dgm:pt modelId="{7421A299-2145-476E-B9F9-A6B1EEDB3084}" type="pres">
      <dgm:prSet presAssocID="{5D71DD28-BBE5-4CC0-97F6-947224475BB6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D4BF824-7D78-47C8-AEFE-2B3D8F76E330}" type="pres">
      <dgm:prSet presAssocID="{5D71DD28-BBE5-4CC0-97F6-947224475BB6}" presName="text" presStyleLbl="node1" presStyleIdx="0" presStyleCnt="4">
        <dgm:presLayoutVars>
          <dgm:bulletEnabled val="1"/>
        </dgm:presLayoutVars>
      </dgm:prSet>
      <dgm:spPr/>
    </dgm:pt>
    <dgm:pt modelId="{6F11535C-3788-4CD6-91B1-BF8174B77D9C}" type="pres">
      <dgm:prSet presAssocID="{B14C5AF1-820B-44F4-B8EA-8F33E0FD86DB}" presName="spacer" presStyleCnt="0"/>
      <dgm:spPr/>
    </dgm:pt>
    <dgm:pt modelId="{E219F364-FB85-45CE-BCB0-AA8F9ECCA1B7}" type="pres">
      <dgm:prSet presAssocID="{FC875E68-4706-41F6-8E94-2A54BD9DED6A}" presName="comp" presStyleCnt="0"/>
      <dgm:spPr/>
    </dgm:pt>
    <dgm:pt modelId="{21C4CE0F-6CC3-406B-8B2F-EB02024D4156}" type="pres">
      <dgm:prSet presAssocID="{FC875E68-4706-41F6-8E94-2A54BD9DED6A}" presName="box" presStyleLbl="node1" presStyleIdx="1" presStyleCnt="4"/>
      <dgm:spPr/>
    </dgm:pt>
    <dgm:pt modelId="{4737F49F-549B-42B5-815F-985724DEBAA2}" type="pres">
      <dgm:prSet presAssocID="{FC875E68-4706-41F6-8E94-2A54BD9DED6A}" presName="img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</dgm:pt>
    <dgm:pt modelId="{C2F2CBE3-AF5F-4FBD-853C-BCB92A2E7381}" type="pres">
      <dgm:prSet presAssocID="{FC875E68-4706-41F6-8E94-2A54BD9DED6A}" presName="text" presStyleLbl="node1" presStyleIdx="1" presStyleCnt="4">
        <dgm:presLayoutVars>
          <dgm:bulletEnabled val="1"/>
        </dgm:presLayoutVars>
      </dgm:prSet>
      <dgm:spPr/>
    </dgm:pt>
    <dgm:pt modelId="{5C16C004-1710-4154-B262-52E6D439821A}" type="pres">
      <dgm:prSet presAssocID="{7807F168-77B7-4F0A-A667-B3F73458E83D}" presName="spacer" presStyleCnt="0"/>
      <dgm:spPr/>
    </dgm:pt>
    <dgm:pt modelId="{F1485835-C215-41A2-A398-0FEA7F331DE3}" type="pres">
      <dgm:prSet presAssocID="{985A9BA7-C3B7-41F9-A33C-1D5FD7723414}" presName="comp" presStyleCnt="0"/>
      <dgm:spPr/>
    </dgm:pt>
    <dgm:pt modelId="{E977E2C8-F51B-4B92-B19A-1604EE06A14B}" type="pres">
      <dgm:prSet presAssocID="{985A9BA7-C3B7-41F9-A33C-1D5FD7723414}" presName="box" presStyleLbl="node1" presStyleIdx="2" presStyleCnt="4"/>
      <dgm:spPr/>
    </dgm:pt>
    <dgm:pt modelId="{7A9095C6-6A9E-4FF6-B51F-0F9FAD729DC0}" type="pres">
      <dgm:prSet presAssocID="{985A9BA7-C3B7-41F9-A33C-1D5FD7723414}" presName="img" presStyleLbl="fgImgPlace1" presStyleIdx="2" presStyleCnt="4" custLinFactNeighborX="-248" custLinFactNeighborY="295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D201A32-8683-4616-9553-E07B6A7AC18B}" type="pres">
      <dgm:prSet presAssocID="{985A9BA7-C3B7-41F9-A33C-1D5FD7723414}" presName="text" presStyleLbl="node1" presStyleIdx="2" presStyleCnt="4">
        <dgm:presLayoutVars>
          <dgm:bulletEnabled val="1"/>
        </dgm:presLayoutVars>
      </dgm:prSet>
      <dgm:spPr/>
    </dgm:pt>
    <dgm:pt modelId="{74FA7107-F161-4C97-AD25-A86D7269718E}" type="pres">
      <dgm:prSet presAssocID="{25601D98-7FE3-4B25-BBE1-B323B939D585}" presName="spacer" presStyleCnt="0"/>
      <dgm:spPr/>
    </dgm:pt>
    <dgm:pt modelId="{8F15E4B9-AA05-4785-8395-58803C0B2ED4}" type="pres">
      <dgm:prSet presAssocID="{60A44083-7F08-44E8-91F6-089882CAC695}" presName="comp" presStyleCnt="0"/>
      <dgm:spPr/>
    </dgm:pt>
    <dgm:pt modelId="{4D264747-31B4-4153-95B4-B9C611EF1845}" type="pres">
      <dgm:prSet presAssocID="{60A44083-7F08-44E8-91F6-089882CAC695}" presName="box" presStyleLbl="node1" presStyleIdx="3" presStyleCnt="4"/>
      <dgm:spPr/>
    </dgm:pt>
    <dgm:pt modelId="{301A82EF-A569-4967-AA32-5A1EBFCB9586}" type="pres">
      <dgm:prSet presAssocID="{60A44083-7F08-44E8-91F6-089882CAC695}" presName="img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</dgm:spPr>
    </dgm:pt>
    <dgm:pt modelId="{FB0A9821-0D8B-4C43-8CE4-7E2F702F9AAA}" type="pres">
      <dgm:prSet presAssocID="{60A44083-7F08-44E8-91F6-089882CAC695}" presName="text" presStyleLbl="node1" presStyleIdx="3" presStyleCnt="4">
        <dgm:presLayoutVars>
          <dgm:bulletEnabled val="1"/>
        </dgm:presLayoutVars>
      </dgm:prSet>
      <dgm:spPr/>
    </dgm:pt>
  </dgm:ptLst>
  <dgm:cxnLst>
    <dgm:cxn modelId="{A7F23300-D232-4BF7-AFF9-E1AD7DF278CD}" srcId="{985A9BA7-C3B7-41F9-A33C-1D5FD7723414}" destId="{6E0D6CA1-64E2-4806-92BA-42218D78D053}" srcOrd="2" destOrd="0" parTransId="{8DA11589-ADC3-4A1A-A0D8-C0D991B7E37F}" sibTransId="{7FB7B842-0E3B-4D5C-9172-F758613C70C6}"/>
    <dgm:cxn modelId="{44594201-3CBB-40B6-9DD2-DA35CF930D8A}" type="presOf" srcId="{4555D4FE-B959-43B9-BACE-61196800398A}" destId="{4D264747-31B4-4153-95B4-B9C611EF1845}" srcOrd="0" destOrd="3" presId="urn:microsoft.com/office/officeart/2005/8/layout/vList4#1"/>
    <dgm:cxn modelId="{2D255104-593E-42B5-8C9B-90B65B39753F}" srcId="{60A44083-7F08-44E8-91F6-089882CAC695}" destId="{4555D4FE-B959-43B9-BACE-61196800398A}" srcOrd="2" destOrd="0" parTransId="{BAC0383C-4125-4A07-9C76-2A08782C2F0F}" sibTransId="{592D132C-F59D-4082-AFD8-7E6EC303CA1E}"/>
    <dgm:cxn modelId="{A7810909-CACF-4AF2-82C4-F9178DE299B0}" type="presOf" srcId="{60A44083-7F08-44E8-91F6-089882CAC695}" destId="{4D264747-31B4-4153-95B4-B9C611EF1845}" srcOrd="0" destOrd="0" presId="urn:microsoft.com/office/officeart/2005/8/layout/vList4#1"/>
    <dgm:cxn modelId="{2B81FF15-3F5A-4226-9105-CE2BA6D73C41}" srcId="{FC875E68-4706-41F6-8E94-2A54BD9DED6A}" destId="{85213F54-658B-4A48-9427-04F9CFAF94FB}" srcOrd="1" destOrd="0" parTransId="{BFDB180C-3EAE-41BE-8352-C9139AB238E3}" sibTransId="{3EC9CEB2-71BD-445B-A507-DE0C0F57C379}"/>
    <dgm:cxn modelId="{AC47B21F-3A55-445C-B274-C6C0533DA338}" srcId="{985A9BA7-C3B7-41F9-A33C-1D5FD7723414}" destId="{5E3CF0B3-20DF-458D-857D-3A9A917BA46D}" srcOrd="0" destOrd="0" parTransId="{70B763F1-9F69-47B1-ABE8-2D3E44F56211}" sibTransId="{54A650A4-FF0C-4ECD-8922-8FD8E9B9845E}"/>
    <dgm:cxn modelId="{8E9DAD27-70C2-4D84-9D58-D57B02240BD9}" srcId="{22F7FAAF-CD6E-4FC4-897F-CCC336CD8BF2}" destId="{FC875E68-4706-41F6-8E94-2A54BD9DED6A}" srcOrd="1" destOrd="0" parTransId="{97904040-A298-4D2D-87B9-E109AA24A425}" sibTransId="{7807F168-77B7-4F0A-A667-B3F73458E83D}"/>
    <dgm:cxn modelId="{8B47D330-949C-4068-B556-CA8E7A04B3B9}" type="presOf" srcId="{D2A858FF-ED97-4498-80C9-87603FD941D2}" destId="{4D264747-31B4-4153-95B4-B9C611EF1845}" srcOrd="0" destOrd="1" presId="urn:microsoft.com/office/officeart/2005/8/layout/vList4#1"/>
    <dgm:cxn modelId="{D3DD3A32-D356-4AFE-AFBF-42BD79AC2EE5}" type="presOf" srcId="{9B298276-C82F-492E-9DE7-C389537D222E}" destId="{9D9F28F2-12C6-4C3D-9C07-B56175EEFCCD}" srcOrd="0" destOrd="2" presId="urn:microsoft.com/office/officeart/2005/8/layout/vList4#1"/>
    <dgm:cxn modelId="{0E637733-3727-4552-AF2C-8031E8BFF9B1}" type="presOf" srcId="{BD058609-B147-4C61-B115-56A3197D1E46}" destId="{ED4BF824-7D78-47C8-AEFE-2B3D8F76E330}" srcOrd="1" destOrd="1" presId="urn:microsoft.com/office/officeart/2005/8/layout/vList4#1"/>
    <dgm:cxn modelId="{47B1C733-366D-4095-BC14-73C5C58BC6DE}" type="presOf" srcId="{5E3CF0B3-20DF-458D-857D-3A9A917BA46D}" destId="{9D201A32-8683-4616-9553-E07B6A7AC18B}" srcOrd="1" destOrd="1" presId="urn:microsoft.com/office/officeart/2005/8/layout/vList4#1"/>
    <dgm:cxn modelId="{9EA01F35-D069-42F7-8331-9759A0B0CB5B}" type="presOf" srcId="{FC875E68-4706-41F6-8E94-2A54BD9DED6A}" destId="{C2F2CBE3-AF5F-4FBD-853C-BCB92A2E7381}" srcOrd="1" destOrd="0" presId="urn:microsoft.com/office/officeart/2005/8/layout/vList4#1"/>
    <dgm:cxn modelId="{9787AF3B-8D7E-4EF4-83BE-AFF58C57B622}" type="presOf" srcId="{85213F54-658B-4A48-9427-04F9CFAF94FB}" destId="{C2F2CBE3-AF5F-4FBD-853C-BCB92A2E7381}" srcOrd="1" destOrd="2" presId="urn:microsoft.com/office/officeart/2005/8/layout/vList4#1"/>
    <dgm:cxn modelId="{498F1F40-A316-4151-A15D-C9776D0F8902}" type="presOf" srcId="{985A9BA7-C3B7-41F9-A33C-1D5FD7723414}" destId="{9D201A32-8683-4616-9553-E07B6A7AC18B}" srcOrd="1" destOrd="0" presId="urn:microsoft.com/office/officeart/2005/8/layout/vList4#1"/>
    <dgm:cxn modelId="{CF4D5D5B-235D-4E2B-A0FC-2C794C937795}" type="presOf" srcId="{5E3CF0B3-20DF-458D-857D-3A9A917BA46D}" destId="{E977E2C8-F51B-4B92-B19A-1604EE06A14B}" srcOrd="0" destOrd="1" presId="urn:microsoft.com/office/officeart/2005/8/layout/vList4#1"/>
    <dgm:cxn modelId="{29109941-C9DC-467A-A0ED-72BC702C97C7}" type="presOf" srcId="{BD058609-B147-4C61-B115-56A3197D1E46}" destId="{9D9F28F2-12C6-4C3D-9C07-B56175EEFCCD}" srcOrd="0" destOrd="1" presId="urn:microsoft.com/office/officeart/2005/8/layout/vList4#1"/>
    <dgm:cxn modelId="{14332049-8A40-46AA-9EFD-E2710A2CA054}" type="presOf" srcId="{FD48BE21-CC33-4BF3-8D95-9D0DF9D4D8E2}" destId="{4D264747-31B4-4153-95B4-B9C611EF1845}" srcOrd="0" destOrd="2" presId="urn:microsoft.com/office/officeart/2005/8/layout/vList4#1"/>
    <dgm:cxn modelId="{0BB5FB6C-BCE4-4F61-BBE5-53611C036B4A}" srcId="{60A44083-7F08-44E8-91F6-089882CAC695}" destId="{83706F30-0D05-4D89-9C2B-58BD15DCDB1A}" srcOrd="3" destOrd="0" parTransId="{0B0C56BB-2225-42D8-8A88-A908FA78A8BF}" sibTransId="{007C0E1A-F03F-44D7-BFE4-73446162E4C0}"/>
    <dgm:cxn modelId="{DF940250-71F7-4606-8172-9DF761B6DB51}" type="presOf" srcId="{9B298276-C82F-492E-9DE7-C389537D222E}" destId="{ED4BF824-7D78-47C8-AEFE-2B3D8F76E330}" srcOrd="1" destOrd="2" presId="urn:microsoft.com/office/officeart/2005/8/layout/vList4#1"/>
    <dgm:cxn modelId="{C6D8B150-12C5-4A07-83D4-0A2907DA25E7}" type="presOf" srcId="{FD48BE21-CC33-4BF3-8D95-9D0DF9D4D8E2}" destId="{FB0A9821-0D8B-4C43-8CE4-7E2F702F9AAA}" srcOrd="1" destOrd="2" presId="urn:microsoft.com/office/officeart/2005/8/layout/vList4#1"/>
    <dgm:cxn modelId="{6CDD8C71-0D8D-4843-BA7A-B20E6833D195}" srcId="{5D71DD28-BBE5-4CC0-97F6-947224475BB6}" destId="{BD058609-B147-4C61-B115-56A3197D1E46}" srcOrd="0" destOrd="0" parTransId="{7C189F08-42F4-4CDD-8D23-47226270889A}" sibTransId="{2F73F88F-CFA3-442A-A9F5-DD4DFDFC6D24}"/>
    <dgm:cxn modelId="{A38D3C58-8F37-4E36-A63F-C0DEF1E717CB}" srcId="{60A44083-7F08-44E8-91F6-089882CAC695}" destId="{FD48BE21-CC33-4BF3-8D95-9D0DF9D4D8E2}" srcOrd="1" destOrd="0" parTransId="{1DD8CE04-1122-42AD-BD92-DEDC31C27768}" sibTransId="{7CF80BC9-8B53-42F5-AD0F-B53E9712397B}"/>
    <dgm:cxn modelId="{5C379058-7560-4D75-897D-2AE41D659BC0}" type="presOf" srcId="{D2A858FF-ED97-4498-80C9-87603FD941D2}" destId="{FB0A9821-0D8B-4C43-8CE4-7E2F702F9AAA}" srcOrd="1" destOrd="1" presId="urn:microsoft.com/office/officeart/2005/8/layout/vList4#1"/>
    <dgm:cxn modelId="{D8AB9D7A-A42F-4744-9E12-E6E4E455B928}" srcId="{FC875E68-4706-41F6-8E94-2A54BD9DED6A}" destId="{45EC0AB8-B80D-4F5A-BD4C-5D70CFD96123}" srcOrd="0" destOrd="0" parTransId="{D100C2D4-EAF3-4BEE-89CF-A9871E595661}" sibTransId="{088478EF-9798-4EA2-A1DB-40A74B019036}"/>
    <dgm:cxn modelId="{9E242380-64F6-4699-9B2B-1598590651EA}" type="presOf" srcId="{83706F30-0D05-4D89-9C2B-58BD15DCDB1A}" destId="{4D264747-31B4-4153-95B4-B9C611EF1845}" srcOrd="0" destOrd="4" presId="urn:microsoft.com/office/officeart/2005/8/layout/vList4#1"/>
    <dgm:cxn modelId="{00BE1B83-9BED-45B8-942D-D34B25FF944C}" srcId="{60A44083-7F08-44E8-91F6-089882CAC695}" destId="{D2A858FF-ED97-4498-80C9-87603FD941D2}" srcOrd="0" destOrd="0" parTransId="{5AF564F6-F811-42C0-BAAE-6BFB07D8BDDC}" sibTransId="{22CCA64E-C0A4-4A19-8421-A6B5772663F4}"/>
    <dgm:cxn modelId="{D8572C88-F6C5-4F01-A5DC-44B8CA4DE430}" type="presOf" srcId="{4555D4FE-B959-43B9-BACE-61196800398A}" destId="{FB0A9821-0D8B-4C43-8CE4-7E2F702F9AAA}" srcOrd="1" destOrd="3" presId="urn:microsoft.com/office/officeart/2005/8/layout/vList4#1"/>
    <dgm:cxn modelId="{6BC2788A-CFAE-48F1-BEB4-8751D7F25EA7}" type="presOf" srcId="{FC875E68-4706-41F6-8E94-2A54BD9DED6A}" destId="{21C4CE0F-6CC3-406B-8B2F-EB02024D4156}" srcOrd="0" destOrd="0" presId="urn:microsoft.com/office/officeart/2005/8/layout/vList4#1"/>
    <dgm:cxn modelId="{69F49597-6163-40CB-AAF0-3A72D4FA7DA0}" srcId="{22F7FAAF-CD6E-4FC4-897F-CCC336CD8BF2}" destId="{5D71DD28-BBE5-4CC0-97F6-947224475BB6}" srcOrd="0" destOrd="0" parTransId="{795E194E-D1D6-48B5-BC1C-D0E2AD7A22BA}" sibTransId="{B14C5AF1-820B-44F4-B8EA-8F33E0FD86DB}"/>
    <dgm:cxn modelId="{D44D8C98-78E9-4646-B8EB-BD89567EE76E}" srcId="{985A9BA7-C3B7-41F9-A33C-1D5FD7723414}" destId="{8335B07B-E9B5-4B6D-BC8E-6D39116A5041}" srcOrd="1" destOrd="0" parTransId="{9C7718F6-F633-45FB-9AF2-CB2702EF0073}" sibTransId="{67BA2F95-FF03-421F-8213-1E0AB1E582A0}"/>
    <dgm:cxn modelId="{4FBFD29F-9364-439F-967E-0398917DBEB8}" type="presOf" srcId="{60A44083-7F08-44E8-91F6-089882CAC695}" destId="{FB0A9821-0D8B-4C43-8CE4-7E2F702F9AAA}" srcOrd="1" destOrd="0" presId="urn:microsoft.com/office/officeart/2005/8/layout/vList4#1"/>
    <dgm:cxn modelId="{47B225A3-FAC3-4D17-BC85-0FC0700BA1F7}" type="presOf" srcId="{8335B07B-E9B5-4B6D-BC8E-6D39116A5041}" destId="{9D201A32-8683-4616-9553-E07B6A7AC18B}" srcOrd="1" destOrd="2" presId="urn:microsoft.com/office/officeart/2005/8/layout/vList4#1"/>
    <dgm:cxn modelId="{FBE0E7A4-AFE8-4B25-9663-55D5341EAC97}" type="presOf" srcId="{83706F30-0D05-4D89-9C2B-58BD15DCDB1A}" destId="{FB0A9821-0D8B-4C43-8CE4-7E2F702F9AAA}" srcOrd="1" destOrd="4" presId="urn:microsoft.com/office/officeart/2005/8/layout/vList4#1"/>
    <dgm:cxn modelId="{B5DF11AA-2CC1-4C63-BDAE-8D68863E65FF}" type="presOf" srcId="{6E0D6CA1-64E2-4806-92BA-42218D78D053}" destId="{9D201A32-8683-4616-9553-E07B6A7AC18B}" srcOrd="1" destOrd="3" presId="urn:microsoft.com/office/officeart/2005/8/layout/vList4#1"/>
    <dgm:cxn modelId="{5D0B70AD-2DEC-4D45-95F7-D11632FBD40D}" type="presOf" srcId="{8335B07B-E9B5-4B6D-BC8E-6D39116A5041}" destId="{E977E2C8-F51B-4B92-B19A-1604EE06A14B}" srcOrd="0" destOrd="2" presId="urn:microsoft.com/office/officeart/2005/8/layout/vList4#1"/>
    <dgm:cxn modelId="{94424CB4-8AD0-4AC5-962A-594B5E259B59}" type="presOf" srcId="{45EC0AB8-B80D-4F5A-BD4C-5D70CFD96123}" destId="{C2F2CBE3-AF5F-4FBD-853C-BCB92A2E7381}" srcOrd="1" destOrd="1" presId="urn:microsoft.com/office/officeart/2005/8/layout/vList4#1"/>
    <dgm:cxn modelId="{90068CBD-EDF5-44DC-BED0-982B40E8292A}" type="presOf" srcId="{5D71DD28-BBE5-4CC0-97F6-947224475BB6}" destId="{9D9F28F2-12C6-4C3D-9C07-B56175EEFCCD}" srcOrd="0" destOrd="0" presId="urn:microsoft.com/office/officeart/2005/8/layout/vList4#1"/>
    <dgm:cxn modelId="{D83308C7-111A-4927-9CC7-F49335981CB3}" type="presOf" srcId="{6E0D6CA1-64E2-4806-92BA-42218D78D053}" destId="{E977E2C8-F51B-4B92-B19A-1604EE06A14B}" srcOrd="0" destOrd="3" presId="urn:microsoft.com/office/officeart/2005/8/layout/vList4#1"/>
    <dgm:cxn modelId="{607CAAD6-064C-40B4-AB46-0159CFB187CD}" type="presOf" srcId="{45EC0AB8-B80D-4F5A-BD4C-5D70CFD96123}" destId="{21C4CE0F-6CC3-406B-8B2F-EB02024D4156}" srcOrd="0" destOrd="1" presId="urn:microsoft.com/office/officeart/2005/8/layout/vList4#1"/>
    <dgm:cxn modelId="{F271FCDC-9ED3-4237-8D51-1CEB99C954FE}" srcId="{5D71DD28-BBE5-4CC0-97F6-947224475BB6}" destId="{9B298276-C82F-492E-9DE7-C389537D222E}" srcOrd="1" destOrd="0" parTransId="{1AB340C5-22F2-49EF-A57E-BD39B5199F85}" sibTransId="{B2512676-309A-4716-916D-3D15D36A3AE1}"/>
    <dgm:cxn modelId="{70C0B2E0-8CFC-485D-8975-FC43401CFE25}" type="presOf" srcId="{85213F54-658B-4A48-9427-04F9CFAF94FB}" destId="{21C4CE0F-6CC3-406B-8B2F-EB02024D4156}" srcOrd="0" destOrd="2" presId="urn:microsoft.com/office/officeart/2005/8/layout/vList4#1"/>
    <dgm:cxn modelId="{756105E6-EBC2-4E52-83DE-D7797920D38A}" srcId="{22F7FAAF-CD6E-4FC4-897F-CCC336CD8BF2}" destId="{985A9BA7-C3B7-41F9-A33C-1D5FD7723414}" srcOrd="2" destOrd="0" parTransId="{F4F2EDEA-D3F5-4A7B-B0C3-74239FE715E6}" sibTransId="{25601D98-7FE3-4B25-BBE1-B323B939D585}"/>
    <dgm:cxn modelId="{A473D3EF-2CD7-47D3-B12D-A78CFA832D12}" type="presOf" srcId="{985A9BA7-C3B7-41F9-A33C-1D5FD7723414}" destId="{E977E2C8-F51B-4B92-B19A-1604EE06A14B}" srcOrd="0" destOrd="0" presId="urn:microsoft.com/office/officeart/2005/8/layout/vList4#1"/>
    <dgm:cxn modelId="{4079CFF3-D00C-4A37-92DF-836083593F0F}" srcId="{22F7FAAF-CD6E-4FC4-897F-CCC336CD8BF2}" destId="{60A44083-7F08-44E8-91F6-089882CAC695}" srcOrd="3" destOrd="0" parTransId="{1A2D0AB9-D66C-411B-A2EC-1511320AFC23}" sibTransId="{95BC3BFA-3019-4CB8-8D31-78E018784F2B}"/>
    <dgm:cxn modelId="{A04E4EF6-82E7-4685-9BB2-C07AEA0A89E0}" type="presOf" srcId="{5D71DD28-BBE5-4CC0-97F6-947224475BB6}" destId="{ED4BF824-7D78-47C8-AEFE-2B3D8F76E330}" srcOrd="1" destOrd="0" presId="urn:microsoft.com/office/officeart/2005/8/layout/vList4#1"/>
    <dgm:cxn modelId="{99445EFB-8306-4E83-8278-49B9B4326075}" type="presOf" srcId="{22F7FAAF-CD6E-4FC4-897F-CCC336CD8BF2}" destId="{DB0E2505-E001-4535-82C0-EEC50A15DE3F}" srcOrd="0" destOrd="0" presId="urn:microsoft.com/office/officeart/2005/8/layout/vList4#1"/>
    <dgm:cxn modelId="{E96AB59E-39A7-41A9-AF91-712FBF3DFFD9}" type="presParOf" srcId="{DB0E2505-E001-4535-82C0-EEC50A15DE3F}" destId="{B84699ED-F4CE-4234-A325-E991496BB452}" srcOrd="0" destOrd="0" presId="urn:microsoft.com/office/officeart/2005/8/layout/vList4#1"/>
    <dgm:cxn modelId="{A89F9A31-10AC-4490-9946-50FAC22D90C0}" type="presParOf" srcId="{B84699ED-F4CE-4234-A325-E991496BB452}" destId="{9D9F28F2-12C6-4C3D-9C07-B56175EEFCCD}" srcOrd="0" destOrd="0" presId="urn:microsoft.com/office/officeart/2005/8/layout/vList4#1"/>
    <dgm:cxn modelId="{DFC768D9-F08B-44CC-8BB7-F2CEB63E3C70}" type="presParOf" srcId="{B84699ED-F4CE-4234-A325-E991496BB452}" destId="{7421A299-2145-476E-B9F9-A6B1EEDB3084}" srcOrd="1" destOrd="0" presId="urn:microsoft.com/office/officeart/2005/8/layout/vList4#1"/>
    <dgm:cxn modelId="{5F9DD017-5D96-4823-A65A-1579CFFC1AA9}" type="presParOf" srcId="{B84699ED-F4CE-4234-A325-E991496BB452}" destId="{ED4BF824-7D78-47C8-AEFE-2B3D8F76E330}" srcOrd="2" destOrd="0" presId="urn:microsoft.com/office/officeart/2005/8/layout/vList4#1"/>
    <dgm:cxn modelId="{9A73A2A1-73A3-4237-81AF-1572B999BF8E}" type="presParOf" srcId="{DB0E2505-E001-4535-82C0-EEC50A15DE3F}" destId="{6F11535C-3788-4CD6-91B1-BF8174B77D9C}" srcOrd="1" destOrd="0" presId="urn:microsoft.com/office/officeart/2005/8/layout/vList4#1"/>
    <dgm:cxn modelId="{865620F6-47D7-4EC4-ADB0-58B07BCB7E94}" type="presParOf" srcId="{DB0E2505-E001-4535-82C0-EEC50A15DE3F}" destId="{E219F364-FB85-45CE-BCB0-AA8F9ECCA1B7}" srcOrd="2" destOrd="0" presId="urn:microsoft.com/office/officeart/2005/8/layout/vList4#1"/>
    <dgm:cxn modelId="{33A67415-8371-4909-848D-652BE81E7588}" type="presParOf" srcId="{E219F364-FB85-45CE-BCB0-AA8F9ECCA1B7}" destId="{21C4CE0F-6CC3-406B-8B2F-EB02024D4156}" srcOrd="0" destOrd="0" presId="urn:microsoft.com/office/officeart/2005/8/layout/vList4#1"/>
    <dgm:cxn modelId="{DFF55031-2339-481F-BDF5-85FE22A6A70E}" type="presParOf" srcId="{E219F364-FB85-45CE-BCB0-AA8F9ECCA1B7}" destId="{4737F49F-549B-42B5-815F-985724DEBAA2}" srcOrd="1" destOrd="0" presId="urn:microsoft.com/office/officeart/2005/8/layout/vList4#1"/>
    <dgm:cxn modelId="{B338C142-C0CD-42C1-9BE2-58D9565D5517}" type="presParOf" srcId="{E219F364-FB85-45CE-BCB0-AA8F9ECCA1B7}" destId="{C2F2CBE3-AF5F-4FBD-853C-BCB92A2E7381}" srcOrd="2" destOrd="0" presId="urn:microsoft.com/office/officeart/2005/8/layout/vList4#1"/>
    <dgm:cxn modelId="{73999935-4E31-4382-A956-D3DCCED38CED}" type="presParOf" srcId="{DB0E2505-E001-4535-82C0-EEC50A15DE3F}" destId="{5C16C004-1710-4154-B262-52E6D439821A}" srcOrd="3" destOrd="0" presId="urn:microsoft.com/office/officeart/2005/8/layout/vList4#1"/>
    <dgm:cxn modelId="{3FD2BD13-D8EA-40CA-9DE6-9FF905CC1018}" type="presParOf" srcId="{DB0E2505-E001-4535-82C0-EEC50A15DE3F}" destId="{F1485835-C215-41A2-A398-0FEA7F331DE3}" srcOrd="4" destOrd="0" presId="urn:microsoft.com/office/officeart/2005/8/layout/vList4#1"/>
    <dgm:cxn modelId="{EB4603A8-31B3-44D1-A80E-5300DCE22FDC}" type="presParOf" srcId="{F1485835-C215-41A2-A398-0FEA7F331DE3}" destId="{E977E2C8-F51B-4B92-B19A-1604EE06A14B}" srcOrd="0" destOrd="0" presId="urn:microsoft.com/office/officeart/2005/8/layout/vList4#1"/>
    <dgm:cxn modelId="{D50D5DE2-3626-4A45-8C99-EFA64D7B3314}" type="presParOf" srcId="{F1485835-C215-41A2-A398-0FEA7F331DE3}" destId="{7A9095C6-6A9E-4FF6-B51F-0F9FAD729DC0}" srcOrd="1" destOrd="0" presId="urn:microsoft.com/office/officeart/2005/8/layout/vList4#1"/>
    <dgm:cxn modelId="{9C248C79-B2CE-46E9-A171-E8E063279DC6}" type="presParOf" srcId="{F1485835-C215-41A2-A398-0FEA7F331DE3}" destId="{9D201A32-8683-4616-9553-E07B6A7AC18B}" srcOrd="2" destOrd="0" presId="urn:microsoft.com/office/officeart/2005/8/layout/vList4#1"/>
    <dgm:cxn modelId="{C4BE1986-C73F-4E91-B29A-EFAB38A7B5CC}" type="presParOf" srcId="{DB0E2505-E001-4535-82C0-EEC50A15DE3F}" destId="{74FA7107-F161-4C97-AD25-A86D7269718E}" srcOrd="5" destOrd="0" presId="urn:microsoft.com/office/officeart/2005/8/layout/vList4#1"/>
    <dgm:cxn modelId="{27771413-9201-458F-A60B-FF7014D96D62}" type="presParOf" srcId="{DB0E2505-E001-4535-82C0-EEC50A15DE3F}" destId="{8F15E4B9-AA05-4785-8395-58803C0B2ED4}" srcOrd="6" destOrd="0" presId="urn:microsoft.com/office/officeart/2005/8/layout/vList4#1"/>
    <dgm:cxn modelId="{CE50871F-FF1C-46C7-93D1-C5F219D8BF60}" type="presParOf" srcId="{8F15E4B9-AA05-4785-8395-58803C0B2ED4}" destId="{4D264747-31B4-4153-95B4-B9C611EF1845}" srcOrd="0" destOrd="0" presId="urn:microsoft.com/office/officeart/2005/8/layout/vList4#1"/>
    <dgm:cxn modelId="{F472ADAC-34B0-4801-B42C-9E08FE264EE3}" type="presParOf" srcId="{8F15E4B9-AA05-4785-8395-58803C0B2ED4}" destId="{301A82EF-A569-4967-AA32-5A1EBFCB9586}" srcOrd="1" destOrd="0" presId="urn:microsoft.com/office/officeart/2005/8/layout/vList4#1"/>
    <dgm:cxn modelId="{2F135215-DC72-4F48-BAC2-5B1F2CC28B2F}" type="presParOf" srcId="{8F15E4B9-AA05-4785-8395-58803C0B2ED4}" destId="{FB0A9821-0D8B-4C43-8CE4-7E2F702F9AAA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9F28F2-12C6-4C3D-9C07-B56175EEFCCD}">
      <dsp:nvSpPr>
        <dsp:cNvPr id="0" name=""/>
        <dsp:cNvSpPr/>
      </dsp:nvSpPr>
      <dsp:spPr>
        <a:xfrm>
          <a:off x="0" y="0"/>
          <a:ext cx="9001269" cy="1487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Limpa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Sem inflamação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Sem invasão de trato respiratório, TGI ou TGU</a:t>
          </a:r>
        </a:p>
      </dsp:txBody>
      <dsp:txXfrm>
        <a:off x="1949005" y="0"/>
        <a:ext cx="7052263" cy="1487513"/>
      </dsp:txXfrm>
    </dsp:sp>
    <dsp:sp modelId="{7421A299-2145-476E-B9F9-A6B1EEDB3084}">
      <dsp:nvSpPr>
        <dsp:cNvPr id="0" name=""/>
        <dsp:cNvSpPr/>
      </dsp:nvSpPr>
      <dsp:spPr>
        <a:xfrm>
          <a:off x="148751" y="148751"/>
          <a:ext cx="1800253" cy="11900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C4CE0F-6CC3-406B-8B2F-EB02024D4156}">
      <dsp:nvSpPr>
        <dsp:cNvPr id="0" name=""/>
        <dsp:cNvSpPr/>
      </dsp:nvSpPr>
      <dsp:spPr>
        <a:xfrm>
          <a:off x="0" y="1636264"/>
          <a:ext cx="9001269" cy="1487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Potencialmente contaminada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Invasão do TGI, TGU ou TR em condições controladas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Sem contaminação não usual</a:t>
          </a:r>
        </a:p>
      </dsp:txBody>
      <dsp:txXfrm>
        <a:off x="1949005" y="1636264"/>
        <a:ext cx="7052263" cy="1487513"/>
      </dsp:txXfrm>
    </dsp:sp>
    <dsp:sp modelId="{4737F49F-549B-42B5-815F-985724DEBAA2}">
      <dsp:nvSpPr>
        <dsp:cNvPr id="0" name=""/>
        <dsp:cNvSpPr/>
      </dsp:nvSpPr>
      <dsp:spPr>
        <a:xfrm>
          <a:off x="148751" y="1785015"/>
          <a:ext cx="1800253" cy="11900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77E2C8-F51B-4B92-B19A-1604EE06A14B}">
      <dsp:nvSpPr>
        <dsp:cNvPr id="0" name=""/>
        <dsp:cNvSpPr/>
      </dsp:nvSpPr>
      <dsp:spPr>
        <a:xfrm>
          <a:off x="0" y="3272528"/>
          <a:ext cx="9001269" cy="1487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Contaminada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Cirurgias abertas acidentalmente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Quebra de técnica estéril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Feridas abertas mas sem secreção purulenta</a:t>
          </a:r>
        </a:p>
      </dsp:txBody>
      <dsp:txXfrm>
        <a:off x="1949005" y="3272528"/>
        <a:ext cx="7052263" cy="1487513"/>
      </dsp:txXfrm>
    </dsp:sp>
    <dsp:sp modelId="{7A9095C6-6A9E-4FF6-B51F-0F9FAD729DC0}">
      <dsp:nvSpPr>
        <dsp:cNvPr id="0" name=""/>
        <dsp:cNvSpPr/>
      </dsp:nvSpPr>
      <dsp:spPr>
        <a:xfrm>
          <a:off x="144286" y="3456385"/>
          <a:ext cx="1800253" cy="11900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264747-31B4-4153-95B4-B9C611EF1845}">
      <dsp:nvSpPr>
        <dsp:cNvPr id="0" name=""/>
        <dsp:cNvSpPr/>
      </dsp:nvSpPr>
      <dsp:spPr>
        <a:xfrm>
          <a:off x="0" y="4908792"/>
          <a:ext cx="9001269" cy="14875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Infectada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Tecido desvitalizado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Corpo estranho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Contaminação fecal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/>
            <a:t>Infecção pré-existente</a:t>
          </a:r>
        </a:p>
      </dsp:txBody>
      <dsp:txXfrm>
        <a:off x="1949005" y="4908792"/>
        <a:ext cx="7052263" cy="1487513"/>
      </dsp:txXfrm>
    </dsp:sp>
    <dsp:sp modelId="{301A82EF-A569-4967-AA32-5A1EBFCB9586}">
      <dsp:nvSpPr>
        <dsp:cNvPr id="0" name=""/>
        <dsp:cNvSpPr/>
      </dsp:nvSpPr>
      <dsp:spPr>
        <a:xfrm>
          <a:off x="148751" y="5057544"/>
          <a:ext cx="1800253" cy="119001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8000" b="-38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32B40-D5C4-4CFF-AAAD-7CCD6EFD4F8A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C8712-2481-4926-925D-37313AB764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90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Taxa estimada – maioria ocorre após a alta</a:t>
            </a:r>
          </a:p>
          <a:p>
            <a:r>
              <a:rPr lang="pt-BR" dirty="0"/>
              <a:t>Custo pode chegar a US$90000,00 em cirurgia que envolve prótese ou </a:t>
            </a:r>
            <a:r>
              <a:rPr lang="pt-BR" dirty="0" err="1"/>
              <a:t>batéria</a:t>
            </a:r>
            <a:r>
              <a:rPr lang="pt-BR" dirty="0"/>
              <a:t> resistente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C8712-2481-4926-925D-37313AB7644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2563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109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724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Embora na ANVISA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C8712-2481-4926-925D-37313AB7644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03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C8712-2481-4926-925D-37313AB7644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62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Quanto mais próxima da incisão melhor, entre 30 e zero min – indução anestésica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C8712-2481-4926-925D-37313AB7644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265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Problema , os </a:t>
            </a:r>
            <a:r>
              <a:rPr lang="pt-BR" dirty="0" err="1"/>
              <a:t>atbs</a:t>
            </a:r>
            <a:r>
              <a:rPr lang="pt-BR" dirty="0"/>
              <a:t> são usados cedo demais, tarde demais ou de forma irregular</a:t>
            </a:r>
          </a:p>
          <a:p>
            <a:r>
              <a:rPr lang="pt-BR" dirty="0"/>
              <a:t>O que, </a:t>
            </a:r>
            <a:r>
              <a:rPr lang="pt-BR" dirty="0" err="1"/>
              <a:t>surpreendemente</a:t>
            </a:r>
            <a:r>
              <a:rPr lang="pt-BR" dirty="0"/>
              <a:t>, não esteve associado à maior adesão?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C8712-2481-4926-925D-37313AB7644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68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Controles de glicemia mais rigorosos tem sido defendidos</a:t>
            </a:r>
          </a:p>
          <a:p>
            <a:endParaRPr lang="pt-BR" dirty="0"/>
          </a:p>
          <a:p>
            <a:r>
              <a:rPr lang="en-US" dirty="0"/>
              <a:t>Hypoxic wounds not only have a slower rate of healing but also a higher risk of developing infections proportionate to the degree of tissue hypoxia [6]. Oxygen at the wound site is believed to be associated with heightened bactericidal activity of neutrophils through increased oxidative killing [7, 8]. Additionally, the activity of antibiotics might be enhanced at higher levels of oxygen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normotermia</a:t>
            </a:r>
            <a:r>
              <a:rPr lang="en-US" dirty="0"/>
              <a:t>, </a:t>
            </a:r>
            <a:r>
              <a:rPr lang="en-US" dirty="0" err="1"/>
              <a:t>assim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manejo</a:t>
            </a:r>
            <a:r>
              <a:rPr lang="en-US" dirty="0"/>
              <a:t> </a:t>
            </a:r>
            <a:r>
              <a:rPr lang="en-US" dirty="0" err="1"/>
              <a:t>adequado</a:t>
            </a:r>
            <a:r>
              <a:rPr lang="en-US" dirty="0"/>
              <a:t> de volume, </a:t>
            </a:r>
            <a:r>
              <a:rPr lang="en-US" dirty="0" err="1"/>
              <a:t>garante</a:t>
            </a:r>
            <a:r>
              <a:rPr lang="en-US" dirty="0"/>
              <a:t> </a:t>
            </a:r>
            <a:r>
              <a:rPr lang="en-US" dirty="0" err="1"/>
              <a:t>oxigenação</a:t>
            </a:r>
            <a:r>
              <a:rPr lang="en-US" dirty="0"/>
              <a:t> </a:t>
            </a:r>
            <a:r>
              <a:rPr lang="en-US" dirty="0" err="1"/>
              <a:t>tecidual</a:t>
            </a:r>
            <a:r>
              <a:rPr lang="en-US" dirty="0"/>
              <a:t> </a:t>
            </a:r>
            <a:r>
              <a:rPr lang="en-US" dirty="0" err="1"/>
              <a:t>adequada</a:t>
            </a:r>
            <a:r>
              <a:rPr lang="en-US" dirty="0"/>
              <a:t> </a:t>
            </a:r>
            <a:r>
              <a:rPr lang="en-US" dirty="0" err="1"/>
              <a:t>prevenindo</a:t>
            </a:r>
            <a:r>
              <a:rPr lang="en-US" dirty="0"/>
              <a:t> </a:t>
            </a:r>
            <a:r>
              <a:rPr lang="en-US" dirty="0" err="1"/>
              <a:t>infecção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Transfusão</a:t>
            </a:r>
            <a:r>
              <a:rPr lang="en-US" dirty="0"/>
              <a:t> </a:t>
            </a:r>
            <a:r>
              <a:rPr lang="en-US" dirty="0" err="1"/>
              <a:t>deve</a:t>
            </a:r>
            <a:r>
              <a:rPr lang="en-US" dirty="0"/>
              <a:t> ser </a:t>
            </a:r>
            <a:r>
              <a:rPr lang="en-US" dirty="0" err="1"/>
              <a:t>feita</a:t>
            </a:r>
            <a:r>
              <a:rPr lang="en-US" dirty="0"/>
              <a:t> de </a:t>
            </a:r>
            <a:r>
              <a:rPr lang="en-US" dirty="0" err="1"/>
              <a:t>acordo</a:t>
            </a:r>
            <a:r>
              <a:rPr lang="en-US" dirty="0"/>
              <a:t> com a </a:t>
            </a:r>
            <a:r>
              <a:rPr lang="en-US" dirty="0" err="1"/>
              <a:t>necessidade</a:t>
            </a:r>
            <a:r>
              <a:rPr lang="en-US" dirty="0"/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C8712-2481-4926-925D-37313AB7644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02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Limpeza das superfícies dos carrinhos entre procedimentos</a:t>
            </a:r>
          </a:p>
          <a:p>
            <a:r>
              <a:rPr lang="pt-BR" dirty="0"/>
              <a:t>Como a viabilidade de uma limpeza concorrente ampla pode ser difícil, pelo menos priorizar as superfícies de alto contato (definir junto com o anestesista segundo o design de cada equipamento)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C8712-2481-4926-925D-37313AB7644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990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C67E3-DE43-4ED7-970A-711BBB4D6268}" type="slidenum">
              <a:rPr lang="pt-BR" smtClean="0"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697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ço Reservado para Imagem de Slide 1">
            <a:extLst>
              <a:ext uri="{FF2B5EF4-FFF2-40B4-BE49-F238E27FC236}">
                <a16:creationId xmlns:a16="http://schemas.microsoft.com/office/drawing/2014/main" id="{7924A7B3-03BC-4300-804B-A73CCCF5EB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Espaço Reservado para Anotações 2">
            <a:extLst>
              <a:ext uri="{FF2B5EF4-FFF2-40B4-BE49-F238E27FC236}">
                <a16:creationId xmlns:a16="http://schemas.microsoft.com/office/drawing/2014/main" id="{738D75E7-A771-4FF2-AB08-EBF43E6713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pt-BR" altLang="pt-BR"/>
          </a:p>
        </p:txBody>
      </p:sp>
      <p:sp>
        <p:nvSpPr>
          <p:cNvPr id="31747" name="Espaço Reservado para Número de Slide 3">
            <a:extLst>
              <a:ext uri="{FF2B5EF4-FFF2-40B4-BE49-F238E27FC236}">
                <a16:creationId xmlns:a16="http://schemas.microsoft.com/office/drawing/2014/main" id="{CACE1E1B-AAA9-4402-B414-5121BA6F9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FAE5DD9-4F38-4344-B3B3-DCB3D59A7EC9}" type="slidenum">
              <a:rPr lang="pt-BR" altLang="pt-BR" sz="1200">
                <a:cs typeface="Arial" panose="020B0604020202020204" pitchFamily="34" charset="0"/>
              </a:rPr>
              <a:pPr/>
              <a:t>68</a:t>
            </a:fld>
            <a:endParaRPr lang="pt-BR" altLang="pt-BR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20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DA6C-0300-403D-A95E-126E45B42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3173D8-36DC-4E02-BDCB-A18CEACEA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853A3F-0711-4B92-81E7-FCFD3E353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E8042E4-E9F5-452C-8F3D-4FA2E7C1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3591C5-76B2-4A31-90D1-26E9AC5FC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493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B0CFD-C664-41E1-BC55-C05104161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7C483C-4C63-4160-B5FF-53FA9C2B7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7E7769-D276-409D-8D65-31F7E15D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084391-692F-436D-80E3-20FCA3627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510ECC-51AC-4CD4-914D-722D7198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610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70F9DA-5E05-4AE5-9CCB-0064F2F9C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643AB52-5A61-4737-9F9F-BE338F8E2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6D02BFA-9BA8-4D14-B3E5-62FEF53A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1DF57E-01A8-46B3-A119-A9D22FD0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9A43B7-BF60-4951-80A3-2582110A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879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F796A62-75E7-4494-A462-A9975FCF84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1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FAFD0A-4E42-4C65-8105-D9FA3CE0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DD04F6-00D5-46A6-9A20-B80B0207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4995F4-E2B4-4F21-9D7B-95EA49E90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0BA841-2FF4-44ED-BF6D-73A5E643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1A72C3E-6861-4BF9-8C94-3ED4A08D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086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EA2A9-861D-4B39-83BD-36425278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5CAEBE8-0047-4E78-9540-5AF742936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2B3A7B-4448-4CD5-9226-39BCA5CF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65514C-5140-4135-8004-4A0C7C737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F64C7BA-A7DA-40E9-839E-9A1FF3E42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207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AD312-61D8-42C0-BC43-90B2DB34B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A1C583-8EAC-4F4E-8E69-6EA6C21BC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B3790-EC6A-4E83-B549-1BE1EFD09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1E4BBFC-D6E9-430B-B58D-BCDF559B4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4B478F-98A2-4735-85C1-954702315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B7124E-F95A-4626-A738-3797460F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772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AA110-F744-4C2D-AE1D-6D73F278C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7F2DF1-0424-4203-A3F3-46B30BC59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43C19-7A3F-43B6-915C-8E1BE4AF1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41B34E4-61EE-49E1-950B-B18F16B10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FC3A1D3-E959-4D61-B52E-B4E0F7AC5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78E9CA1-EFD8-43BA-A911-26031365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6CB1677-9625-4E40-8AF0-024077CE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B9A6020-1AEC-4F46-AE09-342B4C8E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71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7F3DA-AE20-4247-84D7-78955C8AA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288C7DC-5027-4FFB-92D6-78648850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94AA3DD-724C-4F76-B702-3C617AD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16DF7F-FBFE-4467-8EA6-B073B2EDB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36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41A41F6-F6BB-4A6B-9E74-AF7FF083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2C6D770-0530-4DB0-8AF6-86CB6E564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D029F3-57B9-414F-A32F-1B2E77E7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82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B8FEB-E2A9-4346-8B89-FC32FFD1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74B427-76E4-42A3-A4BD-BACAD9D54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3F83F9-2D06-41B8-BBB9-78E126AA7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0A83E51-7369-419D-BE59-489B55AE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EF8925-C3A9-4835-9DBA-7E9E0B1DB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28F424-7CDD-45AA-A5E8-F9DDA87C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57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2A354-95E1-4C30-851E-AEE97D94E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79A3A28-8341-4E51-82A2-8E634D99D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68F4AFA-373C-4371-9C1F-3A94B2729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A09335-75D2-4C8E-94AC-0CD6CE78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121F27-A2F3-4E11-8B8E-363B26BC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9ED82A-F06D-442A-8A26-5D1EBC83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91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168073D-D2A1-45F0-A63C-161E5D068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738C0B-6A46-4C91-A40A-5AB71645E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24BF62-81F6-4157-9F4D-07F025313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772BF-5179-4E54-9357-69F3BD0241F9}" type="datetimeFigureOut">
              <a:rPr lang="pt-BR" smtClean="0"/>
              <a:t>28/05/2019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B49FD6-0987-42B9-97D6-02EBF6AD7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6FEA27-88B7-4A99-94EB-86C805CB4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30DE6-EE6E-4E1C-B093-0C63AF507D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840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9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f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B33E6B7-5FDE-424D-AB5C-57038C39B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7538" y="1673762"/>
            <a:ext cx="6046788" cy="17192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pt-BR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PREVENÇÃO DE INFECÇÃO DE SÍTIO CIRÚRGICO</a:t>
            </a:r>
          </a:p>
          <a:p>
            <a:pPr eaLnBrk="1" hangingPunct="1">
              <a:defRPr/>
            </a:pPr>
            <a:endParaRPr lang="pt-BR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Ícaro Boszczowski</a:t>
            </a:r>
          </a:p>
          <a:p>
            <a:pPr eaLnBrk="1" hangingPunct="1">
              <a:defRPr/>
            </a:pPr>
            <a:r>
              <a:rPr lang="pt-BR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Serviço de Controle de Infecção Hospitalar do Hospital Alemão Oswaldo Cruz</a:t>
            </a:r>
          </a:p>
          <a:p>
            <a:pPr>
              <a:defRPr/>
            </a:pPr>
            <a:r>
              <a:rPr lang="pt-BR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Serviço de Controle de Infecção Hospitalar do Hospital das Clínicas da FMUSP</a:t>
            </a:r>
          </a:p>
          <a:p>
            <a:pPr>
              <a:defRPr/>
            </a:pPr>
            <a:endParaRPr lang="pt-BR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pt-BR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pt-BR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pt-BR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pt-BR" sz="4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Imagen 8" descr="Logo Hospital.png">
            <a:extLst>
              <a:ext uri="{FF2B5EF4-FFF2-40B4-BE49-F238E27FC236}">
                <a16:creationId xmlns:a16="http://schemas.microsoft.com/office/drawing/2014/main" id="{2ADB5CCA-295F-4BB2-BC1D-69EC9E9A3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1" y="6211888"/>
            <a:ext cx="2359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n 1" descr="Educacao Corporativa Branco.png">
            <a:extLst>
              <a:ext uri="{FF2B5EF4-FFF2-40B4-BE49-F238E27FC236}">
                <a16:creationId xmlns:a16="http://schemas.microsoft.com/office/drawing/2014/main" id="{935730F6-E27A-49A9-9123-2E99553BF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851" y="180976"/>
            <a:ext cx="2403475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n 3" descr="Capa Oz Vertical.png">
            <a:extLst>
              <a:ext uri="{FF2B5EF4-FFF2-40B4-BE49-F238E27FC236}">
                <a16:creationId xmlns:a16="http://schemas.microsoft.com/office/drawing/2014/main" id="{3368A672-0855-4C48-8382-0ED8CD3B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3233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AutoShape 6" descr="Imagem relacionada">
            <a:extLst>
              <a:ext uri="{FF2B5EF4-FFF2-40B4-BE49-F238E27FC236}">
                <a16:creationId xmlns:a16="http://schemas.microsoft.com/office/drawing/2014/main" id="{4BB41371-F501-44C4-A382-2FC83413A3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127" name="AutoShape 8" descr="Imagem relacionada">
            <a:extLst>
              <a:ext uri="{FF2B5EF4-FFF2-40B4-BE49-F238E27FC236}">
                <a16:creationId xmlns:a16="http://schemas.microsoft.com/office/drawing/2014/main" id="{9F49269D-723B-455B-A7D9-B6B8274689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5128" name="CaixaDeTexto 12">
            <a:extLst>
              <a:ext uri="{FF2B5EF4-FFF2-40B4-BE49-F238E27FC236}">
                <a16:creationId xmlns:a16="http://schemas.microsoft.com/office/drawing/2014/main" id="{D2BC72D5-4A04-4508-A6A6-94B503D39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0" y="5552625"/>
            <a:ext cx="32718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 dirty="0">
                <a:latin typeface="Arial" panose="020B0604020202020204" pitchFamily="34" charset="0"/>
              </a:rPr>
              <a:t>MAIO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Grau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contaminação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5664201" y="6516688"/>
            <a:ext cx="50403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dirty="0">
                <a:latin typeface="Calibri" pitchFamily="34" charset="0"/>
              </a:rPr>
              <a:t>Infect Control Hospital </a:t>
            </a:r>
            <a:r>
              <a:rPr lang="en-US" sz="1600" dirty="0" err="1">
                <a:latin typeface="Calibri" pitchFamily="34" charset="0"/>
              </a:rPr>
              <a:t>Epidemiol</a:t>
            </a:r>
            <a:r>
              <a:rPr lang="en-US" sz="1600" dirty="0">
                <a:latin typeface="Calibri" pitchFamily="34" charset="0"/>
              </a:rPr>
              <a:t>, 2008;29:551.</a:t>
            </a:r>
            <a:endParaRPr lang="pt-BR" sz="1600" dirty="0">
              <a:latin typeface="Calibri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1631236" y="44624"/>
            <a:ext cx="9001269" cy="6400056"/>
            <a:chOff x="35226" y="116632"/>
            <a:chExt cx="9001269" cy="6400056"/>
          </a:xfrm>
        </p:grpSpPr>
        <p:graphicFrame>
          <p:nvGraphicFramePr>
            <p:cNvPr id="8" name="Diagrama 7"/>
            <p:cNvGraphicFramePr/>
            <p:nvPr>
              <p:extLst/>
            </p:nvPr>
          </p:nvGraphicFramePr>
          <p:xfrm>
            <a:off x="35226" y="116632"/>
            <a:ext cx="9001269" cy="64000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CaixaDeTexto 9"/>
            <p:cNvSpPr txBox="1"/>
            <p:nvPr/>
          </p:nvSpPr>
          <p:spPr>
            <a:xfrm>
              <a:off x="6372200" y="593534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2 a 5%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6372200" y="2276872"/>
              <a:ext cx="23762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b="1" dirty="0"/>
                <a:t>3 a 11%</a:t>
              </a: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6898933" y="3933056"/>
              <a:ext cx="13227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/>
                <a:t>10 – 17%</a:t>
              </a:r>
              <a:endParaRPr lang="pt-BR" sz="2400" b="1" dirty="0">
                <a:latin typeface="Centaur" pitchFamily="18" charset="0"/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7207568" y="5589240"/>
              <a:ext cx="7200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/>
                <a:t>27%</a:t>
              </a:r>
              <a:endParaRPr lang="pt-BR" sz="2400" b="1" dirty="0">
                <a:latin typeface="Centaur" pitchFamily="18" charset="0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024F106A-5793-4C63-AC0C-145592667B30}"/>
              </a:ext>
            </a:extLst>
          </p:cNvPr>
          <p:cNvSpPr txBox="1"/>
          <p:nvPr/>
        </p:nvSpPr>
        <p:spPr>
          <a:xfrm>
            <a:off x="0" y="6490028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Maria </a:t>
            </a:r>
            <a:r>
              <a:rPr lang="pt-BR" dirty="0" err="1"/>
              <a:t>Luisa</a:t>
            </a:r>
            <a:r>
              <a:rPr lang="pt-BR" dirty="0"/>
              <a:t> Moura</a:t>
            </a:r>
          </a:p>
        </p:txBody>
      </p:sp>
    </p:spTree>
    <p:extLst>
      <p:ext uri="{BB962C8B-B14F-4D97-AF65-F5344CB8AC3E}">
        <p14:creationId xmlns:p14="http://schemas.microsoft.com/office/powerpoint/2010/main" val="11325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>
            <a:extLst>
              <a:ext uri="{FF2B5EF4-FFF2-40B4-BE49-F238E27FC236}">
                <a16:creationId xmlns:a16="http://schemas.microsoft.com/office/drawing/2014/main" id="{3BABB74B-96A5-4761-9548-7A8C33828362}"/>
              </a:ext>
            </a:extLst>
          </p:cNvPr>
          <p:cNvSpPr/>
          <p:nvPr/>
        </p:nvSpPr>
        <p:spPr>
          <a:xfrm>
            <a:off x="3032469" y="1"/>
            <a:ext cx="6243294" cy="62386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C4A5A3A-525A-4674-B5BF-FE16BF678B37}"/>
              </a:ext>
            </a:extLst>
          </p:cNvPr>
          <p:cNvSpPr/>
          <p:nvPr/>
        </p:nvSpPr>
        <p:spPr>
          <a:xfrm>
            <a:off x="3521122" y="858130"/>
            <a:ext cx="5387927" cy="5242884"/>
          </a:xfrm>
          <a:prstGeom prst="ellipse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n 11" descr="Logo Hospit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049" y="6387446"/>
            <a:ext cx="1564571" cy="345468"/>
          </a:xfrm>
          <a:prstGeom prst="rect">
            <a:avLst/>
          </a:prstGeom>
        </p:spPr>
      </p:pic>
      <p:pic>
        <p:nvPicPr>
          <p:cNvPr id="10" name="Imagen 9" descr="Curv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627" y="1451413"/>
            <a:ext cx="193538" cy="4029902"/>
          </a:xfrm>
          <a:prstGeom prst="rect">
            <a:avLst/>
          </a:prstGeom>
        </p:spPr>
      </p:pic>
      <p:sp>
        <p:nvSpPr>
          <p:cNvPr id="14" name="Subtítulo 2"/>
          <p:cNvSpPr txBox="1">
            <a:spLocks/>
          </p:cNvSpPr>
          <p:nvPr/>
        </p:nvSpPr>
        <p:spPr>
          <a:xfrm>
            <a:off x="1695266" y="6285082"/>
            <a:ext cx="7220956" cy="48306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dirty="0">
                <a:solidFill>
                  <a:srgbClr val="0C617A"/>
                </a:solidFill>
                <a:latin typeface="+mj-lt"/>
                <a:cs typeface="Verdana"/>
              </a:rPr>
              <a:t>Macro proceso de </a:t>
            </a:r>
            <a:r>
              <a:rPr lang="es-ES" sz="2800" dirty="0" err="1">
                <a:solidFill>
                  <a:srgbClr val="0C617A"/>
                </a:solidFill>
                <a:latin typeface="+mj-lt"/>
                <a:cs typeface="Verdana"/>
              </a:rPr>
              <a:t>prevenção</a:t>
            </a:r>
            <a:r>
              <a:rPr lang="es-ES" sz="2800" dirty="0">
                <a:solidFill>
                  <a:srgbClr val="0C617A"/>
                </a:solidFill>
                <a:latin typeface="+mj-lt"/>
                <a:cs typeface="Verdana"/>
              </a:rPr>
              <a:t> de ISC 2018-2020</a:t>
            </a:r>
          </a:p>
        </p:txBody>
      </p:sp>
      <p:cxnSp>
        <p:nvCxnSpPr>
          <p:cNvPr id="16" name="Conector recto 15"/>
          <p:cNvCxnSpPr/>
          <p:nvPr/>
        </p:nvCxnSpPr>
        <p:spPr>
          <a:xfrm flipV="1">
            <a:off x="2393243" y="0"/>
            <a:ext cx="0" cy="376076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B1B1A42-6C1D-4FE4-B721-34E53B4B6426}"/>
              </a:ext>
            </a:extLst>
          </p:cNvPr>
          <p:cNvGrpSpPr/>
          <p:nvPr/>
        </p:nvGrpSpPr>
        <p:grpSpPr>
          <a:xfrm>
            <a:off x="2051359" y="1865948"/>
            <a:ext cx="8327452" cy="4087749"/>
            <a:chOff x="699689" y="1929765"/>
            <a:chExt cx="8327452" cy="4087749"/>
          </a:xfrm>
        </p:grpSpPr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78CAC509-EC8D-487E-BC5E-E8AE1FA9303B}"/>
                </a:ext>
              </a:extLst>
            </p:cNvPr>
            <p:cNvSpPr/>
            <p:nvPr/>
          </p:nvSpPr>
          <p:spPr>
            <a:xfrm>
              <a:off x="6009755" y="4380311"/>
              <a:ext cx="3017386" cy="1547668"/>
            </a:xfrm>
            <a:custGeom>
              <a:avLst/>
              <a:gdLst>
                <a:gd name="connsiteX0" fmla="*/ 0 w 3017386"/>
                <a:gd name="connsiteY0" fmla="*/ 130048 h 1300480"/>
                <a:gd name="connsiteX1" fmla="*/ 130048 w 3017386"/>
                <a:gd name="connsiteY1" fmla="*/ 0 h 1300480"/>
                <a:gd name="connsiteX2" fmla="*/ 2887338 w 3017386"/>
                <a:gd name="connsiteY2" fmla="*/ 0 h 1300480"/>
                <a:gd name="connsiteX3" fmla="*/ 3017386 w 3017386"/>
                <a:gd name="connsiteY3" fmla="*/ 130048 h 1300480"/>
                <a:gd name="connsiteX4" fmla="*/ 3017386 w 3017386"/>
                <a:gd name="connsiteY4" fmla="*/ 1170432 h 1300480"/>
                <a:gd name="connsiteX5" fmla="*/ 2887338 w 3017386"/>
                <a:gd name="connsiteY5" fmla="*/ 1300480 h 1300480"/>
                <a:gd name="connsiteX6" fmla="*/ 130048 w 3017386"/>
                <a:gd name="connsiteY6" fmla="*/ 1300480 h 1300480"/>
                <a:gd name="connsiteX7" fmla="*/ 0 w 3017386"/>
                <a:gd name="connsiteY7" fmla="*/ 1170432 h 1300480"/>
                <a:gd name="connsiteX8" fmla="*/ 0 w 301738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738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2887338" y="0"/>
                  </a:lnTo>
                  <a:cubicBezTo>
                    <a:pt x="2959162" y="0"/>
                    <a:pt x="3017386" y="58224"/>
                    <a:pt x="3017386" y="130048"/>
                  </a:cubicBezTo>
                  <a:lnTo>
                    <a:pt x="3017386" y="1170432"/>
                  </a:lnTo>
                  <a:cubicBezTo>
                    <a:pt x="3017386" y="1242256"/>
                    <a:pt x="2959162" y="1300480"/>
                    <a:pt x="288733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11250264"/>
                <a:satOff val="-16880"/>
                <a:lumOff val="-274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4743" tIns="414648" rIns="89527" bIns="89526" numCol="1" spcCol="1270" anchor="t" anchorCtr="0">
              <a:noAutofit/>
            </a:bodyPr>
            <a:lstStyle/>
            <a:p>
              <a:pPr marL="114300" lvl="1" indent="-114300" defTabSz="533400">
                <a:spcBef>
                  <a:spcPct val="0"/>
                </a:spcBef>
                <a:buChar char="•"/>
              </a:pPr>
              <a:r>
                <a:rPr lang="pt-BR" sz="1400" dirty="0"/>
                <a:t>Controle glicêmico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 err="1"/>
                <a:t>normotermia</a:t>
              </a:r>
              <a:endParaRPr lang="pt-BR" sz="1400" dirty="0"/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/>
                <a:t>Preparo da pele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/>
                <a:t>Controle do ambiente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/>
                <a:t>Aporte de O2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pt-BR" sz="1400" dirty="0"/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pt-BR" sz="1400" dirty="0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97325F7-A9CD-4B91-B391-C5B9C2D0E205}"/>
                </a:ext>
              </a:extLst>
            </p:cNvPr>
            <p:cNvSpPr/>
            <p:nvPr/>
          </p:nvSpPr>
          <p:spPr>
            <a:xfrm>
              <a:off x="5789520" y="1929765"/>
              <a:ext cx="3017386" cy="1300480"/>
            </a:xfrm>
            <a:custGeom>
              <a:avLst/>
              <a:gdLst>
                <a:gd name="connsiteX0" fmla="*/ 0 w 3017386"/>
                <a:gd name="connsiteY0" fmla="*/ 130048 h 1300480"/>
                <a:gd name="connsiteX1" fmla="*/ 130048 w 3017386"/>
                <a:gd name="connsiteY1" fmla="*/ 0 h 1300480"/>
                <a:gd name="connsiteX2" fmla="*/ 2887338 w 3017386"/>
                <a:gd name="connsiteY2" fmla="*/ 0 h 1300480"/>
                <a:gd name="connsiteX3" fmla="*/ 3017386 w 3017386"/>
                <a:gd name="connsiteY3" fmla="*/ 130048 h 1300480"/>
                <a:gd name="connsiteX4" fmla="*/ 3017386 w 3017386"/>
                <a:gd name="connsiteY4" fmla="*/ 1170432 h 1300480"/>
                <a:gd name="connsiteX5" fmla="*/ 2887338 w 3017386"/>
                <a:gd name="connsiteY5" fmla="*/ 1300480 h 1300480"/>
                <a:gd name="connsiteX6" fmla="*/ 130048 w 3017386"/>
                <a:gd name="connsiteY6" fmla="*/ 1300480 h 1300480"/>
                <a:gd name="connsiteX7" fmla="*/ 0 w 3017386"/>
                <a:gd name="connsiteY7" fmla="*/ 1170432 h 1300480"/>
                <a:gd name="connsiteX8" fmla="*/ 0 w 301738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738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2887338" y="0"/>
                  </a:lnTo>
                  <a:cubicBezTo>
                    <a:pt x="2959162" y="0"/>
                    <a:pt x="3017386" y="58224"/>
                    <a:pt x="3017386" y="130048"/>
                  </a:cubicBezTo>
                  <a:lnTo>
                    <a:pt x="3017386" y="1170432"/>
                  </a:lnTo>
                  <a:cubicBezTo>
                    <a:pt x="3017386" y="1242256"/>
                    <a:pt x="2959162" y="1300480"/>
                    <a:pt x="288733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5625132"/>
                <a:satOff val="-8440"/>
                <a:lumOff val="-137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4743" tIns="89527" rIns="89527" bIns="414647" numCol="1" spcCol="1270" anchor="t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/>
                <a:t>Controle glicêmico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 err="1"/>
                <a:t>Normotermia</a:t>
              </a:r>
              <a:endParaRPr lang="pt-BR" sz="1400" dirty="0"/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/>
                <a:t>curativos</a:t>
              </a:r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4C3CC59B-B22D-42C1-94C6-33F110184EFF}"/>
                </a:ext>
              </a:extLst>
            </p:cNvPr>
            <p:cNvSpPr/>
            <p:nvPr/>
          </p:nvSpPr>
          <p:spPr>
            <a:xfrm>
              <a:off x="699689" y="2014438"/>
              <a:ext cx="3017386" cy="1300480"/>
            </a:xfrm>
            <a:custGeom>
              <a:avLst/>
              <a:gdLst>
                <a:gd name="connsiteX0" fmla="*/ 0 w 3017386"/>
                <a:gd name="connsiteY0" fmla="*/ 130048 h 1300480"/>
                <a:gd name="connsiteX1" fmla="*/ 130048 w 3017386"/>
                <a:gd name="connsiteY1" fmla="*/ 0 h 1300480"/>
                <a:gd name="connsiteX2" fmla="*/ 2887338 w 3017386"/>
                <a:gd name="connsiteY2" fmla="*/ 0 h 1300480"/>
                <a:gd name="connsiteX3" fmla="*/ 3017386 w 3017386"/>
                <a:gd name="connsiteY3" fmla="*/ 130048 h 1300480"/>
                <a:gd name="connsiteX4" fmla="*/ 3017386 w 3017386"/>
                <a:gd name="connsiteY4" fmla="*/ 1170432 h 1300480"/>
                <a:gd name="connsiteX5" fmla="*/ 2887338 w 3017386"/>
                <a:gd name="connsiteY5" fmla="*/ 1300480 h 1300480"/>
                <a:gd name="connsiteX6" fmla="*/ 130048 w 3017386"/>
                <a:gd name="connsiteY6" fmla="*/ 1300480 h 1300480"/>
                <a:gd name="connsiteX7" fmla="*/ 0 w 3017386"/>
                <a:gd name="connsiteY7" fmla="*/ 1170432 h 1300480"/>
                <a:gd name="connsiteX8" fmla="*/ 0 w 301738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738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2887338" y="0"/>
                  </a:lnTo>
                  <a:cubicBezTo>
                    <a:pt x="2959162" y="0"/>
                    <a:pt x="3017386" y="58224"/>
                    <a:pt x="3017386" y="130048"/>
                  </a:cubicBezTo>
                  <a:lnTo>
                    <a:pt x="3017386" y="1170432"/>
                  </a:lnTo>
                  <a:cubicBezTo>
                    <a:pt x="3017386" y="1242256"/>
                    <a:pt x="2959162" y="1300480"/>
                    <a:pt x="288733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9527" tIns="89527" rIns="994743" bIns="414647" numCol="1" spcCol="1270" anchor="t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/>
                <a:t>Tricotomia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/>
                <a:t>Banho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pt-BR" sz="1400" dirty="0"/>
                <a:t>Descolonização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pt-BR" sz="1400" b="1" dirty="0" err="1">
                  <a:highlight>
                    <a:srgbClr val="FFFF00"/>
                  </a:highlight>
                </a:rPr>
                <a:t>Antibioticoprofilaxia</a:t>
              </a:r>
              <a:endParaRPr lang="pt-BR" sz="1400" b="1" dirty="0">
                <a:highlight>
                  <a:srgbClr val="FFFF00"/>
                </a:highlight>
              </a:endParaRP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"/>
              </a:pPr>
              <a:r>
                <a:rPr lang="pt-BR" sz="1400" dirty="0"/>
                <a:t>Preparo das mãos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pt-BR" sz="1400" dirty="0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57AE4C03-DFB7-49B5-94BB-CD8C20ACE422}"/>
                </a:ext>
              </a:extLst>
            </p:cNvPr>
            <p:cNvSpPr/>
            <p:nvPr/>
          </p:nvSpPr>
          <p:spPr>
            <a:xfrm>
              <a:off x="2668487" y="2021545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1759712"/>
                  </a:moveTo>
                  <a:cubicBezTo>
                    <a:pt x="0" y="787850"/>
                    <a:pt x="787850" y="0"/>
                    <a:pt x="1759712" y="0"/>
                  </a:cubicBezTo>
                  <a:lnTo>
                    <a:pt x="1759712" y="1759712"/>
                  </a:lnTo>
                  <a:lnTo>
                    <a:pt x="0" y="1759712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3424" tIns="643424" rIns="128016" bIns="128016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/>
                <a:t>Pré-operatório</a:t>
              </a:r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7F9376D9-A3AA-413B-B0F8-92E7DB2E10D5}"/>
                </a:ext>
              </a:extLst>
            </p:cNvPr>
            <p:cNvSpPr/>
            <p:nvPr/>
          </p:nvSpPr>
          <p:spPr>
            <a:xfrm>
              <a:off x="5032658" y="2046391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0"/>
                  </a:moveTo>
                  <a:cubicBezTo>
                    <a:pt x="971862" y="0"/>
                    <a:pt x="1759712" y="787850"/>
                    <a:pt x="1759712" y="1759712"/>
                  </a:cubicBezTo>
                  <a:lnTo>
                    <a:pt x="0" y="1759712"/>
                  </a:lnTo>
                  <a:lnTo>
                    <a:pt x="0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3750088"/>
                <a:satOff val="-5627"/>
                <a:lumOff val="-915"/>
                <a:alphaOff val="0"/>
              </a:schemeClr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643424" rIns="643424" bIns="128016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/>
                <a:t>Pós-operatório</a:t>
              </a:r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0A462F18-FEE8-4433-B9F6-C584E0925E5F}"/>
                </a:ext>
              </a:extLst>
            </p:cNvPr>
            <p:cNvSpPr/>
            <p:nvPr/>
          </p:nvSpPr>
          <p:spPr>
            <a:xfrm rot="21600000">
              <a:off x="5078411" y="4257801"/>
              <a:ext cx="1759712" cy="1759713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1759712" y="0"/>
                  </a:moveTo>
                  <a:cubicBezTo>
                    <a:pt x="1759712" y="971862"/>
                    <a:pt x="971862" y="1759712"/>
                    <a:pt x="0" y="1759712"/>
                  </a:cubicBezTo>
                  <a:lnTo>
                    <a:pt x="0" y="0"/>
                  </a:lnTo>
                  <a:lnTo>
                    <a:pt x="1759712" y="0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8016" tIns="128017" rIns="643424" bIns="643424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dirty="0" err="1"/>
                <a:t>Intra-operatório</a:t>
              </a:r>
              <a:endParaRPr lang="pt-BR" dirty="0"/>
            </a:p>
          </p:txBody>
        </p:sp>
        <p:sp>
          <p:nvSpPr>
            <p:cNvPr id="29" name="Seta: Circular 28">
              <a:extLst>
                <a:ext uri="{FF2B5EF4-FFF2-40B4-BE49-F238E27FC236}">
                  <a16:creationId xmlns:a16="http://schemas.microsoft.com/office/drawing/2014/main" id="{BB16A155-C537-4122-B742-765F5C5A293A}"/>
                </a:ext>
              </a:extLst>
            </p:cNvPr>
            <p:cNvSpPr/>
            <p:nvPr/>
          </p:nvSpPr>
          <p:spPr>
            <a:xfrm>
              <a:off x="4352130" y="3710362"/>
              <a:ext cx="607568" cy="528320"/>
            </a:xfrm>
            <a:prstGeom prst="circularArrow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Seta: Circular 29">
              <a:extLst>
                <a:ext uri="{FF2B5EF4-FFF2-40B4-BE49-F238E27FC236}">
                  <a16:creationId xmlns:a16="http://schemas.microsoft.com/office/drawing/2014/main" id="{0F88CADF-8FD4-413E-A818-C716EF47303A}"/>
                </a:ext>
              </a:extLst>
            </p:cNvPr>
            <p:cNvSpPr/>
            <p:nvPr/>
          </p:nvSpPr>
          <p:spPr>
            <a:xfrm rot="10800000">
              <a:off x="4352130" y="3913562"/>
              <a:ext cx="607568" cy="528320"/>
            </a:xfrm>
            <a:prstGeom prst="circularArrow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A27EAA2-4E42-4485-B4CD-0A0D92E5B7ED}"/>
              </a:ext>
            </a:extLst>
          </p:cNvPr>
          <p:cNvGrpSpPr/>
          <p:nvPr/>
        </p:nvGrpSpPr>
        <p:grpSpPr>
          <a:xfrm>
            <a:off x="5230495" y="3353813"/>
            <a:ext cx="1642103" cy="1642103"/>
            <a:chOff x="2482511" y="1497968"/>
            <a:chExt cx="1642103" cy="1642103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CC0D0D0F-BB21-46AE-9F1F-2FF4C475F8CE}"/>
                </a:ext>
              </a:extLst>
            </p:cNvPr>
            <p:cNvSpPr/>
            <p:nvPr/>
          </p:nvSpPr>
          <p:spPr>
            <a:xfrm>
              <a:off x="2482511" y="1497968"/>
              <a:ext cx="1642103" cy="16421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Elipse 4">
              <a:extLst>
                <a:ext uri="{FF2B5EF4-FFF2-40B4-BE49-F238E27FC236}">
                  <a16:creationId xmlns:a16="http://schemas.microsoft.com/office/drawing/2014/main" id="{FBE6DCB4-DEF1-47CE-A4CD-C8379A19C80B}"/>
                </a:ext>
              </a:extLst>
            </p:cNvPr>
            <p:cNvSpPr txBox="1"/>
            <p:nvPr/>
          </p:nvSpPr>
          <p:spPr>
            <a:xfrm>
              <a:off x="2722991" y="1738448"/>
              <a:ext cx="1161143" cy="11611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ISC</a:t>
              </a:r>
            </a:p>
          </p:txBody>
        </p:sp>
      </p:grpSp>
      <p:sp>
        <p:nvSpPr>
          <p:cNvPr id="8" name="Retângulo 7">
            <a:extLst>
              <a:ext uri="{FF2B5EF4-FFF2-40B4-BE49-F238E27FC236}">
                <a16:creationId xmlns:a16="http://schemas.microsoft.com/office/drawing/2014/main" id="{A674B723-3525-436B-98FD-E034861A8921}"/>
              </a:ext>
            </a:extLst>
          </p:cNvPr>
          <p:cNvSpPr/>
          <p:nvPr/>
        </p:nvSpPr>
        <p:spPr>
          <a:xfrm>
            <a:off x="4793010" y="510302"/>
            <a:ext cx="2719014" cy="64633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pt-BR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Vigilância ISC</a:t>
            </a:r>
          </a:p>
        </p:txBody>
      </p:sp>
      <p:sp>
        <p:nvSpPr>
          <p:cNvPr id="18" name="Colchete Duplo 17">
            <a:extLst>
              <a:ext uri="{FF2B5EF4-FFF2-40B4-BE49-F238E27FC236}">
                <a16:creationId xmlns:a16="http://schemas.microsoft.com/office/drawing/2014/main" id="{3001A0FA-2E50-4148-8B36-288E81B1971A}"/>
              </a:ext>
            </a:extLst>
          </p:cNvPr>
          <p:cNvSpPr/>
          <p:nvPr/>
        </p:nvSpPr>
        <p:spPr>
          <a:xfrm>
            <a:off x="1695266" y="6238684"/>
            <a:ext cx="7017325" cy="496121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entágono 18">
            <a:extLst>
              <a:ext uri="{FF2B5EF4-FFF2-40B4-BE49-F238E27FC236}">
                <a16:creationId xmlns:a16="http://schemas.microsoft.com/office/drawing/2014/main" id="{A5BC0920-554D-4A24-8791-58860DB97CEA}"/>
              </a:ext>
            </a:extLst>
          </p:cNvPr>
          <p:cNvSpPr/>
          <p:nvPr/>
        </p:nvSpPr>
        <p:spPr>
          <a:xfrm>
            <a:off x="1758922" y="111198"/>
            <a:ext cx="2749163" cy="152339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 na hora (quadril, joelho, RM, bariátrica, hérnia, coluna)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Contato com cirurgiões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E14AA60-749A-440A-9027-57AE7CF4F728}"/>
              </a:ext>
            </a:extLst>
          </p:cNvPr>
          <p:cNvSpPr/>
          <p:nvPr/>
        </p:nvSpPr>
        <p:spPr>
          <a:xfrm>
            <a:off x="4529124" y="1634598"/>
            <a:ext cx="3440364" cy="132343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pt-BR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Processamento</a:t>
            </a:r>
          </a:p>
          <a:p>
            <a:pPr algn="ctr"/>
            <a:r>
              <a:rPr lang="pt-BR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 materiais</a:t>
            </a:r>
          </a:p>
        </p:txBody>
      </p:sp>
      <p:sp>
        <p:nvSpPr>
          <p:cNvPr id="32" name="Seta: Pentágono 31">
            <a:extLst>
              <a:ext uri="{FF2B5EF4-FFF2-40B4-BE49-F238E27FC236}">
                <a16:creationId xmlns:a16="http://schemas.microsoft.com/office/drawing/2014/main" id="{0D060B19-9835-4F30-97BF-2FF19AA0CE0C}"/>
              </a:ext>
            </a:extLst>
          </p:cNvPr>
          <p:cNvSpPr/>
          <p:nvPr/>
        </p:nvSpPr>
        <p:spPr>
          <a:xfrm rot="10800000">
            <a:off x="7389328" y="1267993"/>
            <a:ext cx="2724584" cy="421516"/>
          </a:xfrm>
          <a:prstGeom prst="homePlate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F47F767-AF74-4552-AC74-6D1EB675BB8B}"/>
              </a:ext>
            </a:extLst>
          </p:cNvPr>
          <p:cNvSpPr txBox="1"/>
          <p:nvPr/>
        </p:nvSpPr>
        <p:spPr>
          <a:xfrm>
            <a:off x="8357419" y="1290929"/>
            <a:ext cx="887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HFMEA</a:t>
            </a:r>
          </a:p>
        </p:txBody>
      </p:sp>
    </p:spTree>
    <p:extLst>
      <p:ext uri="{BB962C8B-B14F-4D97-AF65-F5344CB8AC3E}">
        <p14:creationId xmlns:p14="http://schemas.microsoft.com/office/powerpoint/2010/main" val="125118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D9B04-E4B4-4757-ABBC-9D49034A6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Fatores contribuintes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EB50C1-CCFE-48A7-838D-B57369205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0A5C1B8-0723-4E98-91D9-30250C4C50FF}"/>
              </a:ext>
            </a:extLst>
          </p:cNvPr>
          <p:cNvSpPr/>
          <p:nvPr/>
        </p:nvSpPr>
        <p:spPr>
          <a:xfrm>
            <a:off x="3324224" y="2333626"/>
            <a:ext cx="2847975" cy="1733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Fatores individuais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6CE5326-05E5-4F1E-B3B4-15533306DFBA}"/>
              </a:ext>
            </a:extLst>
          </p:cNvPr>
          <p:cNvSpPr/>
          <p:nvPr/>
        </p:nvSpPr>
        <p:spPr>
          <a:xfrm>
            <a:off x="4491037" y="3486151"/>
            <a:ext cx="2847975" cy="1733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Fatores microbianos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5A4E143-44B7-4C61-B77F-40FE9664A8A7}"/>
              </a:ext>
            </a:extLst>
          </p:cNvPr>
          <p:cNvSpPr/>
          <p:nvPr/>
        </p:nvSpPr>
        <p:spPr>
          <a:xfrm>
            <a:off x="5657849" y="2047876"/>
            <a:ext cx="2847975" cy="1733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FA41621-D66E-4F2D-9BC4-333FDC512BAD}"/>
              </a:ext>
            </a:extLst>
          </p:cNvPr>
          <p:cNvSpPr/>
          <p:nvPr/>
        </p:nvSpPr>
        <p:spPr>
          <a:xfrm>
            <a:off x="5657849" y="2047876"/>
            <a:ext cx="2847975" cy="17335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Fatores cirúrgico-ambientais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28E4171-583B-4E1E-8D66-2FDE2C5849DE}"/>
              </a:ext>
            </a:extLst>
          </p:cNvPr>
          <p:cNvSpPr txBox="1"/>
          <p:nvPr/>
        </p:nvSpPr>
        <p:spPr>
          <a:xfrm>
            <a:off x="736581" y="1997839"/>
            <a:ext cx="26892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Idade</a:t>
            </a:r>
          </a:p>
          <a:p>
            <a:r>
              <a:rPr lang="pt-BR" dirty="0"/>
              <a:t>Obesidade</a:t>
            </a:r>
          </a:p>
          <a:p>
            <a:r>
              <a:rPr lang="pt-BR" dirty="0"/>
              <a:t>Desnutrição </a:t>
            </a:r>
          </a:p>
          <a:p>
            <a:r>
              <a:rPr lang="pt-BR" dirty="0"/>
              <a:t>Tabagismo </a:t>
            </a:r>
          </a:p>
          <a:p>
            <a:r>
              <a:rPr lang="pt-BR" dirty="0"/>
              <a:t>Pré-operatório prolongado</a:t>
            </a:r>
          </a:p>
          <a:p>
            <a:r>
              <a:rPr lang="pt-BR" dirty="0"/>
              <a:t>Infecção à distância</a:t>
            </a:r>
          </a:p>
          <a:p>
            <a:r>
              <a:rPr lang="pt-BR" dirty="0"/>
              <a:t>Imunossupressão </a:t>
            </a:r>
          </a:p>
          <a:p>
            <a:r>
              <a:rPr lang="pt-BR" dirty="0"/>
              <a:t>ASA</a:t>
            </a:r>
          </a:p>
          <a:p>
            <a:r>
              <a:rPr lang="pt-BR" dirty="0"/>
              <a:t> </a:t>
            </a:r>
          </a:p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FE1DFFB-FA9A-4FFD-9C0B-66BC8760ACC4}"/>
              </a:ext>
            </a:extLst>
          </p:cNvPr>
          <p:cNvSpPr txBox="1"/>
          <p:nvPr/>
        </p:nvSpPr>
        <p:spPr>
          <a:xfrm>
            <a:off x="8585181" y="1769240"/>
            <a:ext cx="307449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Potencial de contaminação</a:t>
            </a:r>
          </a:p>
          <a:p>
            <a:r>
              <a:rPr lang="pt-BR" dirty="0"/>
              <a:t>Duração da cirurgia</a:t>
            </a:r>
          </a:p>
          <a:p>
            <a:r>
              <a:rPr lang="pt-BR" dirty="0"/>
              <a:t>Tricotomia </a:t>
            </a:r>
          </a:p>
          <a:p>
            <a:r>
              <a:rPr lang="pt-BR" dirty="0"/>
              <a:t>Contaminação </a:t>
            </a:r>
            <a:r>
              <a:rPr lang="pt-BR" dirty="0" err="1"/>
              <a:t>intra-operatória</a:t>
            </a:r>
            <a:endParaRPr lang="pt-BR" dirty="0"/>
          </a:p>
          <a:p>
            <a:r>
              <a:rPr lang="pt-BR" dirty="0"/>
              <a:t>Antibiótico profilático</a:t>
            </a:r>
          </a:p>
          <a:p>
            <a:r>
              <a:rPr lang="pt-BR" dirty="0"/>
              <a:t>Técnica cirúrgica</a:t>
            </a:r>
          </a:p>
          <a:p>
            <a:r>
              <a:rPr lang="pt-BR" dirty="0"/>
              <a:t>Procedimento prévio</a:t>
            </a:r>
          </a:p>
          <a:p>
            <a:r>
              <a:rPr lang="pt-BR" dirty="0"/>
              <a:t>Drenos </a:t>
            </a:r>
          </a:p>
          <a:p>
            <a:r>
              <a:rPr lang="pt-BR" dirty="0"/>
              <a:t>Hipotermia </a:t>
            </a:r>
          </a:p>
          <a:p>
            <a:r>
              <a:rPr lang="pt-BR" dirty="0"/>
              <a:t>Hiperglicemia </a:t>
            </a:r>
          </a:p>
          <a:p>
            <a:r>
              <a:rPr lang="pt-BR" dirty="0"/>
              <a:t>Oxigenação 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14AFD6C-38A0-456E-A2BB-2012490F7F95}"/>
              </a:ext>
            </a:extLst>
          </p:cNvPr>
          <p:cNvSpPr txBox="1"/>
          <p:nvPr/>
        </p:nvSpPr>
        <p:spPr>
          <a:xfrm>
            <a:off x="3505200" y="4775002"/>
            <a:ext cx="13058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Colonização</a:t>
            </a:r>
          </a:p>
          <a:p>
            <a:r>
              <a:rPr lang="pt-BR" dirty="0"/>
              <a:t>Virulência </a:t>
            </a:r>
          </a:p>
          <a:p>
            <a:r>
              <a:rPr lang="pt-BR" dirty="0"/>
              <a:t>Inóculo </a:t>
            </a:r>
          </a:p>
          <a:p>
            <a:r>
              <a:rPr lang="pt-BR" dirty="0"/>
              <a:t>Biofilme</a:t>
            </a:r>
          </a:p>
          <a:p>
            <a:r>
              <a:rPr lang="pt-BR" dirty="0"/>
              <a:t> </a:t>
            </a:r>
          </a:p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51B6380-0E75-42A0-9FE3-89CA0BD8B59B}"/>
              </a:ext>
            </a:extLst>
          </p:cNvPr>
          <p:cNvSpPr txBox="1"/>
          <p:nvPr/>
        </p:nvSpPr>
        <p:spPr>
          <a:xfrm>
            <a:off x="8012960" y="6375555"/>
            <a:ext cx="395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Anderson DJ et al, ICHE 2008; 29:901-94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451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B97E3C-6050-4D99-96DC-9B5FCC99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Princípio da </a:t>
            </a:r>
            <a:r>
              <a:rPr lang="pt-BR" b="1" dirty="0" err="1"/>
              <a:t>antibióticoprofilaxia</a:t>
            </a:r>
            <a:endParaRPr lang="pt-BR" b="1" dirty="0"/>
          </a:p>
        </p:txBody>
      </p:sp>
      <p:pic>
        <p:nvPicPr>
          <p:cNvPr id="5" name="Espaço Reservado para Conteúdo 4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CAB4861E-3D56-4791-BBD2-3C6F8BF87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35" y="1556487"/>
            <a:ext cx="7310437" cy="5131830"/>
          </a:xfrm>
        </p:spPr>
      </p:pic>
    </p:spTree>
    <p:extLst>
      <p:ext uri="{BB962C8B-B14F-4D97-AF65-F5344CB8AC3E}">
        <p14:creationId xmlns:p14="http://schemas.microsoft.com/office/powerpoint/2010/main" val="3496305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DC8F5-E4A8-4EF9-BC8B-DB123C6A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/>
              <a:t>Taxa de infecção e sua relação com o momento da administração do antibiótico profilático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A53A4F0-9307-4712-AC45-60E922580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4B3AA5-4109-45CA-B7B9-B059B425B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640" y="1757363"/>
            <a:ext cx="7713536" cy="484658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B78E43F-2253-4343-94BF-ABBC758003AE}"/>
              </a:ext>
            </a:extLst>
          </p:cNvPr>
          <p:cNvSpPr txBox="1"/>
          <p:nvPr/>
        </p:nvSpPr>
        <p:spPr>
          <a:xfrm>
            <a:off x="7986204" y="6492875"/>
            <a:ext cx="427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Classen</a:t>
            </a:r>
            <a:r>
              <a:rPr lang="pt-BR" dirty="0"/>
              <a:t> DC et al, NEJM 1992; 326(5):281-86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3C14C767-15CB-4186-9D1A-BC5F316B4E6D}"/>
              </a:ext>
            </a:extLst>
          </p:cNvPr>
          <p:cNvSpPr/>
          <p:nvPr/>
        </p:nvSpPr>
        <p:spPr>
          <a:xfrm>
            <a:off x="3743325" y="4448175"/>
            <a:ext cx="914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9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981200" y="2420888"/>
            <a:ext cx="2242592" cy="3878312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Ensaio clínico </a:t>
            </a:r>
          </a:p>
          <a:p>
            <a:r>
              <a:rPr lang="pt-BR" sz="2400" dirty="0"/>
              <a:t>Cego</a:t>
            </a:r>
          </a:p>
          <a:p>
            <a:r>
              <a:rPr lang="pt-BR" sz="2400" dirty="0"/>
              <a:t>5580 pacientes</a:t>
            </a:r>
          </a:p>
          <a:p>
            <a:r>
              <a:rPr lang="pt-BR" sz="2400" dirty="0"/>
              <a:t>ATB precoce</a:t>
            </a:r>
          </a:p>
          <a:p>
            <a:pPr lvl="1"/>
            <a:r>
              <a:rPr lang="pt-BR" sz="2000" dirty="0"/>
              <a:t>0-30 min</a:t>
            </a:r>
          </a:p>
          <a:p>
            <a:pPr lvl="1"/>
            <a:r>
              <a:rPr lang="pt-BR" sz="2000" dirty="0"/>
              <a:t>P50: 42 min</a:t>
            </a:r>
          </a:p>
          <a:p>
            <a:r>
              <a:rPr lang="pt-BR" sz="2400" dirty="0"/>
              <a:t>ATB Tardio</a:t>
            </a:r>
          </a:p>
          <a:p>
            <a:pPr lvl="1"/>
            <a:r>
              <a:rPr lang="pt-BR" sz="2000" dirty="0"/>
              <a:t>30-60 min</a:t>
            </a:r>
          </a:p>
          <a:p>
            <a:pPr lvl="1"/>
            <a:r>
              <a:rPr lang="pt-BR" sz="2000" dirty="0"/>
              <a:t>P50: 16 min</a:t>
            </a:r>
          </a:p>
          <a:p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3775" t="50000" r="14908" b="19200"/>
          <a:stretch/>
        </p:blipFill>
        <p:spPr>
          <a:xfrm>
            <a:off x="1775520" y="116632"/>
            <a:ext cx="8596064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3491" t="22091" r="45778" b="24799"/>
          <a:stretch/>
        </p:blipFill>
        <p:spPr>
          <a:xfrm>
            <a:off x="4583832" y="2319366"/>
            <a:ext cx="5832648" cy="427798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7968208" y="6608386"/>
            <a:ext cx="2699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/>
              <a:t>Lancet Infect Dis 2017;17: 605–14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C6C1DA-40FE-497F-84FE-2EF95834B100}"/>
              </a:ext>
            </a:extLst>
          </p:cNvPr>
          <p:cNvSpPr txBox="1"/>
          <p:nvPr/>
        </p:nvSpPr>
        <p:spPr>
          <a:xfrm>
            <a:off x="0" y="6490028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Maria </a:t>
            </a:r>
            <a:r>
              <a:rPr lang="pt-BR" dirty="0" err="1"/>
              <a:t>Luisa</a:t>
            </a:r>
            <a:r>
              <a:rPr lang="pt-BR" dirty="0"/>
              <a:t> Moura</a:t>
            </a:r>
          </a:p>
        </p:txBody>
      </p:sp>
    </p:spTree>
    <p:extLst>
      <p:ext uri="{BB962C8B-B14F-4D97-AF65-F5344CB8AC3E}">
        <p14:creationId xmlns:p14="http://schemas.microsoft.com/office/powerpoint/2010/main" val="3929066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13D1D-3DE5-4FE9-9D2E-F87FFC8A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Qual antibiótico usar?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8E22C7-4E4D-4E4D-8DE7-B5EBAE406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Seguir recomendações das diferentes sociedades de especialidades</a:t>
            </a:r>
          </a:p>
          <a:p>
            <a:r>
              <a:rPr lang="pt-BR" dirty="0"/>
              <a:t>Seguir recomendações dos hospitais</a:t>
            </a:r>
          </a:p>
          <a:p>
            <a:r>
              <a:rPr lang="pt-BR" dirty="0"/>
              <a:t>Princípios:</a:t>
            </a:r>
          </a:p>
          <a:p>
            <a:pPr lvl="1"/>
            <a:r>
              <a:rPr lang="pt-BR" dirty="0"/>
              <a:t>Administrar dentro do intervalo de uma hora antes da incisão;</a:t>
            </a:r>
          </a:p>
          <a:p>
            <a:pPr lvl="2"/>
            <a:r>
              <a:rPr lang="pt-BR" dirty="0"/>
              <a:t>Infundir antibiótico antes da insuflação de torniquete em cirurgia ortopédica</a:t>
            </a:r>
          </a:p>
          <a:p>
            <a:pPr lvl="1"/>
            <a:r>
              <a:rPr lang="pt-BR" dirty="0"/>
              <a:t>Suspender o antibiótico em até 24 horas após a cirurgia;</a:t>
            </a:r>
          </a:p>
          <a:p>
            <a:pPr lvl="1"/>
            <a:r>
              <a:rPr lang="pt-BR" dirty="0"/>
              <a:t>Ajustar o antibiótico com base no peso</a:t>
            </a:r>
          </a:p>
          <a:p>
            <a:pPr lvl="2"/>
            <a:r>
              <a:rPr lang="pt-BR" dirty="0"/>
              <a:t>Atenção para pacientes crianças e adultos obesos</a:t>
            </a:r>
          </a:p>
          <a:p>
            <a:pPr lvl="1"/>
            <a:r>
              <a:rPr lang="pt-BR" dirty="0" err="1"/>
              <a:t>Readministrar</a:t>
            </a:r>
            <a:r>
              <a:rPr lang="pt-BR" dirty="0"/>
              <a:t> o antibiótico em cirurgias prolongadas e/ou perda excessiva de sangue</a:t>
            </a:r>
          </a:p>
          <a:p>
            <a:pPr lvl="1"/>
            <a:r>
              <a:rPr lang="pt-BR" dirty="0"/>
              <a:t>Combinar antibiótico oral e parenteral para cirurgia de cólon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2066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CE8FA-B26A-4360-8219-CE872C47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56A579-6B36-46D3-93A6-BF9B0F183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CF4CF5-BB6D-4AA5-BB88-4625681F8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508" y="365125"/>
            <a:ext cx="9624297" cy="318322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0B14114-A021-4A71-B6BB-95BD22AC0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508" y="3520679"/>
            <a:ext cx="9751048" cy="279122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6EA710B-8503-4F19-A3FC-BC27A6D76A67}"/>
              </a:ext>
            </a:extLst>
          </p:cNvPr>
          <p:cNvSpPr txBox="1"/>
          <p:nvPr/>
        </p:nvSpPr>
        <p:spPr>
          <a:xfrm>
            <a:off x="10095978" y="6492875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OMS 2009</a:t>
            </a:r>
          </a:p>
        </p:txBody>
      </p:sp>
    </p:spTree>
    <p:extLst>
      <p:ext uri="{BB962C8B-B14F-4D97-AF65-F5344CB8AC3E}">
        <p14:creationId xmlns:p14="http://schemas.microsoft.com/office/powerpoint/2010/main" val="3634427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solidFill>
            <a:schemeClr val="bg1">
              <a:alpha val="70195"/>
            </a:schemeClr>
          </a:solidFill>
        </p:spPr>
        <p:txBody>
          <a:bodyPr/>
          <a:lstStyle/>
          <a:p>
            <a:r>
              <a:rPr lang="en-US"/>
              <a:t>Portadores de </a:t>
            </a:r>
            <a:r>
              <a:rPr lang="en-US" i="1"/>
              <a:t>S. aureus</a:t>
            </a:r>
          </a:p>
          <a:p>
            <a:pPr lvl="1"/>
            <a:r>
              <a:rPr lang="en-US"/>
              <a:t>Perl </a:t>
            </a:r>
            <a:r>
              <a:rPr lang="en-US" i="1"/>
              <a:t>et al</a:t>
            </a:r>
          </a:p>
          <a:p>
            <a:pPr lvl="1"/>
            <a:r>
              <a:rPr lang="en-US"/>
              <a:t>Trautmann </a:t>
            </a:r>
            <a:r>
              <a:rPr lang="en-US" i="1"/>
              <a:t>et al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1847851" y="2997201"/>
          <a:ext cx="8712977" cy="338437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60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2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5456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Infecção</a:t>
                      </a:r>
                      <a:endParaRPr lang="pt-BR" sz="22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Mupirocina</a:t>
                      </a:r>
                      <a:r>
                        <a:rPr lang="en-US" sz="2200" dirty="0"/>
                        <a:t> </a:t>
                      </a:r>
                      <a:endParaRPr lang="pt-BR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Placebo </a:t>
                      </a:r>
                      <a:endParaRPr lang="pt-BR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3978">
                <a:tc vMerge="1">
                  <a:txBody>
                    <a:bodyPr/>
                    <a:lstStyle/>
                    <a:p>
                      <a:pPr algn="ctr"/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Total </a:t>
                      </a:r>
                    </a:p>
                    <a:p>
                      <a:pPr algn="ctr"/>
                      <a:r>
                        <a:rPr lang="en-US" sz="2200" dirty="0"/>
                        <a:t>(n =1933)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Carreadores</a:t>
                      </a:r>
                      <a:r>
                        <a:rPr lang="en-US" sz="2200" dirty="0"/>
                        <a:t> </a:t>
                      </a:r>
                    </a:p>
                    <a:p>
                      <a:pPr algn="ctr"/>
                      <a:r>
                        <a:rPr lang="en-US" sz="2200" dirty="0"/>
                        <a:t>(n = 444)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Total (n=1931)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Carreadores</a:t>
                      </a:r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 (n = 447)</a:t>
                      </a:r>
                      <a:endParaRPr lang="pt-B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4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ISC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7,9%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9,9% 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8,5%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11,6%</a:t>
                      </a:r>
                      <a:endParaRPr lang="pt-B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029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ISC - </a:t>
                      </a:r>
                      <a:r>
                        <a:rPr lang="en-US" sz="2200" i="1" dirty="0"/>
                        <a:t>S. </a:t>
                      </a:r>
                      <a:r>
                        <a:rPr lang="en-US" sz="2200" i="1" dirty="0" err="1"/>
                        <a:t>aureus</a:t>
                      </a:r>
                      <a:endParaRPr lang="pt-BR" sz="2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2,3%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3,7%</a:t>
                      </a:r>
                      <a:r>
                        <a:rPr lang="en-US" sz="2200" dirty="0"/>
                        <a:t>*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2,4%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5,9%</a:t>
                      </a:r>
                      <a:endParaRPr lang="pt-BR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456">
                <a:tc gridSpan="5">
                  <a:txBody>
                    <a:bodyPr/>
                    <a:lstStyle/>
                    <a:p>
                      <a:pPr algn="l"/>
                      <a:r>
                        <a:rPr lang="en-US" sz="2200" dirty="0"/>
                        <a:t>* OR 0,49 (IC95%</a:t>
                      </a:r>
                      <a:r>
                        <a:rPr lang="en-US" sz="2200" baseline="0" dirty="0"/>
                        <a:t> 0,25-0,92); p = 0,02</a:t>
                      </a:r>
                      <a:endParaRPr lang="pt-BR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l="5351" t="39619" r="28555" b="21028"/>
          <a:stretch>
            <a:fillRect/>
          </a:stretch>
        </p:blipFill>
        <p:spPr bwMode="auto">
          <a:xfrm>
            <a:off x="2235200" y="3454400"/>
            <a:ext cx="8058150" cy="29987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1847850" y="2852738"/>
          <a:ext cx="8568952" cy="383890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79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Variável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Mupirocina-clorex</a:t>
                      </a:r>
                      <a:r>
                        <a:rPr lang="en-US" sz="2200" dirty="0"/>
                        <a:t> </a:t>
                      </a:r>
                    </a:p>
                    <a:p>
                      <a:pPr algn="ctr"/>
                      <a:r>
                        <a:rPr lang="en-US" sz="2200" dirty="0"/>
                        <a:t>(n = 504)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Placebo </a:t>
                      </a:r>
                    </a:p>
                    <a:p>
                      <a:pPr algn="ctr"/>
                      <a:r>
                        <a:rPr lang="en-US" sz="2200" dirty="0"/>
                        <a:t>(n = 413)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RR (IC 95%)</a:t>
                      </a:r>
                      <a:endParaRPr lang="pt-B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9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ISC - </a:t>
                      </a:r>
                      <a:r>
                        <a:rPr lang="en-US" sz="2200" i="1" dirty="0"/>
                        <a:t>S. </a:t>
                      </a:r>
                      <a:r>
                        <a:rPr lang="en-US" sz="2200" i="1" dirty="0" err="1"/>
                        <a:t>aureus</a:t>
                      </a:r>
                      <a:endParaRPr lang="pt-BR" sz="2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3,4%</a:t>
                      </a:r>
                      <a:endParaRPr lang="pt-BR" sz="2200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7,7%</a:t>
                      </a:r>
                      <a:endParaRPr lang="pt-BR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0,42 (0,23-0,75)</a:t>
                      </a:r>
                      <a:endParaRPr lang="pt-B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9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ISC </a:t>
                      </a:r>
                      <a:r>
                        <a:rPr lang="en-US" sz="2200" dirty="0" err="1"/>
                        <a:t>profunda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0,9%</a:t>
                      </a:r>
                      <a:endParaRPr lang="pt-BR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</a:rPr>
                        <a:t>4,4%</a:t>
                      </a:r>
                      <a:endParaRPr lang="pt-BR" sz="2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0,21 (0,07-0,62)</a:t>
                      </a:r>
                      <a:endParaRPr lang="pt-B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9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ISC superficial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1,6%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3,5%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0,45 (0,18-1,11)</a:t>
                      </a:r>
                      <a:endParaRPr lang="pt-B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93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Mortalidade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2,6%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3,1%</a:t>
                      </a:r>
                      <a:endParaRPr lang="pt-BR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0,82 (0,37-1,78)</a:t>
                      </a:r>
                      <a:endParaRPr lang="pt-BR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DESCOLONIZAÇÃO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tângulo 6"/>
          <p:cNvSpPr>
            <a:spLocks noChangeArrowheads="1"/>
          </p:cNvSpPr>
          <p:nvPr/>
        </p:nvSpPr>
        <p:spPr bwMode="auto">
          <a:xfrm>
            <a:off x="7883525" y="6597650"/>
            <a:ext cx="28209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Calibri" pitchFamily="34" charset="0"/>
              </a:rPr>
              <a:t>N Engl J Med 2002;346:24;1871</a:t>
            </a:r>
            <a:endParaRPr lang="pt-BR" sz="1600">
              <a:latin typeface="Calibri" pitchFamily="34" charset="0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7747001" y="6481763"/>
            <a:ext cx="2917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Chemotherapy</a:t>
            </a:r>
            <a:r>
              <a:rPr lang="en-US">
                <a:latin typeface="Calibri" pitchFamily="34" charset="0"/>
              </a:rPr>
              <a:t> 2008;54:9-16.</a:t>
            </a:r>
            <a:endParaRPr lang="pt-BR" i="1">
              <a:latin typeface="Calibri" pitchFamily="34" charset="0"/>
            </a:endParaRP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6264276" y="1773238"/>
            <a:ext cx="4029075" cy="1568450"/>
          </a:xfrm>
          <a:prstGeom prst="rect">
            <a:avLst/>
          </a:prstGeom>
          <a:solidFill>
            <a:schemeClr val="bg1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7 estudos de coorte</a:t>
            </a:r>
          </a:p>
          <a:p>
            <a:r>
              <a:rPr lang="en-US" sz="2400">
                <a:latin typeface="Calibri" pitchFamily="34" charset="0"/>
              </a:rPr>
              <a:t>4 estudos randomizados</a:t>
            </a:r>
          </a:p>
          <a:p>
            <a:pPr lvl="1"/>
            <a:r>
              <a:rPr lang="en-US" sz="2400">
                <a:latin typeface="Calibri" pitchFamily="34" charset="0"/>
              </a:rPr>
              <a:t>-2 com </a:t>
            </a:r>
            <a:r>
              <a:rPr lang="en-US" sz="2400">
                <a:latin typeface="Calibri" pitchFamily="34" charset="0"/>
                <a:sym typeface="Wingdings" pitchFamily="2" charset="2"/>
              </a:rPr>
              <a:t> ISC por </a:t>
            </a:r>
            <a:r>
              <a:rPr lang="en-US" sz="2400" i="1">
                <a:latin typeface="Calibri" pitchFamily="34" charset="0"/>
                <a:sym typeface="Wingdings" pitchFamily="2" charset="2"/>
              </a:rPr>
              <a:t>S. aureus</a:t>
            </a:r>
          </a:p>
          <a:p>
            <a:pPr lvl="1"/>
            <a:r>
              <a:rPr lang="en-US" sz="2400" i="1">
                <a:latin typeface="Calibri" pitchFamily="34" charset="0"/>
                <a:sym typeface="Wingdings" pitchFamily="2" charset="2"/>
              </a:rPr>
              <a:t>-</a:t>
            </a:r>
            <a:r>
              <a:rPr lang="en-US" sz="2400">
                <a:latin typeface="Calibri" pitchFamily="34" charset="0"/>
                <a:sym typeface="Wingdings" pitchFamily="2" charset="2"/>
              </a:rPr>
              <a:t>2 inconclusivos</a:t>
            </a:r>
            <a:endParaRPr lang="pt-BR" sz="2400">
              <a:latin typeface="Calibri" pitchFamily="34" charset="0"/>
            </a:endParaRPr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992314" y="2330450"/>
            <a:ext cx="23955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914400" lvl="1" indent="-457200">
              <a:buFont typeface="Centaur" pitchFamily="18" charset="0"/>
              <a:buChar char="–"/>
            </a:pPr>
            <a:r>
              <a:rPr lang="en-US" sz="2800" b="1">
                <a:solidFill>
                  <a:srgbClr val="002060"/>
                </a:solidFill>
                <a:latin typeface="Centaur" pitchFamily="18" charset="0"/>
              </a:rPr>
              <a:t>Bode et al</a:t>
            </a:r>
            <a:endParaRPr lang="en-US" sz="2800" b="1" i="1">
              <a:solidFill>
                <a:srgbClr val="002060"/>
              </a:solidFill>
              <a:latin typeface="Centaur" pitchFamily="18" charset="0"/>
            </a:endParaRPr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auto">
          <a:xfrm>
            <a:off x="7824789" y="6546850"/>
            <a:ext cx="28463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latin typeface="Calibri" pitchFamily="34" charset="0"/>
              </a:rPr>
              <a:t>N Engl J Med </a:t>
            </a:r>
            <a:r>
              <a:rPr lang="en-US" sz="1600">
                <a:latin typeface="Calibri" pitchFamily="34" charset="0"/>
              </a:rPr>
              <a:t>2010;362(1):9-17.</a:t>
            </a:r>
            <a:endParaRPr lang="pt-BR" sz="1600" i="1">
              <a:latin typeface="Calibri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770188" y="2708276"/>
            <a:ext cx="6291262" cy="2555875"/>
          </a:xfrm>
          <a:prstGeom prst="rect">
            <a:avLst/>
          </a:prstGeom>
          <a:solidFill>
            <a:schemeClr val="bg1"/>
          </a:solidFill>
          <a:ln w="50800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</a:rPr>
              <a:t>ANVISA: </a:t>
            </a:r>
            <a:r>
              <a:rPr lang="en-US" sz="4000" b="1" dirty="0" err="1">
                <a:solidFill>
                  <a:srgbClr val="002060"/>
                </a:solidFill>
              </a:rPr>
              <a:t>descolonização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por</a:t>
            </a:r>
            <a:r>
              <a:rPr lang="en-US" sz="4000" b="1" dirty="0">
                <a:solidFill>
                  <a:srgbClr val="002060"/>
                </a:solidFill>
              </a:rPr>
              <a:t> 5 </a:t>
            </a:r>
            <a:r>
              <a:rPr lang="en-US" sz="4000" b="1" dirty="0" err="1">
                <a:solidFill>
                  <a:srgbClr val="002060"/>
                </a:solidFill>
              </a:rPr>
              <a:t>dias</a:t>
            </a:r>
            <a:r>
              <a:rPr lang="en-US" sz="4000" b="1" dirty="0">
                <a:solidFill>
                  <a:srgbClr val="002060"/>
                </a:solidFill>
              </a:rPr>
              <a:t> com </a:t>
            </a:r>
            <a:r>
              <a:rPr lang="en-US" sz="4000" b="1" dirty="0" err="1">
                <a:solidFill>
                  <a:srgbClr val="002060"/>
                </a:solidFill>
              </a:rPr>
              <a:t>clorexidina</a:t>
            </a:r>
            <a:r>
              <a:rPr lang="en-US" sz="4000" b="1" dirty="0">
                <a:solidFill>
                  <a:srgbClr val="002060"/>
                </a:solidFill>
              </a:rPr>
              <a:t> e </a:t>
            </a:r>
            <a:r>
              <a:rPr lang="en-US" sz="4000" b="1" dirty="0" err="1">
                <a:solidFill>
                  <a:srgbClr val="002060"/>
                </a:solidFill>
              </a:rPr>
              <a:t>mupirocina</a:t>
            </a:r>
            <a:r>
              <a:rPr lang="en-US" sz="4000" b="1" dirty="0">
                <a:solidFill>
                  <a:srgbClr val="002060"/>
                </a:solidFill>
              </a:rPr>
              <a:t> dos </a:t>
            </a:r>
            <a:r>
              <a:rPr lang="en-US" sz="4000" b="1" dirty="0" err="1">
                <a:solidFill>
                  <a:srgbClr val="002060"/>
                </a:solidFill>
              </a:rPr>
              <a:t>pacientes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colonizados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por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i="1" dirty="0">
                <a:solidFill>
                  <a:srgbClr val="002060"/>
                </a:solidFill>
              </a:rPr>
              <a:t>S. </a:t>
            </a:r>
            <a:r>
              <a:rPr lang="en-US" sz="4000" b="1" i="1" dirty="0" err="1">
                <a:solidFill>
                  <a:srgbClr val="002060"/>
                </a:solidFill>
              </a:rPr>
              <a:t>aureus</a:t>
            </a:r>
            <a:endParaRPr lang="pt-BR" sz="4000" b="1" i="1" dirty="0">
              <a:solidFill>
                <a:srgbClr val="00206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5D807E2-73D7-422B-AD4E-ED810CFC05CC}"/>
              </a:ext>
            </a:extLst>
          </p:cNvPr>
          <p:cNvSpPr txBox="1"/>
          <p:nvPr/>
        </p:nvSpPr>
        <p:spPr>
          <a:xfrm>
            <a:off x="0" y="6490028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Maria </a:t>
            </a:r>
            <a:r>
              <a:rPr lang="pt-BR" dirty="0" err="1"/>
              <a:t>Luisa</a:t>
            </a:r>
            <a:r>
              <a:rPr lang="pt-BR" dirty="0"/>
              <a:t> Moura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8" grpId="0" animBg="1"/>
      <p:bldP spid="8" grpId="1" animBg="1"/>
      <p:bldP spid="9" grpId="0"/>
      <p:bldP spid="9" grpId="1"/>
      <p:bldP spid="16" grpId="0"/>
      <p:bldP spid="16" grpId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Até quando? - Consequências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6537" t="39105" r="49601" b="38495"/>
          <a:stretch/>
        </p:blipFill>
        <p:spPr>
          <a:xfrm>
            <a:off x="2063552" y="2060849"/>
            <a:ext cx="5184576" cy="192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tângulo 4"/>
          <p:cNvSpPr/>
          <p:nvPr/>
        </p:nvSpPr>
        <p:spPr>
          <a:xfrm>
            <a:off x="7170312" y="6519446"/>
            <a:ext cx="34976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/>
              <a:t>Infect Control </a:t>
            </a:r>
            <a:r>
              <a:rPr lang="en-US" sz="1600" dirty="0" err="1"/>
              <a:t>Hosp</a:t>
            </a:r>
            <a:r>
              <a:rPr lang="en-US" sz="1600" dirty="0"/>
              <a:t> </a:t>
            </a:r>
            <a:r>
              <a:rPr lang="en-US" sz="1600" dirty="0" err="1"/>
              <a:t>Epidemiol</a:t>
            </a:r>
            <a:r>
              <a:rPr lang="en-US" sz="1600" dirty="0"/>
              <a:t> 2017;1–4</a:t>
            </a:r>
            <a:endParaRPr lang="pt-BR" sz="160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EA94287-6D11-4232-9713-034E2385E10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03512" y="4327619"/>
          <a:ext cx="8784974" cy="17983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val="402676607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865152721"/>
                    </a:ext>
                  </a:extLst>
                </a:gridCol>
                <a:gridCol w="1893133">
                  <a:extLst>
                    <a:ext uri="{9D8B030D-6E8A-4147-A177-3AD203B41FA5}">
                      <a16:colId xmlns:a16="http://schemas.microsoft.com/office/drawing/2014/main" val="3117880626"/>
                    </a:ext>
                  </a:extLst>
                </a:gridCol>
                <a:gridCol w="1779275">
                  <a:extLst>
                    <a:ext uri="{9D8B030D-6E8A-4147-A177-3AD203B41FA5}">
                      <a16:colId xmlns:a16="http://schemas.microsoft.com/office/drawing/2014/main" val="2649685693"/>
                    </a:ext>
                  </a:extLst>
                </a:gridCol>
                <a:gridCol w="1224134">
                  <a:extLst>
                    <a:ext uri="{9D8B030D-6E8A-4147-A177-3AD203B41FA5}">
                      <a16:colId xmlns:a16="http://schemas.microsoft.com/office/drawing/2014/main" val="481621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Característica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Casos</a:t>
                      </a:r>
                    </a:p>
                    <a:p>
                      <a:pPr algn="ctr"/>
                      <a:r>
                        <a:rPr lang="pt-BR" sz="2000" dirty="0"/>
                        <a:t> (n =52)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Controles</a:t>
                      </a:r>
                    </a:p>
                    <a:p>
                      <a:pPr algn="ctr"/>
                      <a:r>
                        <a:rPr lang="pt-BR" sz="2000" dirty="0"/>
                        <a:t> (n = 156)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OR (IC 95%)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P valor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183269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ATB nos últimos 6 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50%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26,2%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3,74 (1,8-7,7)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&lt;0,001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694214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ATB &gt;24h no pós operatório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25%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5,7%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3,38 (1,2-9,9)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/>
                        <a:t>0,026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145494971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58933EE3-9628-4EFA-8875-EB07B401B2DB}"/>
              </a:ext>
            </a:extLst>
          </p:cNvPr>
          <p:cNvSpPr txBox="1"/>
          <p:nvPr/>
        </p:nvSpPr>
        <p:spPr>
          <a:xfrm>
            <a:off x="7546504" y="2057020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30 meses</a:t>
            </a:r>
          </a:p>
          <a:p>
            <a:pPr algn="ctr"/>
            <a:endParaRPr lang="pt-BR" sz="2000" dirty="0"/>
          </a:p>
          <a:p>
            <a:pPr algn="ctr"/>
            <a:r>
              <a:rPr lang="pt-BR" sz="2000" dirty="0"/>
              <a:t>Cirurgia geral</a:t>
            </a:r>
          </a:p>
          <a:p>
            <a:pPr algn="ctr"/>
            <a:r>
              <a:rPr lang="pt-BR" sz="2000" dirty="0"/>
              <a:t>Cirurgia ortopédica</a:t>
            </a:r>
          </a:p>
          <a:p>
            <a:pPr algn="ctr"/>
            <a:r>
              <a:rPr lang="pt-BR" sz="2000" dirty="0"/>
              <a:t>Trauma</a:t>
            </a:r>
          </a:p>
          <a:p>
            <a:pPr algn="ctr"/>
            <a:r>
              <a:rPr lang="pt-BR" sz="2000" dirty="0"/>
              <a:t>Neurocirurgia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AD4160C-2218-4B1A-95AF-28516E93F385}"/>
              </a:ext>
            </a:extLst>
          </p:cNvPr>
          <p:cNvSpPr txBox="1"/>
          <p:nvPr/>
        </p:nvSpPr>
        <p:spPr>
          <a:xfrm>
            <a:off x="0" y="6490028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Maria </a:t>
            </a:r>
            <a:r>
              <a:rPr lang="pt-BR" dirty="0" err="1"/>
              <a:t>Luisa</a:t>
            </a:r>
            <a:r>
              <a:rPr lang="pt-BR" dirty="0"/>
              <a:t> Moura</a:t>
            </a:r>
          </a:p>
        </p:txBody>
      </p:sp>
    </p:spTree>
    <p:extLst>
      <p:ext uri="{BB962C8B-B14F-4D97-AF65-F5344CB8AC3E}">
        <p14:creationId xmlns:p14="http://schemas.microsoft.com/office/powerpoint/2010/main" val="3657371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57F13-5122-47DE-A6B9-09954F64A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Estrutura da apresentação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AE0066-0D96-4B59-A994-1380D107B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Dados epidemiológicos</a:t>
            </a:r>
          </a:p>
          <a:p>
            <a:r>
              <a:rPr lang="pt-BR" dirty="0"/>
              <a:t>Classificação e critérios de notificação</a:t>
            </a:r>
          </a:p>
          <a:p>
            <a:r>
              <a:rPr lang="pt-BR" dirty="0"/>
              <a:t>Visão geral</a:t>
            </a:r>
          </a:p>
          <a:p>
            <a:r>
              <a:rPr lang="pt-BR" dirty="0"/>
              <a:t>Fatores de risco relacionados ao paciente</a:t>
            </a:r>
          </a:p>
          <a:p>
            <a:r>
              <a:rPr lang="pt-BR" dirty="0"/>
              <a:t>Fatores de risco relacionados ao procedimento</a:t>
            </a:r>
          </a:p>
          <a:p>
            <a:r>
              <a:rPr lang="pt-BR" dirty="0"/>
              <a:t>Medidas de prevenção</a:t>
            </a:r>
          </a:p>
          <a:p>
            <a:pPr lvl="1"/>
            <a:r>
              <a:rPr lang="pt-BR" dirty="0"/>
              <a:t>Paciente </a:t>
            </a:r>
          </a:p>
          <a:p>
            <a:pPr lvl="1"/>
            <a:r>
              <a:rPr lang="pt-BR" dirty="0"/>
              <a:t>Anestesista </a:t>
            </a:r>
          </a:p>
          <a:p>
            <a:pPr lvl="1"/>
            <a:r>
              <a:rPr lang="pt-BR" dirty="0"/>
              <a:t>Equipe cirúrgica</a:t>
            </a:r>
          </a:p>
          <a:p>
            <a:pPr lvl="1"/>
            <a:r>
              <a:rPr lang="pt-BR" dirty="0"/>
              <a:t>Instrumental </a:t>
            </a:r>
          </a:p>
          <a:p>
            <a:pPr lvl="1"/>
            <a:r>
              <a:rPr lang="pt-BR" dirty="0"/>
              <a:t>Ambiente </a:t>
            </a:r>
          </a:p>
          <a:p>
            <a:r>
              <a:rPr lang="pt-BR" dirty="0"/>
              <a:t>Monitoramento</a:t>
            </a:r>
          </a:p>
          <a:p>
            <a:pPr lvl="1"/>
            <a:r>
              <a:rPr lang="pt-BR" dirty="0"/>
              <a:t>Indicadores de resultado</a:t>
            </a:r>
          </a:p>
          <a:p>
            <a:pPr lvl="1"/>
            <a:r>
              <a:rPr lang="pt-BR" dirty="0"/>
              <a:t>Indicadores de processo</a:t>
            </a:r>
          </a:p>
          <a:p>
            <a:pPr lvl="1"/>
            <a:endParaRPr lang="pt-BR" dirty="0"/>
          </a:p>
          <a:p>
            <a:pPr lvl="1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7FD72E-DD94-43DC-8160-AE259EF44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104" y="0"/>
            <a:ext cx="4171896" cy="231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1D653-9A0A-48CE-BC47-638FC5E6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8744" cy="1325563"/>
          </a:xfrm>
        </p:spPr>
        <p:txBody>
          <a:bodyPr/>
          <a:lstStyle/>
          <a:p>
            <a:r>
              <a:rPr lang="pt-BR" b="1" dirty="0"/>
              <a:t>A adesão aos protocolos de </a:t>
            </a:r>
            <a:r>
              <a:rPr lang="pt-BR" b="1" dirty="0" err="1"/>
              <a:t>antibióticoprofilaxia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91846B-F521-4B04-8D78-5C3237BE4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Há grande variabilidade na adesão aos protocolos de </a:t>
            </a:r>
            <a:r>
              <a:rPr lang="pt-BR" dirty="0" err="1"/>
              <a:t>atb</a:t>
            </a:r>
            <a:r>
              <a:rPr lang="pt-BR" dirty="0"/>
              <a:t> profilaxia</a:t>
            </a:r>
          </a:p>
          <a:p>
            <a:pPr lvl="1"/>
            <a:r>
              <a:rPr lang="pt-BR" dirty="0" err="1"/>
              <a:t>Metanálise</a:t>
            </a:r>
            <a:r>
              <a:rPr lang="pt-BR" dirty="0"/>
              <a:t> – </a:t>
            </a:r>
            <a:r>
              <a:rPr lang="pt-BR" dirty="0" err="1"/>
              <a:t>Gouvea</a:t>
            </a:r>
            <a:r>
              <a:rPr lang="pt-BR" dirty="0"/>
              <a:t> M 2015</a:t>
            </a:r>
          </a:p>
          <a:p>
            <a:pPr lvl="2"/>
            <a:r>
              <a:rPr lang="pt-BR" dirty="0"/>
              <a:t>Ampla variação de adesão em todos as etapas da profilaxia</a:t>
            </a:r>
          </a:p>
          <a:p>
            <a:pPr lvl="1"/>
            <a:r>
              <a:rPr lang="pt-BR" dirty="0"/>
              <a:t>Estudo observacional (9 hospitais) – Schmitt C 2017</a:t>
            </a:r>
          </a:p>
          <a:p>
            <a:pPr lvl="2"/>
            <a:r>
              <a:rPr lang="pt-BR" dirty="0"/>
              <a:t>Baixa adesão completa (10%) </a:t>
            </a:r>
          </a:p>
          <a:p>
            <a:pPr lvl="2"/>
            <a:r>
              <a:rPr lang="pt-BR" dirty="0"/>
              <a:t>Fatores associados com melhor adesão</a:t>
            </a:r>
          </a:p>
          <a:p>
            <a:pPr lvl="3"/>
            <a:r>
              <a:rPr lang="pt-BR" dirty="0"/>
              <a:t>Feedback das taxas de adesão</a:t>
            </a:r>
          </a:p>
          <a:p>
            <a:pPr lvl="3"/>
            <a:r>
              <a:rPr lang="pt-BR" dirty="0"/>
              <a:t>Disseminação de diretrizes</a:t>
            </a:r>
          </a:p>
          <a:p>
            <a:pPr lvl="3"/>
            <a:r>
              <a:rPr lang="pt-BR" dirty="0"/>
              <a:t>Monitoramento </a:t>
            </a:r>
          </a:p>
          <a:p>
            <a:pPr lvl="3"/>
            <a:r>
              <a:rPr lang="pt-BR" dirty="0"/>
              <a:t>Maior tempo de dedicação de profissional de CIH </a:t>
            </a:r>
          </a:p>
          <a:p>
            <a:pPr lvl="2"/>
            <a:r>
              <a:rPr lang="pt-BR" dirty="0"/>
              <a:t>O que não esteve associado à maior adesão</a:t>
            </a:r>
          </a:p>
          <a:p>
            <a:pPr lvl="3"/>
            <a:r>
              <a:rPr lang="pt-BR" dirty="0"/>
              <a:t>Categoria administrativa do hospital</a:t>
            </a:r>
          </a:p>
          <a:p>
            <a:pPr lvl="3"/>
            <a:r>
              <a:rPr lang="pt-BR" dirty="0"/>
              <a:t>Acreditação</a:t>
            </a:r>
          </a:p>
          <a:p>
            <a:pPr lvl="1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DD5C247-0B01-400D-9411-5FF4DB6BF750}"/>
              </a:ext>
            </a:extLst>
          </p:cNvPr>
          <p:cNvSpPr txBox="1"/>
          <p:nvPr/>
        </p:nvSpPr>
        <p:spPr>
          <a:xfrm>
            <a:off x="6843861" y="5988734"/>
            <a:ext cx="5444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Gouvea</a:t>
            </a:r>
            <a:r>
              <a:rPr lang="pt-BR" dirty="0"/>
              <a:t> M et al Braz J </a:t>
            </a:r>
            <a:r>
              <a:rPr lang="pt-BR" dirty="0" err="1"/>
              <a:t>Infect</a:t>
            </a:r>
            <a:r>
              <a:rPr lang="pt-BR" dirty="0"/>
              <a:t> </a:t>
            </a:r>
            <a:r>
              <a:rPr lang="pt-BR" dirty="0" err="1"/>
              <a:t>Dis</a:t>
            </a:r>
            <a:r>
              <a:rPr lang="pt-BR" dirty="0"/>
              <a:t> 2015; 19(5):517-24</a:t>
            </a:r>
          </a:p>
          <a:p>
            <a:r>
              <a:rPr lang="pt-BR" dirty="0"/>
              <a:t>Schmitt C et al </a:t>
            </a:r>
            <a:r>
              <a:rPr lang="pt-BR" dirty="0" err="1"/>
              <a:t>Am</a:t>
            </a:r>
            <a:r>
              <a:rPr lang="pt-BR" dirty="0"/>
              <a:t> J </a:t>
            </a:r>
            <a:r>
              <a:rPr lang="pt-BR" dirty="0" err="1"/>
              <a:t>Infect</a:t>
            </a:r>
            <a:r>
              <a:rPr lang="pt-BR" dirty="0"/>
              <a:t> </a:t>
            </a:r>
            <a:r>
              <a:rPr lang="pt-BR" dirty="0" err="1"/>
              <a:t>Control</a:t>
            </a:r>
            <a:r>
              <a:rPr lang="pt-BR" dirty="0"/>
              <a:t> 2017; 45(10):1111-15</a:t>
            </a:r>
          </a:p>
        </p:txBody>
      </p:sp>
    </p:spTree>
    <p:extLst>
      <p:ext uri="{BB962C8B-B14F-4D97-AF65-F5344CB8AC3E}">
        <p14:creationId xmlns:p14="http://schemas.microsoft.com/office/powerpoint/2010/main" val="3576485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19AF8-9C4A-484A-9ECD-0289C96FA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ED3101-1F9F-4D66-B909-2CA6A9327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4F9BF3-CBCC-4D2D-98FE-31C53EFC5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013" y="0"/>
            <a:ext cx="9451974" cy="70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07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Preparo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pele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411" name="Espaço Reservado para Conteúdo 2"/>
          <p:cNvSpPr>
            <a:spLocks noGrp="1"/>
          </p:cNvSpPr>
          <p:nvPr>
            <p:ph idx="1"/>
          </p:nvPr>
        </p:nvSpPr>
        <p:spPr>
          <a:solidFill>
            <a:schemeClr val="bg1">
              <a:alpha val="70195"/>
            </a:schemeClr>
          </a:solidFill>
        </p:spPr>
        <p:txBody>
          <a:bodyPr/>
          <a:lstStyle/>
          <a:p>
            <a:r>
              <a:rPr lang="en-US" dirty="0" err="1"/>
              <a:t>Tricotomia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Seropian</a:t>
            </a:r>
            <a:r>
              <a:rPr lang="en-US" dirty="0"/>
              <a:t> &amp; Reynolds, 1971</a:t>
            </a:r>
            <a:r>
              <a:rPr lang="en-US" baseline="30000" dirty="0"/>
              <a:t>1</a:t>
            </a:r>
          </a:p>
          <a:p>
            <a:endParaRPr lang="pt-BR" baseline="300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292125"/>
              </p:ext>
            </p:extLst>
          </p:nvPr>
        </p:nvGraphicFramePr>
        <p:xfrm>
          <a:off x="2279452" y="2889250"/>
          <a:ext cx="8064896" cy="18288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Método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utilizado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Taxa de </a:t>
                      </a:r>
                      <a:r>
                        <a:rPr lang="en-US" sz="2400" dirty="0" err="1"/>
                        <a:t>infecção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Lâmina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5,6%</a:t>
                      </a:r>
                      <a:endParaRPr lang="pt-BR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Creme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depilatório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0,6%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Sem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remoção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0,6%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212786"/>
              </p:ext>
            </p:extLst>
          </p:nvPr>
        </p:nvGraphicFramePr>
        <p:xfrm>
          <a:off x="2279452" y="4718050"/>
          <a:ext cx="8064896" cy="18288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Momento</a:t>
                      </a:r>
                      <a:r>
                        <a:rPr lang="en-US" sz="2400" dirty="0"/>
                        <a:t> da </a:t>
                      </a:r>
                      <a:r>
                        <a:rPr lang="en-US" sz="2400" dirty="0" err="1"/>
                        <a:t>remoção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Taxa de </a:t>
                      </a:r>
                      <a:r>
                        <a:rPr lang="en-US" sz="2400" dirty="0" err="1"/>
                        <a:t>infecção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Imediatamente</a:t>
                      </a:r>
                      <a:r>
                        <a:rPr lang="en-US" sz="2400" dirty="0"/>
                        <a:t> antes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3,1%</a:t>
                      </a:r>
                      <a:endParaRPr lang="pt-BR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≤ 24h antes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7,1%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&gt;24h</a:t>
                      </a:r>
                      <a:r>
                        <a:rPr lang="en-US" sz="2400" baseline="0" dirty="0"/>
                        <a:t> antes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20%</a:t>
                      </a:r>
                      <a:endParaRPr lang="pt-B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7446" name="CaixaDeTexto 5"/>
          <p:cNvSpPr txBox="1">
            <a:spLocks noChangeArrowheads="1"/>
          </p:cNvSpPr>
          <p:nvPr/>
        </p:nvSpPr>
        <p:spPr bwMode="auto">
          <a:xfrm>
            <a:off x="7835900" y="6519862"/>
            <a:ext cx="4356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 dirty="0">
                <a:latin typeface="Calibri" pitchFamily="34" charset="0"/>
              </a:rPr>
              <a:t>1. The American Journal of Surgery</a:t>
            </a:r>
            <a:r>
              <a:rPr lang="en-US" sz="1600" dirty="0">
                <a:latin typeface="Calibri" pitchFamily="34" charset="0"/>
              </a:rPr>
              <a:t>, 1971;121:251.</a:t>
            </a:r>
            <a:endParaRPr lang="pt-BR" sz="1600" dirty="0">
              <a:latin typeface="Calibri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D99E0D8-0996-42CE-98AC-E73B8C5B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950" y="90488"/>
            <a:ext cx="2019300" cy="22669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Clorexidina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x PVPI (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Darouiche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et al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, 2010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1)</a:t>
            </a:r>
          </a:p>
          <a:p>
            <a:pPr>
              <a:defRPr/>
            </a:pPr>
            <a:endParaRPr lang="en-US" baseline="30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baseline="30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baseline="30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baseline="30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baseline="30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baseline="30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Banho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pré-operatório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Webster &amp; Osborne, 2012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pt-BR" baseline="30000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Chlebicki et al, 2013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ANTISSEPSIA DA PELE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774825" y="2349500"/>
          <a:ext cx="8640960" cy="2286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Infecção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Clorexidina</a:t>
                      </a:r>
                      <a:r>
                        <a:rPr lang="en-US" sz="2000" baseline="0" dirty="0"/>
                        <a:t> </a:t>
                      </a:r>
                    </a:p>
                    <a:p>
                      <a:pPr algn="ctr"/>
                      <a:r>
                        <a:rPr lang="en-US" sz="2000" baseline="0" dirty="0"/>
                        <a:t>(n = 409)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PVPI </a:t>
                      </a:r>
                    </a:p>
                    <a:p>
                      <a:pPr algn="ctr"/>
                      <a:r>
                        <a:rPr lang="en-US" sz="2000" dirty="0"/>
                        <a:t>(n = 440)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Análise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ISC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9,5%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16,1%</a:t>
                      </a:r>
                      <a:endParaRPr lang="pt-B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RR 0,59 (0,41-0,85)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Inc. superficial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4,2%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8,6%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 = 0,008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Inc. </a:t>
                      </a:r>
                      <a:r>
                        <a:rPr lang="en-US" sz="2000" baseline="0" dirty="0" err="1"/>
                        <a:t>profunda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1%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3%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 = 0,05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err="1"/>
                        <a:t>Órgão-espaço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4,4%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4,5%</a:t>
                      </a:r>
                      <a:endParaRPr lang="pt-B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p&gt;0,05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0516" name="CaixaDeTexto 4"/>
          <p:cNvSpPr txBox="1">
            <a:spLocks noChangeArrowheads="1"/>
          </p:cNvSpPr>
          <p:nvPr/>
        </p:nvSpPr>
        <p:spPr bwMode="auto">
          <a:xfrm>
            <a:off x="6707188" y="6054726"/>
            <a:ext cx="39608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buFontTx/>
              <a:buAutoNum type="arabicPeriod"/>
            </a:pPr>
            <a:r>
              <a:rPr lang="en-US" sz="1600" i="1">
                <a:latin typeface="Calibri" pitchFamily="34" charset="0"/>
              </a:rPr>
              <a:t>N Engl J Med</a:t>
            </a:r>
            <a:r>
              <a:rPr lang="en-US" sz="1600">
                <a:latin typeface="Calibri" pitchFamily="34" charset="0"/>
              </a:rPr>
              <a:t> 2010;362(1):18-26.</a:t>
            </a:r>
          </a:p>
          <a:p>
            <a:pPr marL="342900" indent="-342900" algn="r">
              <a:buFontTx/>
              <a:buAutoNum type="arabicPeriod"/>
            </a:pPr>
            <a:r>
              <a:rPr lang="en-US" sz="1600" i="1">
                <a:latin typeface="Calibri" pitchFamily="34" charset="0"/>
              </a:rPr>
              <a:t>Cochrane Database Syst Rev</a:t>
            </a:r>
            <a:r>
              <a:rPr lang="en-US" sz="1600">
                <a:latin typeface="Calibri" pitchFamily="34" charset="0"/>
              </a:rPr>
              <a:t>. 2012;12:9.</a:t>
            </a:r>
          </a:p>
          <a:p>
            <a:pPr marL="342900" indent="-342900" algn="r">
              <a:buFontTx/>
              <a:buAutoNum type="arabicPeriod"/>
            </a:pPr>
            <a:r>
              <a:rPr lang="en-US" sz="1600" i="1">
                <a:latin typeface="Calibri" pitchFamily="34" charset="0"/>
              </a:rPr>
              <a:t>Amer J of Infec Control </a:t>
            </a:r>
            <a:r>
              <a:rPr lang="en-US" sz="1600">
                <a:latin typeface="Calibri" pitchFamily="34" charset="0"/>
              </a:rPr>
              <a:t>2013;41:16717.</a:t>
            </a:r>
          </a:p>
          <a:p>
            <a:pPr marL="342900" indent="-342900" algn="r">
              <a:buFontTx/>
              <a:buAutoNum type="arabicPeriod"/>
            </a:pPr>
            <a:endParaRPr lang="pt-BR" sz="1600">
              <a:latin typeface="Calibri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1703388" y="1844675"/>
          <a:ext cx="8784976" cy="33528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515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Grupos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RR (IC</a:t>
                      </a:r>
                      <a:r>
                        <a:rPr lang="en-US" sz="2800" baseline="0" dirty="0"/>
                        <a:t> 95%)</a:t>
                      </a:r>
                      <a:endParaRPr lang="pt-B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52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Clorexidina</a:t>
                      </a:r>
                      <a:r>
                        <a:rPr lang="en-US" sz="2800" dirty="0"/>
                        <a:t> x placebo</a:t>
                      </a:r>
                      <a:r>
                        <a:rPr lang="en-US" sz="2800" baseline="0" dirty="0"/>
                        <a:t> </a:t>
                      </a:r>
                    </a:p>
                    <a:p>
                      <a:pPr algn="ctr"/>
                      <a:r>
                        <a:rPr lang="en-US" sz="2800" baseline="0" dirty="0"/>
                        <a:t>(n = 7791)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0,91 (0,8-1,04)</a:t>
                      </a:r>
                      <a:endParaRPr lang="pt-BR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57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Clorexidina</a:t>
                      </a:r>
                      <a:r>
                        <a:rPr lang="en-US" sz="2800" baseline="0" dirty="0"/>
                        <a:t> x </a:t>
                      </a:r>
                      <a:r>
                        <a:rPr lang="en-US" sz="2800" baseline="0" dirty="0" err="1"/>
                        <a:t>sabão</a:t>
                      </a:r>
                      <a:endParaRPr lang="en-US" sz="2800" baseline="0" dirty="0"/>
                    </a:p>
                    <a:p>
                      <a:pPr algn="ctr"/>
                      <a:r>
                        <a:rPr lang="en-US" sz="2800" baseline="0" dirty="0"/>
                        <a:t> (n = 1443)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1,02 (0,57-1,84)</a:t>
                      </a:r>
                      <a:endParaRPr lang="pt-BR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30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Clorexidina</a:t>
                      </a:r>
                      <a:r>
                        <a:rPr lang="en-US" sz="2800" dirty="0"/>
                        <a:t> x </a:t>
                      </a:r>
                      <a:r>
                        <a:rPr lang="az-Cyrl-AZ" sz="2800" dirty="0"/>
                        <a:t>ф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banho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/>
                        <a:t>(n = 1192)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0,36 (0,17-0,79)</a:t>
                      </a:r>
                      <a:endParaRPr lang="pt-BR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1703388" y="1604964"/>
          <a:ext cx="8856984" cy="378171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60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57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00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Grupos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err="1"/>
                        <a:t>Clorexidina</a:t>
                      </a:r>
                      <a:endParaRPr lang="pt-BR" sz="24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Outras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intervenções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RR (IC95%)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00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Cirurgia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limpa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/>
                        <a:t>(n = 14367)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6,3%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6,4%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0,88 (0,71-1,09)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817"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err="1"/>
                        <a:t>Cirurgia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limpa</a:t>
                      </a:r>
                      <a:r>
                        <a:rPr lang="en-US" sz="2400" baseline="0" dirty="0"/>
                        <a:t>/</a:t>
                      </a:r>
                      <a:r>
                        <a:rPr lang="en-US" sz="2400" baseline="0" dirty="0" err="1"/>
                        <a:t>contaminada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ou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contaminada</a:t>
                      </a:r>
                      <a:r>
                        <a:rPr lang="en-US" sz="2400" baseline="0" dirty="0"/>
                        <a:t> </a:t>
                      </a:r>
                    </a:p>
                    <a:p>
                      <a:pPr algn="ctr"/>
                      <a:r>
                        <a:rPr lang="en-US" sz="2400" baseline="0" dirty="0"/>
                        <a:t>(n = 3565)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8,7%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10,2%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0,94 (0,76-1,16)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20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(n = 17932)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6,8%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7,2%</a:t>
                      </a:r>
                      <a:endParaRPr lang="pt-BR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0,9 (0,77-1,05)</a:t>
                      </a:r>
                      <a:endParaRPr lang="pt-BR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DFD0994E-71E0-4609-A700-D3F3BF29A794}"/>
              </a:ext>
            </a:extLst>
          </p:cNvPr>
          <p:cNvSpPr txBox="1"/>
          <p:nvPr/>
        </p:nvSpPr>
        <p:spPr>
          <a:xfrm>
            <a:off x="0" y="6490028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Maria </a:t>
            </a:r>
            <a:r>
              <a:rPr lang="pt-BR" dirty="0" err="1"/>
              <a:t>Luisa</a:t>
            </a:r>
            <a:r>
              <a:rPr lang="pt-BR" dirty="0"/>
              <a:t> Moura</a:t>
            </a:r>
          </a:p>
        </p:txBody>
      </p:sp>
    </p:spTree>
    <p:extLst>
      <p:ext uri="{BB962C8B-B14F-4D97-AF65-F5344CB8AC3E}">
        <p14:creationId xmlns:p14="http://schemas.microsoft.com/office/powerpoint/2010/main" val="318949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2468E-B466-4CA3-9043-8BD46B0C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 prevenção de infecção de sítio</a:t>
            </a:r>
            <a:br>
              <a:rPr lang="pt-BR" b="1" dirty="0"/>
            </a:br>
            <a:r>
              <a:rPr lang="pt-BR" b="1" dirty="0"/>
              <a:t> cirúrgico e o anestesista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0EB993-392C-4D50-9792-60A8EA340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487"/>
            <a:ext cx="10515600" cy="4351338"/>
          </a:xfrm>
        </p:spPr>
        <p:txBody>
          <a:bodyPr/>
          <a:lstStyle/>
          <a:p>
            <a:r>
              <a:rPr lang="pt-BR" dirty="0"/>
              <a:t>Antibiótico profilático</a:t>
            </a:r>
          </a:p>
          <a:p>
            <a:r>
              <a:rPr lang="pt-BR" dirty="0"/>
              <a:t>Glicemia </a:t>
            </a:r>
          </a:p>
          <a:p>
            <a:pPr lvl="1"/>
            <a:r>
              <a:rPr lang="pt-BR" dirty="0"/>
              <a:t>Controle de glicemia (&lt;200 mg/dl) para todos os pacientes </a:t>
            </a:r>
          </a:p>
          <a:p>
            <a:r>
              <a:rPr lang="pt-BR" dirty="0"/>
              <a:t>O2</a:t>
            </a:r>
          </a:p>
          <a:p>
            <a:pPr lvl="1"/>
            <a:r>
              <a:rPr lang="pt-BR" dirty="0"/>
              <a:t>Altas FIO2 (80%) podem ter impacto na prevenção de ISC, especialmente em cirurgias colorretais</a:t>
            </a:r>
          </a:p>
          <a:p>
            <a:r>
              <a:rPr lang="pt-BR" dirty="0" err="1"/>
              <a:t>Normotermia</a:t>
            </a:r>
            <a:r>
              <a:rPr lang="pt-BR" dirty="0"/>
              <a:t> </a:t>
            </a:r>
          </a:p>
          <a:p>
            <a:r>
              <a:rPr lang="pt-BR" dirty="0"/>
              <a:t>Transfusão 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DD47609-6A2A-4A17-81ED-1BA1BC1920FC}"/>
              </a:ext>
            </a:extLst>
          </p:cNvPr>
          <p:cNvSpPr txBox="1"/>
          <p:nvPr/>
        </p:nvSpPr>
        <p:spPr>
          <a:xfrm>
            <a:off x="7984503" y="6268825"/>
            <a:ext cx="4072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Munoz-Price</a:t>
            </a:r>
            <a:r>
              <a:rPr lang="pt-BR" dirty="0"/>
              <a:t> S et al CID 2013; 57:1465-72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982787-573C-4093-BE39-85A58C1D0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805" y="0"/>
            <a:ext cx="2765196" cy="20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7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MELHORANDO AS CONDIÇÕES DO PACIENTE…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81200" y="1700213"/>
            <a:ext cx="8578850" cy="5086350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Normotermia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Kurz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et al, 1996)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1</a:t>
            </a:r>
          </a:p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Oxigênio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suplementar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lvl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Greif et al, 2000 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(FiO2 0,8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vs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0,3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ISC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5,2%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vs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11,2%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Pryor et al, 2004 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(FiO2 0,8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vs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0,35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25%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vs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11,3%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Belda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et al, 2005 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4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(FiO2 0,8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vs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0,3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14,9%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vs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24,4%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Dellinger el al, 2005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C00000"/>
                </a:solidFill>
                <a:sym typeface="Wingdings"/>
              </a:rPr>
              <a:t>24% com FiO2 0,8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/>
              </a:rPr>
              <a:t>(p&gt;0,05)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847851" y="2205038"/>
          <a:ext cx="8568953" cy="230425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87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9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7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1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Evento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Hipotermia</a:t>
                      </a:r>
                      <a:r>
                        <a:rPr lang="en-US" sz="2000" dirty="0"/>
                        <a:t> (n=96)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Normotermia</a:t>
                      </a:r>
                      <a:r>
                        <a:rPr lang="en-US" sz="2000" dirty="0"/>
                        <a:t> </a:t>
                      </a:r>
                    </a:p>
                    <a:p>
                      <a:pPr algn="ctr"/>
                      <a:r>
                        <a:rPr lang="en-US" sz="2000" dirty="0"/>
                        <a:t>(n=104)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 valor</a:t>
                      </a:r>
                      <a:endParaRPr lang="pt-B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 </a:t>
                      </a:r>
                      <a:r>
                        <a:rPr lang="en-US" sz="2000" dirty="0" err="1"/>
                        <a:t>média</a:t>
                      </a:r>
                      <a:r>
                        <a:rPr lang="en-US" sz="2000" dirty="0"/>
                        <a:t> (±DP)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34,7</a:t>
                      </a:r>
                      <a:r>
                        <a:rPr lang="en-US" sz="2000" baseline="0" dirty="0"/>
                        <a:t> (</a:t>
                      </a:r>
                      <a:r>
                        <a:rPr lang="en-US" sz="2000" dirty="0"/>
                        <a:t>±</a:t>
                      </a:r>
                      <a:r>
                        <a:rPr lang="en-US" sz="2000" baseline="0" dirty="0"/>
                        <a:t>0,6) ºC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36,6 (±0,5)</a:t>
                      </a:r>
                      <a:r>
                        <a:rPr lang="en-US" sz="2000" baseline="0" dirty="0"/>
                        <a:t> ºC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&lt;0,001</a:t>
                      </a:r>
                      <a:endParaRPr lang="pt-B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ISC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19%</a:t>
                      </a:r>
                      <a:endParaRPr lang="pt-BR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6%</a:t>
                      </a:r>
                      <a:endParaRPr lang="pt-BR" sz="20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0,009</a:t>
                      </a:r>
                      <a:endParaRPr lang="pt-B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Remoção</a:t>
                      </a:r>
                      <a:r>
                        <a:rPr lang="en-US" sz="2000" dirty="0"/>
                        <a:t> da </a:t>
                      </a:r>
                      <a:r>
                        <a:rPr lang="en-US" sz="2000" dirty="0" err="1"/>
                        <a:t>sutura</a:t>
                      </a:r>
                      <a:r>
                        <a:rPr lang="en-US" sz="2000" dirty="0"/>
                        <a:t> (</a:t>
                      </a:r>
                      <a:r>
                        <a:rPr lang="en-US" sz="2000" dirty="0" err="1"/>
                        <a:t>dias</a:t>
                      </a:r>
                      <a:r>
                        <a:rPr lang="en-US" sz="2000" dirty="0"/>
                        <a:t>)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9,8  ± 2,9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10,9 ± 1,9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0,002</a:t>
                      </a:r>
                      <a:endParaRPr lang="pt-B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26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Hospitalizaçãpo</a:t>
                      </a:r>
                      <a:r>
                        <a:rPr lang="en-US" sz="2000" dirty="0"/>
                        <a:t> (</a:t>
                      </a:r>
                      <a:r>
                        <a:rPr lang="en-US" sz="2000" dirty="0" err="1"/>
                        <a:t>dias</a:t>
                      </a:r>
                      <a:r>
                        <a:rPr lang="en-US" sz="2000" dirty="0"/>
                        <a:t>)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12,1 ±4,4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14,7±6,5</a:t>
                      </a:r>
                      <a:endParaRPr lang="pt-BR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0,001</a:t>
                      </a:r>
                      <a:endParaRPr lang="pt-BR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4656139" y="6524625"/>
            <a:ext cx="6048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latin typeface="Calibri" pitchFamily="34" charset="0"/>
              </a:rPr>
              <a:t>1. </a:t>
            </a:r>
            <a:r>
              <a:rPr lang="en-US" i="1">
                <a:latin typeface="Calibri" pitchFamily="34" charset="0"/>
              </a:rPr>
              <a:t>N Engl J Med </a:t>
            </a:r>
            <a:r>
              <a:rPr lang="en-US">
                <a:latin typeface="Calibri" pitchFamily="34" charset="0"/>
              </a:rPr>
              <a:t>1996;334:1209-1215</a:t>
            </a:r>
            <a:endParaRPr lang="pt-BR">
              <a:latin typeface="Calibri" pitchFamily="34" charset="0"/>
            </a:endParaRP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7248526" y="6516688"/>
            <a:ext cx="3394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latin typeface="Calibri" pitchFamily="34" charset="0"/>
              </a:rPr>
              <a:t>2. N Engl J Med 2000</a:t>
            </a:r>
            <a:r>
              <a:rPr lang="en-US">
                <a:latin typeface="Calibri" pitchFamily="34" charset="0"/>
              </a:rPr>
              <a:t>;342:161-167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8064500" y="6516688"/>
            <a:ext cx="2578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latin typeface="Calibri" pitchFamily="34" charset="0"/>
              </a:rPr>
              <a:t>3. JAMA 2004</a:t>
            </a:r>
            <a:r>
              <a:rPr lang="en-US">
                <a:latin typeface="Calibri" pitchFamily="34" charset="0"/>
              </a:rPr>
              <a:t>;291:79-87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7478713" y="6516688"/>
            <a:ext cx="3225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latin typeface="Calibri" pitchFamily="34" charset="0"/>
              </a:rPr>
              <a:t>4. JAMA 2005</a:t>
            </a:r>
            <a:r>
              <a:rPr lang="en-US">
                <a:latin typeface="Calibri" pitchFamily="34" charset="0"/>
              </a:rPr>
              <a:t>;294:2035-2042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7464425" y="6516688"/>
            <a:ext cx="3225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i="1">
                <a:latin typeface="Calibri" pitchFamily="34" charset="0"/>
              </a:rPr>
              <a:t>5. JAMA 2005</a:t>
            </a:r>
            <a:r>
              <a:rPr lang="en-US">
                <a:latin typeface="Calibri" pitchFamily="34" charset="0"/>
              </a:rPr>
              <a:t>;294:2091-2092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743B4C0-D3E2-46F6-A178-A14B5EE02C2F}"/>
              </a:ext>
            </a:extLst>
          </p:cNvPr>
          <p:cNvSpPr txBox="1"/>
          <p:nvPr/>
        </p:nvSpPr>
        <p:spPr>
          <a:xfrm>
            <a:off x="0" y="6490028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Maria </a:t>
            </a:r>
            <a:r>
              <a:rPr lang="pt-BR" dirty="0" err="1"/>
              <a:t>Luisa</a:t>
            </a:r>
            <a:r>
              <a:rPr lang="pt-BR" dirty="0"/>
              <a:t> Moura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AE296-F8C1-4FB7-9953-E4A4BDD2A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E3242F-B26A-4086-A0E4-34EC73CE1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043437-82D5-47CE-B697-583D57EFB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5643B-4861-47B0-A3F2-4003883B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77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BA6EE-E879-430B-B0C9-6174AEAE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30" y="156083"/>
            <a:ext cx="10515600" cy="1325563"/>
          </a:xfrm>
        </p:spPr>
        <p:txBody>
          <a:bodyPr/>
          <a:lstStyle/>
          <a:p>
            <a:r>
              <a:rPr lang="pt-BR" b="1" dirty="0"/>
              <a:t>Área do anestesista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978B51-B8E5-4723-ACC7-B171B27C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2" y="1481646"/>
            <a:ext cx="10515600" cy="4351338"/>
          </a:xfrm>
        </p:spPr>
        <p:txBody>
          <a:bodyPr>
            <a:normAutofit/>
          </a:bodyPr>
          <a:lstStyle/>
          <a:p>
            <a:r>
              <a:rPr lang="pt-BR" dirty="0"/>
              <a:t>Higiene de mãos e os cinco momentos</a:t>
            </a:r>
          </a:p>
          <a:p>
            <a:pPr lvl="1"/>
            <a:r>
              <a:rPr lang="pt-BR" dirty="0"/>
              <a:t>54 oportunidades/hora </a:t>
            </a:r>
          </a:p>
          <a:p>
            <a:pPr lvl="1"/>
            <a:r>
              <a:rPr lang="pt-BR" dirty="0"/>
              <a:t>Taxa de adesão de 17%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 descr="Uma imagem contendo interior&#10;&#10;Descrição gerada automaticamente">
            <a:extLst>
              <a:ext uri="{FF2B5EF4-FFF2-40B4-BE49-F238E27FC236}">
                <a16:creationId xmlns:a16="http://schemas.microsoft.com/office/drawing/2014/main" id="{EB5EAFC7-1A3A-4975-9244-F6A7A23FB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9171" y="1102122"/>
            <a:ext cx="5895975" cy="442198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8F2E223-D467-48D1-A0B7-AA34335E8907}"/>
              </a:ext>
            </a:extLst>
          </p:cNvPr>
          <p:cNvSpPr txBox="1"/>
          <p:nvPr/>
        </p:nvSpPr>
        <p:spPr>
          <a:xfrm>
            <a:off x="8342722" y="6458195"/>
            <a:ext cx="343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Munoz-Price</a:t>
            </a:r>
            <a:r>
              <a:rPr lang="pt-BR" dirty="0"/>
              <a:t> S, ICHE 2019; 40:1-17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840E8D2-4178-4577-BA96-EC4901BD1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35" y="2836133"/>
            <a:ext cx="2715614" cy="36220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BE8C072-B7C3-46FD-8F8C-A21D2FE70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242" y="3046825"/>
            <a:ext cx="2402032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BDAE1-A011-4A96-A28B-023623C1F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Luvas duplas durante a intubação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C9A40E-5D85-463E-B920-210E0D854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3300"/>
            <a:ext cx="10515600" cy="4351338"/>
          </a:xfrm>
        </p:spPr>
        <p:txBody>
          <a:bodyPr/>
          <a:lstStyle/>
          <a:p>
            <a:r>
              <a:rPr lang="pt-BR" dirty="0"/>
              <a:t>O anestesista deve usar luvas duplas durante a IOT e retirar as luvas externa imediatamente após o procedimento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Retirar as luvas internas na primeira oportunidade e higienizar as mãos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9CE4D3E-2FB5-4989-B340-5573C66D1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975" y="0"/>
            <a:ext cx="2867025" cy="19907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2B53B34-B964-4B40-A720-01BCB1646429}"/>
              </a:ext>
            </a:extLst>
          </p:cNvPr>
          <p:cNvSpPr txBox="1"/>
          <p:nvPr/>
        </p:nvSpPr>
        <p:spPr>
          <a:xfrm>
            <a:off x="8342722" y="6458195"/>
            <a:ext cx="343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Munoz-Price</a:t>
            </a:r>
            <a:r>
              <a:rPr lang="pt-BR" dirty="0"/>
              <a:t> S, ICHE 2019; 40:1-17</a:t>
            </a:r>
          </a:p>
        </p:txBody>
      </p:sp>
    </p:spTree>
    <p:extLst>
      <p:ext uri="{BB962C8B-B14F-4D97-AF65-F5344CB8AC3E}">
        <p14:creationId xmlns:p14="http://schemas.microsoft.com/office/powerpoint/2010/main" val="360677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85F37-E9A9-4A85-94F6-D687D41A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Barreira máxima para inserção de cateter venoso central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F311EAD-ADE3-4EAF-84DF-07A7F94B8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024DD4B-5F1F-4B5B-BFAF-6B91FE4A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11" y="2217384"/>
            <a:ext cx="6082940" cy="33507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C3C02F4-7A5D-4FE9-ACCD-37CA752BB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2152246"/>
            <a:ext cx="4260961" cy="34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30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C35175-A705-49D2-B9C1-89D9F529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Números atribuídos à infecção do sítio cirúrgico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A4A81C-0256-4A33-9604-1D485D54E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Dados </a:t>
            </a:r>
          </a:p>
          <a:p>
            <a:pPr lvl="1"/>
            <a:r>
              <a:rPr lang="pt-BR" dirty="0"/>
              <a:t>80 milhões de cirurgias nos EUA em 2006</a:t>
            </a:r>
          </a:p>
          <a:p>
            <a:pPr lvl="1"/>
            <a:r>
              <a:rPr lang="pt-BR" dirty="0"/>
              <a:t>Taxa estimada de ISC 1,9%</a:t>
            </a:r>
          </a:p>
          <a:p>
            <a:pPr lvl="1"/>
            <a:r>
              <a:rPr lang="pt-BR" dirty="0"/>
              <a:t>Custo atribuível US$10443,00 a US$25546,00</a:t>
            </a:r>
          </a:p>
          <a:p>
            <a:pPr lvl="1"/>
            <a:r>
              <a:rPr lang="pt-BR" dirty="0"/>
              <a:t>7 a 10 dias de internação adicional</a:t>
            </a:r>
          </a:p>
          <a:p>
            <a:pPr lvl="1"/>
            <a:r>
              <a:rPr lang="pt-BR" dirty="0"/>
              <a:t>2 a 11 vezes mais risco de óbito</a:t>
            </a:r>
          </a:p>
          <a:p>
            <a:pPr lvl="1"/>
            <a:r>
              <a:rPr lang="pt-BR" dirty="0"/>
              <a:t>Evitável em até 70%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2AC93B5-5AD0-4FC0-BD28-B248264A2189}"/>
              </a:ext>
            </a:extLst>
          </p:cNvPr>
          <p:cNvSpPr txBox="1"/>
          <p:nvPr/>
        </p:nvSpPr>
        <p:spPr>
          <a:xfrm>
            <a:off x="6834433" y="6495281"/>
            <a:ext cx="524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Barríos</a:t>
            </a:r>
            <a:r>
              <a:rPr lang="pt-BR" dirty="0"/>
              <a:t>-Torres SI et al. JAMA </a:t>
            </a:r>
            <a:r>
              <a:rPr lang="pt-BR" i="1" dirty="0" err="1"/>
              <a:t>Surg</a:t>
            </a:r>
            <a:r>
              <a:rPr lang="pt-BR" dirty="0"/>
              <a:t> 2017; 152(8):784-91</a:t>
            </a:r>
          </a:p>
        </p:txBody>
      </p:sp>
      <p:pic>
        <p:nvPicPr>
          <p:cNvPr id="1026" name="Picture 2" descr="Resultado de imagem para dados epidemiologicos">
            <a:extLst>
              <a:ext uri="{FF2B5EF4-FFF2-40B4-BE49-F238E27FC236}">
                <a16:creationId xmlns:a16="http://schemas.microsoft.com/office/drawing/2014/main" id="{B79022AF-CEE9-4D0F-9CBE-8D7055F69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552" y="1507307"/>
            <a:ext cx="3477648" cy="22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7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E615F-9623-476C-B0D5-A1A203CD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B7F13A-C597-42DA-8002-F68A67B40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CE509A7-3FE3-4051-9B9B-CCEE80F84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24" y="3344700"/>
            <a:ext cx="2975410" cy="199223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BC77D82-F58D-4AF6-9C98-4B5528590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0" y="3594712"/>
            <a:ext cx="2619375" cy="17430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0EC6672-1583-422D-A93E-34635C05F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238" y="2671849"/>
            <a:ext cx="3780038" cy="28130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6FA13C-64DB-4478-948D-E035E5361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98" y="-8113"/>
            <a:ext cx="8178601" cy="19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42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6CC277-8E75-45BE-862C-0E316E31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5DC2F4-86CD-447F-9F45-C20A0E9EC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6B9BC7-9BC3-4F29-9F8A-BBF642CB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33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22E39-F82F-4566-9992-BD12BEF63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Preparo das mãos da equipe com solução alcóolica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EA58DA-7F7A-425B-A8B8-99562E692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DA1930-8542-49B5-8FEB-720C0849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4" y="1690688"/>
            <a:ext cx="3609975" cy="331685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9802141-FFC6-4B33-8915-5B3D8B7E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" y="1629029"/>
            <a:ext cx="6927817" cy="519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25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E18AC-7CDA-47D2-9031-D0E8BEAE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EAC32E-3462-49E7-B6F6-9FD792F5A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D37815-82E2-4E99-8289-D512E0DA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27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1DDF4-88EC-42F4-BBFF-69882611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F82643-2FE5-490F-8D88-BBC9A46AE9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02A093E-394D-478D-B8C5-60DC7A24C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47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5" descr="Logo Hospital.png">
            <a:extLst>
              <a:ext uri="{FF2B5EF4-FFF2-40B4-BE49-F238E27FC236}">
                <a16:creationId xmlns:a16="http://schemas.microsoft.com/office/drawing/2014/main" id="{366CF87A-E834-4C22-9DED-56E3F8DAC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n 1" descr="Curva.png">
            <a:extLst>
              <a:ext uri="{FF2B5EF4-FFF2-40B4-BE49-F238E27FC236}">
                <a16:creationId xmlns:a16="http://schemas.microsoft.com/office/drawing/2014/main" id="{5EF5DBFE-7FAC-4B4B-94CA-900E72F81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6" y="1450976"/>
            <a:ext cx="1936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FD58A6D-11C7-4AAA-9DFC-EAD4F4127751}"/>
              </a:ext>
            </a:extLst>
          </p:cNvPr>
          <p:cNvSpPr/>
          <p:nvPr/>
        </p:nvSpPr>
        <p:spPr>
          <a:xfrm>
            <a:off x="1524000" y="0"/>
            <a:ext cx="9150350" cy="376238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1A8D710-7112-46F1-91BE-FC52097F78FF}"/>
              </a:ext>
            </a:extLst>
          </p:cNvPr>
          <p:cNvCxnSpPr/>
          <p:nvPr/>
        </p:nvCxnSpPr>
        <p:spPr>
          <a:xfrm flipV="1">
            <a:off x="2393950" y="0"/>
            <a:ext cx="0" cy="376238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4" name="Picture 9" descr="Resultado de imagem para indicadores png">
            <a:extLst>
              <a:ext uri="{FF2B5EF4-FFF2-40B4-BE49-F238E27FC236}">
                <a16:creationId xmlns:a16="http://schemas.microsoft.com/office/drawing/2014/main" id="{DCA16BCF-FF25-4EE0-B2A4-FE75D061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463550"/>
            <a:ext cx="108426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Imagem 1">
            <a:extLst>
              <a:ext uri="{FF2B5EF4-FFF2-40B4-BE49-F238E27FC236}">
                <a16:creationId xmlns:a16="http://schemas.microsoft.com/office/drawing/2014/main" id="{213AF7CC-BF05-4B1A-87EB-75CCE8F8D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3" t="8752" r="32973" b="12883"/>
          <a:stretch>
            <a:fillRect/>
          </a:stretch>
        </p:blipFill>
        <p:spPr bwMode="auto">
          <a:xfrm>
            <a:off x="1992313" y="1841501"/>
            <a:ext cx="320675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1C0FDADF-2B7E-4CCF-85FC-751B91126EC2}"/>
              </a:ext>
            </a:extLst>
          </p:cNvPr>
          <p:cNvSpPr/>
          <p:nvPr/>
        </p:nvSpPr>
        <p:spPr>
          <a:xfrm>
            <a:off x="2986088" y="1104900"/>
            <a:ext cx="469900" cy="939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57" name="Imagem 3">
            <a:extLst>
              <a:ext uri="{FF2B5EF4-FFF2-40B4-BE49-F238E27FC236}">
                <a16:creationId xmlns:a16="http://schemas.microsoft.com/office/drawing/2014/main" id="{282AFEE5-027A-404D-A9D3-4958616F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9" t="7227" r="32838" b="29218"/>
          <a:stretch>
            <a:fillRect/>
          </a:stretch>
        </p:blipFill>
        <p:spPr bwMode="auto">
          <a:xfrm>
            <a:off x="5861050" y="1838325"/>
            <a:ext cx="3957638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tângulo 4">
            <a:extLst>
              <a:ext uri="{FF2B5EF4-FFF2-40B4-BE49-F238E27FC236}">
                <a16:creationId xmlns:a16="http://schemas.microsoft.com/office/drawing/2014/main" id="{15E3F905-65AC-4601-9623-39E92812C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6" y="566739"/>
            <a:ext cx="50704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0C617A"/>
                </a:solidFill>
                <a:latin typeface="Arial" panose="020B0604020202020204" pitchFamily="34" charset="0"/>
              </a:rPr>
              <a:t>Desenvolver ações para avaliação da qualidade do Time Out ( teste piloto no CC)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5" descr="Logo Hospital.png">
            <a:extLst>
              <a:ext uri="{FF2B5EF4-FFF2-40B4-BE49-F238E27FC236}">
                <a16:creationId xmlns:a16="http://schemas.microsoft.com/office/drawing/2014/main" id="{D18781C6-D9E1-4E6C-A56A-858AFBD42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1" descr="Curva.png">
            <a:extLst>
              <a:ext uri="{FF2B5EF4-FFF2-40B4-BE49-F238E27FC236}">
                <a16:creationId xmlns:a16="http://schemas.microsoft.com/office/drawing/2014/main" id="{D7FE9D9B-FD83-454E-9157-EC8DF31E7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6" y="1450976"/>
            <a:ext cx="1936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FD58A6D-11C7-4AAA-9DFC-EAD4F4127751}"/>
              </a:ext>
            </a:extLst>
          </p:cNvPr>
          <p:cNvSpPr/>
          <p:nvPr/>
        </p:nvSpPr>
        <p:spPr>
          <a:xfrm>
            <a:off x="1524000" y="0"/>
            <a:ext cx="9150350" cy="376238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1A8D710-7112-46F1-91BE-FC52097F78FF}"/>
              </a:ext>
            </a:extLst>
          </p:cNvPr>
          <p:cNvCxnSpPr/>
          <p:nvPr/>
        </p:nvCxnSpPr>
        <p:spPr>
          <a:xfrm flipV="1">
            <a:off x="2393950" y="0"/>
            <a:ext cx="0" cy="376238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8" name="Picture 9" descr="Resultado de imagem para indicadores png">
            <a:extLst>
              <a:ext uri="{FF2B5EF4-FFF2-40B4-BE49-F238E27FC236}">
                <a16:creationId xmlns:a16="http://schemas.microsoft.com/office/drawing/2014/main" id="{6BCD3982-8ED6-4D1F-AC7C-1A3315C5C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463550"/>
            <a:ext cx="108426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m 6">
            <a:extLst>
              <a:ext uri="{FF2B5EF4-FFF2-40B4-BE49-F238E27FC236}">
                <a16:creationId xmlns:a16="http://schemas.microsoft.com/office/drawing/2014/main" id="{99CC65BE-DD59-46C6-A9B6-FB86FA96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8649" r="-926" b="36395"/>
          <a:stretch>
            <a:fillRect/>
          </a:stretch>
        </p:blipFill>
        <p:spPr bwMode="auto">
          <a:xfrm>
            <a:off x="1760538" y="1719264"/>
            <a:ext cx="5122862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agem 4">
            <a:extLst>
              <a:ext uri="{FF2B5EF4-FFF2-40B4-BE49-F238E27FC236}">
                <a16:creationId xmlns:a16="http://schemas.microsoft.com/office/drawing/2014/main" id="{B40AE4B1-591D-41D4-B0A1-1B9649011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42480" r="33109" b="15240"/>
          <a:stretch>
            <a:fillRect/>
          </a:stretch>
        </p:blipFill>
        <p:spPr bwMode="auto">
          <a:xfrm>
            <a:off x="5454651" y="3246439"/>
            <a:ext cx="5122863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tângulo 12">
            <a:extLst>
              <a:ext uri="{FF2B5EF4-FFF2-40B4-BE49-F238E27FC236}">
                <a16:creationId xmlns:a16="http://schemas.microsoft.com/office/drawing/2014/main" id="{1449D26F-F086-4087-A462-13867B8A1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6" y="566739"/>
            <a:ext cx="50704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0C617A"/>
                </a:solidFill>
                <a:latin typeface="Arial" panose="020B0604020202020204" pitchFamily="34" charset="0"/>
              </a:rPr>
              <a:t>Desenvolver ações para avaliação da qualidade do Time Out ( teste piloto no CC)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52E9C8-8895-449D-AE24-74D2E9FD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CFC450-06C2-424F-9145-B7C0875C3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E26614-DF89-48AB-8E80-4B1141BD8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04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5" descr="Logo Hospital.png">
            <a:extLst>
              <a:ext uri="{FF2B5EF4-FFF2-40B4-BE49-F238E27FC236}">
                <a16:creationId xmlns:a16="http://schemas.microsoft.com/office/drawing/2014/main" id="{6C564DBB-107D-4780-93CA-EDFAB92C0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n 1" descr="Curva.png">
            <a:extLst>
              <a:ext uri="{FF2B5EF4-FFF2-40B4-BE49-F238E27FC236}">
                <a16:creationId xmlns:a16="http://schemas.microsoft.com/office/drawing/2014/main" id="{122EAB64-03C6-4978-AF1F-56848265D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6" y="1450976"/>
            <a:ext cx="1936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3FD58A6D-11C7-4AAA-9DFC-EAD4F4127751}"/>
              </a:ext>
            </a:extLst>
          </p:cNvPr>
          <p:cNvSpPr/>
          <p:nvPr/>
        </p:nvSpPr>
        <p:spPr>
          <a:xfrm>
            <a:off x="1524000" y="0"/>
            <a:ext cx="9150350" cy="376238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1A8D710-7112-46F1-91BE-FC52097F78FF}"/>
              </a:ext>
            </a:extLst>
          </p:cNvPr>
          <p:cNvCxnSpPr/>
          <p:nvPr/>
        </p:nvCxnSpPr>
        <p:spPr>
          <a:xfrm flipV="1">
            <a:off x="2393950" y="0"/>
            <a:ext cx="0" cy="376238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2" name="Picture 9" descr="Resultado de imagem para indicadores png">
            <a:extLst>
              <a:ext uri="{FF2B5EF4-FFF2-40B4-BE49-F238E27FC236}">
                <a16:creationId xmlns:a16="http://schemas.microsoft.com/office/drawing/2014/main" id="{E1807D99-FCDF-4693-90C3-958221E73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463550"/>
            <a:ext cx="108426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tângulo 4">
            <a:extLst>
              <a:ext uri="{FF2B5EF4-FFF2-40B4-BE49-F238E27FC236}">
                <a16:creationId xmlns:a16="http://schemas.microsoft.com/office/drawing/2014/main" id="{E1367E80-9AD0-4E75-98B8-8B10A29FC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576" y="566739"/>
            <a:ext cx="50704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rgbClr val="0C617A"/>
                </a:solidFill>
                <a:latin typeface="Arial" panose="020B0604020202020204" pitchFamily="34" charset="0"/>
              </a:rPr>
              <a:t>Alertas de Qualidade para o corpo clínico e assistencial</a:t>
            </a:r>
          </a:p>
        </p:txBody>
      </p:sp>
      <p:pic>
        <p:nvPicPr>
          <p:cNvPr id="4104" name="Imagem 5">
            <a:extLst>
              <a:ext uri="{FF2B5EF4-FFF2-40B4-BE49-F238E27FC236}">
                <a16:creationId xmlns:a16="http://schemas.microsoft.com/office/drawing/2014/main" id="{0B178D34-FDFD-43A9-A69D-B2B461A3C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6759" r="44553" b="4877"/>
          <a:stretch>
            <a:fillRect/>
          </a:stretch>
        </p:blipFill>
        <p:spPr bwMode="auto">
          <a:xfrm>
            <a:off x="2066925" y="1725614"/>
            <a:ext cx="3429000" cy="483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Imagem 6">
            <a:extLst>
              <a:ext uri="{FF2B5EF4-FFF2-40B4-BE49-F238E27FC236}">
                <a16:creationId xmlns:a16="http://schemas.microsoft.com/office/drawing/2014/main" id="{7F1E0311-2017-49C4-867E-536414A65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3" t="28738" r="38649" b="10092"/>
          <a:stretch>
            <a:fillRect/>
          </a:stretch>
        </p:blipFill>
        <p:spPr bwMode="auto">
          <a:xfrm>
            <a:off x="6269039" y="1730376"/>
            <a:ext cx="33178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8304B-0D89-4916-8734-F44F730CB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O que monitorar? Como e quando divulgar?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C78C3E-1A7E-4778-A98C-30082B723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D1302E-8832-4AF4-9D15-80503C8E5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664" y="1940819"/>
            <a:ext cx="6231117" cy="43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41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1610D-D261-4384-BDE0-CA70F766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25" y="365125"/>
            <a:ext cx="10515600" cy="1325563"/>
          </a:xfrm>
        </p:spPr>
        <p:txBody>
          <a:bodyPr/>
          <a:lstStyle/>
          <a:p>
            <a:r>
              <a:rPr lang="pt-BR" dirty="0"/>
              <a:t>      </a:t>
            </a:r>
            <a:r>
              <a:rPr lang="pt-BR" b="1" dirty="0"/>
              <a:t>ANVISA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1F5FEA1-46A8-47EA-B68B-F17347B14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EA2CF9-65F2-488A-85D1-D7DDAA79C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830" y="365125"/>
            <a:ext cx="7932845" cy="596979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1A1CCAF-5D0F-4844-B0D0-8AE883092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97" y="2567780"/>
            <a:ext cx="3795981" cy="30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97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A5F4F-B1B9-4F1D-ABE3-4836AD90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6A2502-117B-48A8-B43D-9002BD095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0087C20-1605-4188-8727-F9A21CC5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58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FB9D0-36C1-4AE6-A0A1-8C50D64C5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84D188-1FD5-470C-877E-0D4F21856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83C0CE8-ACBB-4BC1-AE81-3891B7B3D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72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0CCDB8-E880-48E3-93D9-E3EA4276E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Taxa de </a:t>
            </a:r>
            <a:r>
              <a:rPr lang="pt-BR" b="1" dirty="0" err="1"/>
              <a:t>antibióticoprofilaxia</a:t>
            </a:r>
            <a:r>
              <a:rPr lang="pt-BR" b="1" dirty="0"/>
              <a:t> uma hora antes da incisão em cirurgia ortopédica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70065B-855F-4994-AB9E-814CAE512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F06D634-9A31-492E-9CA8-1323D74D8E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6112310"/>
              </p:ext>
            </p:extLst>
          </p:nvPr>
        </p:nvGraphicFramePr>
        <p:xfrm>
          <a:off x="745724" y="1825625"/>
          <a:ext cx="1051559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6E64CCD6-5A1C-4913-8CDB-FCD841FD18C1}"/>
              </a:ext>
            </a:extLst>
          </p:cNvPr>
          <p:cNvSpPr txBox="1"/>
          <p:nvPr/>
        </p:nvSpPr>
        <p:spPr>
          <a:xfrm>
            <a:off x="1924050" y="5495925"/>
            <a:ext cx="676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2013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003B7F-F770-4B3C-9E0D-E7A45F1CB864}"/>
              </a:ext>
            </a:extLst>
          </p:cNvPr>
          <p:cNvSpPr txBox="1"/>
          <p:nvPr/>
        </p:nvSpPr>
        <p:spPr>
          <a:xfrm>
            <a:off x="3590925" y="5495925"/>
            <a:ext cx="676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2014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4C9F71F-12BD-446A-A3DA-55309A3F1F1C}"/>
              </a:ext>
            </a:extLst>
          </p:cNvPr>
          <p:cNvSpPr txBox="1"/>
          <p:nvPr/>
        </p:nvSpPr>
        <p:spPr>
          <a:xfrm>
            <a:off x="5181600" y="5495925"/>
            <a:ext cx="676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2015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1264C2C-161A-4172-9DC3-9599C0E0D634}"/>
              </a:ext>
            </a:extLst>
          </p:cNvPr>
          <p:cNvSpPr txBox="1"/>
          <p:nvPr/>
        </p:nvSpPr>
        <p:spPr>
          <a:xfrm>
            <a:off x="6772275" y="5495925"/>
            <a:ext cx="676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2016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7E980F-807B-4BB9-9C0A-12B037D3E476}"/>
              </a:ext>
            </a:extLst>
          </p:cNvPr>
          <p:cNvSpPr txBox="1"/>
          <p:nvPr/>
        </p:nvSpPr>
        <p:spPr>
          <a:xfrm>
            <a:off x="8362950" y="5495925"/>
            <a:ext cx="676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2017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578E70C-5C7C-42A6-B624-579D269C1DFC}"/>
              </a:ext>
            </a:extLst>
          </p:cNvPr>
          <p:cNvSpPr txBox="1"/>
          <p:nvPr/>
        </p:nvSpPr>
        <p:spPr>
          <a:xfrm>
            <a:off x="10020300" y="5495925"/>
            <a:ext cx="6762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600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305420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3"/>
          <a:srcRect l="1817" t="1366" r="2050" b="4551"/>
          <a:stretch/>
        </p:blipFill>
        <p:spPr>
          <a:xfrm>
            <a:off x="4358669" y="4297927"/>
            <a:ext cx="1080000" cy="1044000"/>
          </a:xfrm>
          <a:prstGeom prst="rect">
            <a:avLst/>
          </a:prstGeom>
        </p:spPr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00A8F668-CA52-423A-B628-C10D623446AA}"/>
              </a:ext>
            </a:extLst>
          </p:cNvPr>
          <p:cNvSpPr txBox="1">
            <a:spLocks/>
          </p:cNvSpPr>
          <p:nvPr/>
        </p:nvSpPr>
        <p:spPr>
          <a:xfrm>
            <a:off x="-21314" y="325197"/>
            <a:ext cx="8759966" cy="8326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bg1"/>
                </a:solidFill>
                <a:latin typeface="+mn-lt"/>
              </a:rPr>
              <a:t> Protocolos Antibiótico profilático</a:t>
            </a:r>
          </a:p>
          <a:p>
            <a:endParaRPr lang="pt-BR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1" name="Group 28">
            <a:extLst>
              <a:ext uri="{FF2B5EF4-FFF2-40B4-BE49-F238E27FC236}">
                <a16:creationId xmlns:a16="http://schemas.microsoft.com/office/drawing/2014/main" id="{FF1AEB57-DE28-4565-B3F4-D73DF12191FD}"/>
              </a:ext>
            </a:extLst>
          </p:cNvPr>
          <p:cNvGrpSpPr/>
          <p:nvPr/>
        </p:nvGrpSpPr>
        <p:grpSpPr>
          <a:xfrm>
            <a:off x="253709" y="4699696"/>
            <a:ext cx="4014023" cy="463807"/>
            <a:chOff x="367526" y="4432579"/>
            <a:chExt cx="6591245" cy="609066"/>
          </a:xfrm>
        </p:grpSpPr>
        <p:sp>
          <p:nvSpPr>
            <p:cNvPr id="132" name="Arredondar Retângulo em um Canto Diagonal 2">
              <a:extLst>
                <a:ext uri="{FF2B5EF4-FFF2-40B4-BE49-F238E27FC236}">
                  <a16:creationId xmlns:a16="http://schemas.microsoft.com/office/drawing/2014/main" id="{663417A5-945B-469B-B90F-FFD737686229}"/>
                </a:ext>
              </a:extLst>
            </p:cNvPr>
            <p:cNvSpPr/>
            <p:nvPr/>
          </p:nvSpPr>
          <p:spPr>
            <a:xfrm>
              <a:off x="367526" y="4432579"/>
              <a:ext cx="6591245" cy="609066"/>
            </a:xfrm>
            <a:prstGeom prst="round2DiagRect">
              <a:avLst>
                <a:gd name="adj1" fmla="val 16667"/>
                <a:gd name="adj2" fmla="val 50000"/>
              </a:avLst>
            </a:prstGeom>
            <a:gradFill flip="none" rotWithShape="1">
              <a:gsLst>
                <a:gs pos="19000">
                  <a:srgbClr val="F8F8F8"/>
                </a:gs>
                <a:gs pos="59000">
                  <a:schemeClr val="bg1"/>
                </a:gs>
                <a:gs pos="100000">
                  <a:srgbClr val="FEFEFE"/>
                </a:gs>
              </a:gsLst>
              <a:lin ang="14400000" scaled="0"/>
              <a:tileRect/>
            </a:gradFill>
            <a:ln>
              <a:noFill/>
            </a:ln>
            <a:effectLst>
              <a:outerShdw blurRad="508000" dir="1320000" sx="101000" sy="101000" kx="1200000" algn="br" rotWithShape="0">
                <a:schemeClr val="tx2">
                  <a:lumMod val="50000"/>
                  <a:alpha val="2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3" name="Retângulo 3">
              <a:extLst>
                <a:ext uri="{FF2B5EF4-FFF2-40B4-BE49-F238E27FC236}">
                  <a16:creationId xmlns:a16="http://schemas.microsoft.com/office/drawing/2014/main" id="{59E0C9B9-849F-4EBF-B66E-B73250A6CF68}"/>
                </a:ext>
              </a:extLst>
            </p:cNvPr>
            <p:cNvSpPr/>
            <p:nvPr/>
          </p:nvSpPr>
          <p:spPr>
            <a:xfrm>
              <a:off x="525306" y="4453435"/>
              <a:ext cx="6353257" cy="525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000" b="1" dirty="0">
                  <a:solidFill>
                    <a:schemeClr val="accent1">
                      <a:lumMod val="75000"/>
                    </a:schemeClr>
                  </a:solidFill>
                </a:rPr>
                <a:t>Melhorias Promovidas no Piloto</a:t>
              </a:r>
            </a:p>
          </p:txBody>
        </p:sp>
      </p:grpSp>
      <p:grpSp>
        <p:nvGrpSpPr>
          <p:cNvPr id="134" name="Group 29">
            <a:extLst>
              <a:ext uri="{FF2B5EF4-FFF2-40B4-BE49-F238E27FC236}">
                <a16:creationId xmlns:a16="http://schemas.microsoft.com/office/drawing/2014/main" id="{F6D0CFB4-A15C-49D8-86A9-8DE0C9DF96DD}"/>
              </a:ext>
            </a:extLst>
          </p:cNvPr>
          <p:cNvGrpSpPr/>
          <p:nvPr/>
        </p:nvGrpSpPr>
        <p:grpSpPr>
          <a:xfrm>
            <a:off x="253709" y="5431846"/>
            <a:ext cx="5123873" cy="864951"/>
            <a:chOff x="2118986" y="5075091"/>
            <a:chExt cx="4746711" cy="1407807"/>
          </a:xfrm>
        </p:grpSpPr>
        <p:sp>
          <p:nvSpPr>
            <p:cNvPr id="135" name="Arredondar Retângulo em um Canto Diagonal 2">
              <a:extLst>
                <a:ext uri="{FF2B5EF4-FFF2-40B4-BE49-F238E27FC236}">
                  <a16:creationId xmlns:a16="http://schemas.microsoft.com/office/drawing/2014/main" id="{32E8E1D5-3FA0-407F-AAEC-7392CEB38EB8}"/>
                </a:ext>
              </a:extLst>
            </p:cNvPr>
            <p:cNvSpPr/>
            <p:nvPr/>
          </p:nvSpPr>
          <p:spPr>
            <a:xfrm>
              <a:off x="2118986" y="5075091"/>
              <a:ext cx="4746711" cy="1407807"/>
            </a:xfrm>
            <a:prstGeom prst="round2DiagRect">
              <a:avLst>
                <a:gd name="adj1" fmla="val 16667"/>
                <a:gd name="adj2" fmla="val 38197"/>
              </a:avLst>
            </a:prstGeom>
            <a:gradFill flip="none" rotWithShape="1">
              <a:gsLst>
                <a:gs pos="19000">
                  <a:srgbClr val="F8F8F8"/>
                </a:gs>
                <a:gs pos="59000">
                  <a:schemeClr val="bg1"/>
                </a:gs>
                <a:gs pos="100000">
                  <a:srgbClr val="FEFEFE"/>
                </a:gs>
              </a:gsLst>
              <a:lin ang="14400000" scaled="0"/>
              <a:tileRect/>
            </a:gradFill>
            <a:ln>
              <a:noFill/>
            </a:ln>
            <a:effectLst>
              <a:outerShdw blurRad="393700" dir="12180000" sx="98000" sy="98000" kx="1200000" algn="br" rotWithShape="0">
                <a:schemeClr val="tx2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sp>
          <p:nvSpPr>
            <p:cNvPr id="136" name="Retângulo 3">
              <a:extLst>
                <a:ext uri="{FF2B5EF4-FFF2-40B4-BE49-F238E27FC236}">
                  <a16:creationId xmlns:a16="http://schemas.microsoft.com/office/drawing/2014/main" id="{F1CF86F9-022F-41A8-A5CC-BBB27E79CE4A}"/>
                </a:ext>
              </a:extLst>
            </p:cNvPr>
            <p:cNvSpPr/>
            <p:nvPr/>
          </p:nvSpPr>
          <p:spPr>
            <a:xfrm>
              <a:off x="2162582" y="5106813"/>
              <a:ext cx="4656614" cy="35465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endParaRPr lang="pt-BR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39" name="Retângulo 3">
            <a:extLst>
              <a:ext uri="{FF2B5EF4-FFF2-40B4-BE49-F238E27FC236}">
                <a16:creationId xmlns:a16="http://schemas.microsoft.com/office/drawing/2014/main" id="{4212D316-0FCD-481C-97AB-C6539C9296C2}"/>
              </a:ext>
            </a:extLst>
          </p:cNvPr>
          <p:cNvSpPr/>
          <p:nvPr/>
        </p:nvSpPr>
        <p:spPr>
          <a:xfrm>
            <a:off x="457525" y="5804126"/>
            <a:ext cx="5217406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0" name="Group 29">
            <a:extLst>
              <a:ext uri="{FF2B5EF4-FFF2-40B4-BE49-F238E27FC236}">
                <a16:creationId xmlns:a16="http://schemas.microsoft.com/office/drawing/2014/main" id="{F6D0CFB4-A15C-49D8-86A9-8DE0C9DF96DD}"/>
              </a:ext>
            </a:extLst>
          </p:cNvPr>
          <p:cNvGrpSpPr/>
          <p:nvPr/>
        </p:nvGrpSpPr>
        <p:grpSpPr>
          <a:xfrm>
            <a:off x="6406265" y="5000994"/>
            <a:ext cx="5318353" cy="1755102"/>
            <a:chOff x="2118986" y="4396691"/>
            <a:chExt cx="4746711" cy="1838575"/>
          </a:xfrm>
        </p:grpSpPr>
        <p:sp>
          <p:nvSpPr>
            <p:cNvPr id="71" name="Arredondar Retângulo em um Canto Diagonal 2">
              <a:extLst>
                <a:ext uri="{FF2B5EF4-FFF2-40B4-BE49-F238E27FC236}">
                  <a16:creationId xmlns:a16="http://schemas.microsoft.com/office/drawing/2014/main" id="{32E8E1D5-3FA0-407F-AAEC-7392CEB38EB8}"/>
                </a:ext>
              </a:extLst>
            </p:cNvPr>
            <p:cNvSpPr/>
            <p:nvPr/>
          </p:nvSpPr>
          <p:spPr>
            <a:xfrm>
              <a:off x="2118986" y="4396691"/>
              <a:ext cx="4746711" cy="1838575"/>
            </a:xfrm>
            <a:prstGeom prst="round2DiagRect">
              <a:avLst>
                <a:gd name="adj1" fmla="val 16667"/>
                <a:gd name="adj2" fmla="val 38197"/>
              </a:avLst>
            </a:prstGeom>
            <a:gradFill flip="none" rotWithShape="1">
              <a:gsLst>
                <a:gs pos="19000">
                  <a:srgbClr val="F8F8F8"/>
                </a:gs>
                <a:gs pos="59000">
                  <a:schemeClr val="bg1"/>
                </a:gs>
                <a:gs pos="100000">
                  <a:srgbClr val="FEFEFE"/>
                </a:gs>
              </a:gsLst>
              <a:lin ang="14400000" scaled="0"/>
              <a:tileRect/>
            </a:gradFill>
            <a:ln>
              <a:noFill/>
            </a:ln>
            <a:effectLst>
              <a:outerShdw blurRad="393700" dir="12180000" sx="98000" sy="98000" kx="1200000" algn="br" rotWithShape="0">
                <a:schemeClr val="tx2">
                  <a:lumMod val="5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/>
            </a:p>
          </p:txBody>
        </p:sp>
        <p:sp>
          <p:nvSpPr>
            <p:cNvPr id="72" name="Retângulo 3">
              <a:extLst>
                <a:ext uri="{FF2B5EF4-FFF2-40B4-BE49-F238E27FC236}">
                  <a16:creationId xmlns:a16="http://schemas.microsoft.com/office/drawing/2014/main" id="{F1CF86F9-022F-41A8-A5CC-BBB27E79CE4A}"/>
                </a:ext>
              </a:extLst>
            </p:cNvPr>
            <p:cNvSpPr/>
            <p:nvPr/>
          </p:nvSpPr>
          <p:spPr>
            <a:xfrm>
              <a:off x="2162582" y="4590953"/>
              <a:ext cx="4656614" cy="138638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Intensificação na divulgação dos fluxos estabelecidos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Reuniões de análise de adesão (com equipe da farmácia e anestesia)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Piloto de extração de dados em planilha </a:t>
              </a:r>
              <a:r>
                <a:rPr lang="pt-BR" sz="1600" dirty="0" err="1">
                  <a:solidFill>
                    <a:schemeClr val="accent1">
                      <a:lumMod val="75000"/>
                    </a:schemeClr>
                  </a:solidFill>
                </a:rPr>
                <a:t>excel</a:t>
              </a: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 para construção de indicadores automatizados</a:t>
              </a:r>
            </a:p>
          </p:txBody>
        </p:sp>
      </p:grpSp>
      <p:sp>
        <p:nvSpPr>
          <p:cNvPr id="78" name="Retângulo 3">
            <a:extLst>
              <a:ext uri="{FF2B5EF4-FFF2-40B4-BE49-F238E27FC236}">
                <a16:creationId xmlns:a16="http://schemas.microsoft.com/office/drawing/2014/main" id="{50B8C878-BE95-4D9A-A4A8-C75B990E814D}"/>
              </a:ext>
            </a:extLst>
          </p:cNvPr>
          <p:cNvSpPr/>
          <p:nvPr/>
        </p:nvSpPr>
        <p:spPr>
          <a:xfrm>
            <a:off x="6483324" y="6223129"/>
            <a:ext cx="5217406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0" y="1670196"/>
            <a:ext cx="11867774" cy="2732991"/>
            <a:chOff x="0" y="1670196"/>
            <a:chExt cx="11867774" cy="2732991"/>
          </a:xfrm>
        </p:grpSpPr>
        <p:grpSp>
          <p:nvGrpSpPr>
            <p:cNvPr id="6" name="Agrupar 5"/>
            <p:cNvGrpSpPr/>
            <p:nvPr/>
          </p:nvGrpSpPr>
          <p:grpSpPr>
            <a:xfrm>
              <a:off x="0" y="1670196"/>
              <a:ext cx="11867774" cy="2732991"/>
              <a:chOff x="0" y="1670196"/>
              <a:chExt cx="11867774" cy="2732991"/>
            </a:xfrm>
          </p:grpSpPr>
          <p:sp>
            <p:nvSpPr>
              <p:cNvPr id="145" name="CaixaDeTexto 54"/>
              <p:cNvSpPr txBox="1"/>
              <p:nvPr/>
            </p:nvSpPr>
            <p:spPr>
              <a:xfrm>
                <a:off x="7372421" y="1911683"/>
                <a:ext cx="2164109" cy="220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5600" marR="0" lvl="1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504D">
                      <a:lumMod val="75000"/>
                    </a:srgbClr>
                  </a:buClr>
                  <a:buSzPct val="120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ndara" pitchFamily="34" charset="0"/>
                  <a:ea typeface="+mn-ea"/>
                  <a:cs typeface="+mn-cs"/>
                </a:endParaRPr>
              </a:p>
              <a:p>
                <a:pPr marL="355600" marR="0" lvl="1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504D">
                      <a:lumMod val="75000"/>
                    </a:srgbClr>
                  </a:buClr>
                  <a:buSzPct val="120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pt-B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ndar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6" name="Retângulo 42"/>
              <p:cNvSpPr/>
              <p:nvPr/>
            </p:nvSpPr>
            <p:spPr>
              <a:xfrm>
                <a:off x="7856077" y="1742918"/>
                <a:ext cx="3843813" cy="2334635"/>
              </a:xfrm>
              <a:prstGeom prst="rect">
                <a:avLst/>
              </a:prstGeom>
              <a:gradFill flip="none" rotWithShape="1">
                <a:gsLst>
                  <a:gs pos="7000">
                    <a:srgbClr val="EEECE1">
                      <a:lumMod val="90000"/>
                      <a:alpha val="55000"/>
                    </a:srgbClr>
                  </a:gs>
                  <a:gs pos="76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Retângulo 42"/>
              <p:cNvSpPr/>
              <p:nvPr/>
            </p:nvSpPr>
            <p:spPr>
              <a:xfrm>
                <a:off x="4106784" y="1742918"/>
                <a:ext cx="3719166" cy="2334635"/>
              </a:xfrm>
              <a:prstGeom prst="rect">
                <a:avLst/>
              </a:prstGeom>
              <a:gradFill flip="none" rotWithShape="1">
                <a:gsLst>
                  <a:gs pos="7000">
                    <a:srgbClr val="EEECE1">
                      <a:lumMod val="90000"/>
                      <a:alpha val="55000"/>
                    </a:srgbClr>
                  </a:gs>
                  <a:gs pos="76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Retângulo 42"/>
              <p:cNvSpPr/>
              <p:nvPr/>
            </p:nvSpPr>
            <p:spPr>
              <a:xfrm>
                <a:off x="446953" y="1703662"/>
                <a:ext cx="3629704" cy="2498396"/>
              </a:xfrm>
              <a:prstGeom prst="rect">
                <a:avLst/>
              </a:prstGeom>
              <a:gradFill flip="none" rotWithShape="1">
                <a:gsLst>
                  <a:gs pos="7000">
                    <a:srgbClr val="EEECE1">
                      <a:lumMod val="90000"/>
                      <a:alpha val="55000"/>
                    </a:srgbClr>
                  </a:gs>
                  <a:gs pos="76000">
                    <a:sysClr val="window" lastClr="FFFFFF"/>
                  </a:gs>
                </a:gsLst>
                <a:lin ang="5400000" scaled="1"/>
                <a:tileRect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49" name="Grupo 46"/>
              <p:cNvGrpSpPr/>
              <p:nvPr/>
            </p:nvGrpSpPr>
            <p:grpSpPr>
              <a:xfrm>
                <a:off x="3" y="1670196"/>
                <a:ext cx="843993" cy="2688217"/>
                <a:chOff x="506509" y="811766"/>
                <a:chExt cx="715276" cy="5713576"/>
              </a:xfrm>
            </p:grpSpPr>
            <p:pic>
              <p:nvPicPr>
                <p:cNvPr id="151" name="Picture 90" descr="SETA-PRINMCIPAL-AMARELA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email">
                  <a:duotone>
                    <a:prstClr val="black"/>
                    <a:srgbClr val="4F81BD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6200000">
                  <a:off x="-1610507" y="3693247"/>
                  <a:ext cx="4949112" cy="7150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0" name="Picture 90" descr="SETA-PRINMCIPAL-AMARELA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duotone>
                    <a:prstClr val="black"/>
                    <a:srgbClr val="4F81BD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 rot="16200000">
                  <a:off x="455514" y="862761"/>
                  <a:ext cx="817265" cy="715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2" name="Text Box 7"/>
              <p:cNvSpPr txBox="1">
                <a:spLocks noChangeArrowheads="1"/>
              </p:cNvSpPr>
              <p:nvPr/>
            </p:nvSpPr>
            <p:spPr bwMode="auto">
              <a:xfrm>
                <a:off x="1562827" y="1739740"/>
                <a:ext cx="1612515" cy="1557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Segoe Print" pitchFamily="2" charset="0"/>
                    <a:ea typeface="+mn-ea"/>
                    <a:cs typeface="+mn-cs"/>
                  </a:rPr>
                  <a:t>1ª Onda</a:t>
                </a:r>
              </a:p>
            </p:txBody>
          </p:sp>
          <p:grpSp>
            <p:nvGrpSpPr>
              <p:cNvPr id="153" name="Grupo 63"/>
              <p:cNvGrpSpPr/>
              <p:nvPr/>
            </p:nvGrpSpPr>
            <p:grpSpPr>
              <a:xfrm>
                <a:off x="0" y="4101555"/>
                <a:ext cx="11704629" cy="301632"/>
                <a:chOff x="218475" y="5486400"/>
                <a:chExt cx="9577904" cy="715077"/>
              </a:xfrm>
            </p:grpSpPr>
            <p:pic>
              <p:nvPicPr>
                <p:cNvPr id="154" name="Picture 90" descr="SETA-PRINMCIPAL-AMARELA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email">
                  <a:duotone>
                    <a:prstClr val="black"/>
                    <a:srgbClr val="4F81BD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218475" y="5486400"/>
                  <a:ext cx="8814979" cy="7150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55" name="Picture 90" descr="SETA-PRINMCIPAL-AMARELA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email">
                  <a:duotone>
                    <a:prstClr val="black"/>
                    <a:srgbClr val="4F81BD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979341" y="5486400"/>
                  <a:ext cx="817038" cy="7150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6" name="Forma livre 65"/>
              <p:cNvSpPr/>
              <p:nvPr/>
            </p:nvSpPr>
            <p:spPr>
              <a:xfrm rot="21312262">
                <a:off x="474052" y="3877987"/>
                <a:ext cx="2390390" cy="340301"/>
              </a:xfrm>
              <a:custGeom>
                <a:avLst/>
                <a:gdLst>
                  <a:gd name="connsiteX0" fmla="*/ 0 w 1936377"/>
                  <a:gd name="connsiteY0" fmla="*/ 739589 h 739589"/>
                  <a:gd name="connsiteX1" fmla="*/ 107577 w 1936377"/>
                  <a:gd name="connsiteY1" fmla="*/ 632012 h 739589"/>
                  <a:gd name="connsiteX2" fmla="*/ 389965 w 1936377"/>
                  <a:gd name="connsiteY2" fmla="*/ 430306 h 739589"/>
                  <a:gd name="connsiteX3" fmla="*/ 900953 w 1936377"/>
                  <a:gd name="connsiteY3" fmla="*/ 268941 h 739589"/>
                  <a:gd name="connsiteX4" fmla="*/ 1640541 w 1936377"/>
                  <a:gd name="connsiteY4" fmla="*/ 134471 h 739589"/>
                  <a:gd name="connsiteX5" fmla="*/ 1936377 w 1936377"/>
                  <a:gd name="connsiteY5" fmla="*/ 0 h 739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377" h="739589">
                    <a:moveTo>
                      <a:pt x="0" y="739589"/>
                    </a:moveTo>
                    <a:cubicBezTo>
                      <a:pt x="21291" y="711574"/>
                      <a:pt x="42583" y="683559"/>
                      <a:pt x="107577" y="632012"/>
                    </a:cubicBezTo>
                    <a:cubicBezTo>
                      <a:pt x="172571" y="580465"/>
                      <a:pt x="257736" y="490818"/>
                      <a:pt x="389965" y="430306"/>
                    </a:cubicBezTo>
                    <a:cubicBezTo>
                      <a:pt x="522194" y="369794"/>
                      <a:pt x="692524" y="318247"/>
                      <a:pt x="900953" y="268941"/>
                    </a:cubicBezTo>
                    <a:cubicBezTo>
                      <a:pt x="1109382" y="219635"/>
                      <a:pt x="1467970" y="179294"/>
                      <a:pt x="1640541" y="134471"/>
                    </a:cubicBezTo>
                    <a:cubicBezTo>
                      <a:pt x="1813112" y="89648"/>
                      <a:pt x="1874744" y="44824"/>
                      <a:pt x="1936377" y="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pt-BR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7" name="Forma livre 66"/>
              <p:cNvSpPr/>
              <p:nvPr/>
            </p:nvSpPr>
            <p:spPr>
              <a:xfrm rot="21263794">
                <a:off x="2742646" y="3402442"/>
                <a:ext cx="2284833" cy="311971"/>
              </a:xfrm>
              <a:custGeom>
                <a:avLst/>
                <a:gdLst>
                  <a:gd name="connsiteX0" fmla="*/ 0 w 1936377"/>
                  <a:gd name="connsiteY0" fmla="*/ 739589 h 739589"/>
                  <a:gd name="connsiteX1" fmla="*/ 107577 w 1936377"/>
                  <a:gd name="connsiteY1" fmla="*/ 632012 h 739589"/>
                  <a:gd name="connsiteX2" fmla="*/ 389965 w 1936377"/>
                  <a:gd name="connsiteY2" fmla="*/ 430306 h 739589"/>
                  <a:gd name="connsiteX3" fmla="*/ 900953 w 1936377"/>
                  <a:gd name="connsiteY3" fmla="*/ 268941 h 739589"/>
                  <a:gd name="connsiteX4" fmla="*/ 1640541 w 1936377"/>
                  <a:gd name="connsiteY4" fmla="*/ 134471 h 739589"/>
                  <a:gd name="connsiteX5" fmla="*/ 1936377 w 1936377"/>
                  <a:gd name="connsiteY5" fmla="*/ 0 h 739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377" h="739589">
                    <a:moveTo>
                      <a:pt x="0" y="739589"/>
                    </a:moveTo>
                    <a:cubicBezTo>
                      <a:pt x="21291" y="711574"/>
                      <a:pt x="42583" y="683559"/>
                      <a:pt x="107577" y="632012"/>
                    </a:cubicBezTo>
                    <a:cubicBezTo>
                      <a:pt x="172571" y="580465"/>
                      <a:pt x="257736" y="490818"/>
                      <a:pt x="389965" y="430306"/>
                    </a:cubicBezTo>
                    <a:cubicBezTo>
                      <a:pt x="522194" y="369794"/>
                      <a:pt x="692524" y="318247"/>
                      <a:pt x="900953" y="268941"/>
                    </a:cubicBezTo>
                    <a:cubicBezTo>
                      <a:pt x="1109382" y="219635"/>
                      <a:pt x="1467970" y="179294"/>
                      <a:pt x="1640541" y="134471"/>
                    </a:cubicBezTo>
                    <a:cubicBezTo>
                      <a:pt x="1813112" y="89648"/>
                      <a:pt x="1874744" y="44824"/>
                      <a:pt x="1936377" y="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orma livre 67"/>
              <p:cNvSpPr/>
              <p:nvPr/>
            </p:nvSpPr>
            <p:spPr>
              <a:xfrm>
                <a:off x="4963982" y="2993474"/>
                <a:ext cx="2284833" cy="311971"/>
              </a:xfrm>
              <a:custGeom>
                <a:avLst/>
                <a:gdLst>
                  <a:gd name="connsiteX0" fmla="*/ 0 w 1936377"/>
                  <a:gd name="connsiteY0" fmla="*/ 739589 h 739589"/>
                  <a:gd name="connsiteX1" fmla="*/ 107577 w 1936377"/>
                  <a:gd name="connsiteY1" fmla="*/ 632012 h 739589"/>
                  <a:gd name="connsiteX2" fmla="*/ 389965 w 1936377"/>
                  <a:gd name="connsiteY2" fmla="*/ 430306 h 739589"/>
                  <a:gd name="connsiteX3" fmla="*/ 900953 w 1936377"/>
                  <a:gd name="connsiteY3" fmla="*/ 268941 h 739589"/>
                  <a:gd name="connsiteX4" fmla="*/ 1640541 w 1936377"/>
                  <a:gd name="connsiteY4" fmla="*/ 134471 h 739589"/>
                  <a:gd name="connsiteX5" fmla="*/ 1936377 w 1936377"/>
                  <a:gd name="connsiteY5" fmla="*/ 0 h 739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377" h="739589">
                    <a:moveTo>
                      <a:pt x="0" y="739589"/>
                    </a:moveTo>
                    <a:cubicBezTo>
                      <a:pt x="21291" y="711574"/>
                      <a:pt x="42583" y="683559"/>
                      <a:pt x="107577" y="632012"/>
                    </a:cubicBezTo>
                    <a:cubicBezTo>
                      <a:pt x="172571" y="580465"/>
                      <a:pt x="257736" y="490818"/>
                      <a:pt x="389965" y="430306"/>
                    </a:cubicBezTo>
                    <a:cubicBezTo>
                      <a:pt x="522194" y="369794"/>
                      <a:pt x="692524" y="318247"/>
                      <a:pt x="900953" y="268941"/>
                    </a:cubicBezTo>
                    <a:cubicBezTo>
                      <a:pt x="1109382" y="219635"/>
                      <a:pt x="1467970" y="179294"/>
                      <a:pt x="1640541" y="134471"/>
                    </a:cubicBezTo>
                    <a:cubicBezTo>
                      <a:pt x="1813112" y="89648"/>
                      <a:pt x="1874744" y="44824"/>
                      <a:pt x="1936377" y="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orma livre 68"/>
              <p:cNvSpPr/>
              <p:nvPr/>
            </p:nvSpPr>
            <p:spPr>
              <a:xfrm>
                <a:off x="7248816" y="2675351"/>
                <a:ext cx="2329387" cy="311971"/>
              </a:xfrm>
              <a:custGeom>
                <a:avLst/>
                <a:gdLst>
                  <a:gd name="connsiteX0" fmla="*/ 0 w 1936377"/>
                  <a:gd name="connsiteY0" fmla="*/ 739589 h 739589"/>
                  <a:gd name="connsiteX1" fmla="*/ 107577 w 1936377"/>
                  <a:gd name="connsiteY1" fmla="*/ 632012 h 739589"/>
                  <a:gd name="connsiteX2" fmla="*/ 389965 w 1936377"/>
                  <a:gd name="connsiteY2" fmla="*/ 430306 h 739589"/>
                  <a:gd name="connsiteX3" fmla="*/ 900953 w 1936377"/>
                  <a:gd name="connsiteY3" fmla="*/ 268941 h 739589"/>
                  <a:gd name="connsiteX4" fmla="*/ 1640541 w 1936377"/>
                  <a:gd name="connsiteY4" fmla="*/ 134471 h 739589"/>
                  <a:gd name="connsiteX5" fmla="*/ 1936377 w 1936377"/>
                  <a:gd name="connsiteY5" fmla="*/ 0 h 739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377" h="739589">
                    <a:moveTo>
                      <a:pt x="0" y="739589"/>
                    </a:moveTo>
                    <a:cubicBezTo>
                      <a:pt x="21291" y="711574"/>
                      <a:pt x="42583" y="683559"/>
                      <a:pt x="107577" y="632012"/>
                    </a:cubicBezTo>
                    <a:cubicBezTo>
                      <a:pt x="172571" y="580465"/>
                      <a:pt x="257736" y="490818"/>
                      <a:pt x="389965" y="430306"/>
                    </a:cubicBezTo>
                    <a:cubicBezTo>
                      <a:pt x="522194" y="369794"/>
                      <a:pt x="692524" y="318247"/>
                      <a:pt x="900953" y="268941"/>
                    </a:cubicBezTo>
                    <a:cubicBezTo>
                      <a:pt x="1109382" y="219635"/>
                      <a:pt x="1467970" y="179294"/>
                      <a:pt x="1640541" y="134471"/>
                    </a:cubicBezTo>
                    <a:cubicBezTo>
                      <a:pt x="1813112" y="89648"/>
                      <a:pt x="1874744" y="44824"/>
                      <a:pt x="1936377" y="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orma livre 69"/>
              <p:cNvSpPr/>
              <p:nvPr/>
            </p:nvSpPr>
            <p:spPr>
              <a:xfrm>
                <a:off x="9582941" y="2373003"/>
                <a:ext cx="2284833" cy="311971"/>
              </a:xfrm>
              <a:custGeom>
                <a:avLst/>
                <a:gdLst>
                  <a:gd name="connsiteX0" fmla="*/ 0 w 1936377"/>
                  <a:gd name="connsiteY0" fmla="*/ 739589 h 739589"/>
                  <a:gd name="connsiteX1" fmla="*/ 107577 w 1936377"/>
                  <a:gd name="connsiteY1" fmla="*/ 632012 h 739589"/>
                  <a:gd name="connsiteX2" fmla="*/ 389965 w 1936377"/>
                  <a:gd name="connsiteY2" fmla="*/ 430306 h 739589"/>
                  <a:gd name="connsiteX3" fmla="*/ 900953 w 1936377"/>
                  <a:gd name="connsiteY3" fmla="*/ 268941 h 739589"/>
                  <a:gd name="connsiteX4" fmla="*/ 1640541 w 1936377"/>
                  <a:gd name="connsiteY4" fmla="*/ 134471 h 739589"/>
                  <a:gd name="connsiteX5" fmla="*/ 1936377 w 1936377"/>
                  <a:gd name="connsiteY5" fmla="*/ 0 h 739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36377" h="739589">
                    <a:moveTo>
                      <a:pt x="0" y="739589"/>
                    </a:moveTo>
                    <a:cubicBezTo>
                      <a:pt x="21291" y="711574"/>
                      <a:pt x="42583" y="683559"/>
                      <a:pt x="107577" y="632012"/>
                    </a:cubicBezTo>
                    <a:cubicBezTo>
                      <a:pt x="172571" y="580465"/>
                      <a:pt x="257736" y="490818"/>
                      <a:pt x="389965" y="430306"/>
                    </a:cubicBezTo>
                    <a:cubicBezTo>
                      <a:pt x="522194" y="369794"/>
                      <a:pt x="692524" y="318247"/>
                      <a:pt x="900953" y="268941"/>
                    </a:cubicBezTo>
                    <a:cubicBezTo>
                      <a:pt x="1109382" y="219635"/>
                      <a:pt x="1467970" y="179294"/>
                      <a:pt x="1640541" y="134471"/>
                    </a:cubicBezTo>
                    <a:cubicBezTo>
                      <a:pt x="1813112" y="89648"/>
                      <a:pt x="1874744" y="44824"/>
                      <a:pt x="1936377" y="0"/>
                    </a:cubicBezTo>
                  </a:path>
                </a:pathLst>
              </a:custGeom>
              <a:noFill/>
              <a:ln w="38100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61" name="Conector reto 44"/>
              <p:cNvCxnSpPr/>
              <p:nvPr/>
            </p:nvCxnSpPr>
            <p:spPr>
              <a:xfrm>
                <a:off x="4109830" y="3611277"/>
                <a:ext cx="26058" cy="613838"/>
              </a:xfrm>
              <a:prstGeom prst="line">
                <a:avLst/>
              </a:prstGeom>
              <a:noFill/>
              <a:ln w="34925" cap="flat" cmpd="sng" algn="ctr">
                <a:solidFill>
                  <a:srgbClr val="4F81BD"/>
                </a:solidFill>
                <a:prstDash val="dash"/>
              </a:ln>
              <a:effectLst/>
            </p:spPr>
          </p:cxnSp>
          <p:cxnSp>
            <p:nvCxnSpPr>
              <p:cNvPr id="162" name="Conector reto 44"/>
              <p:cNvCxnSpPr/>
              <p:nvPr/>
            </p:nvCxnSpPr>
            <p:spPr>
              <a:xfrm>
                <a:off x="7825950" y="3009433"/>
                <a:ext cx="0" cy="1203689"/>
              </a:xfrm>
              <a:prstGeom prst="line">
                <a:avLst/>
              </a:prstGeom>
              <a:noFill/>
              <a:ln w="34925" cap="flat" cmpd="sng" algn="ctr">
                <a:solidFill>
                  <a:srgbClr val="4F81BD"/>
                </a:solidFill>
                <a:prstDash val="dash"/>
              </a:ln>
              <a:effectLst/>
            </p:spPr>
          </p:cxnSp>
          <p:sp>
            <p:nvSpPr>
              <p:cNvPr id="163" name="Text Box 7"/>
              <p:cNvSpPr txBox="1">
                <a:spLocks noChangeArrowheads="1"/>
              </p:cNvSpPr>
              <p:nvPr/>
            </p:nvSpPr>
            <p:spPr bwMode="auto">
              <a:xfrm>
                <a:off x="5064627" y="1739779"/>
                <a:ext cx="1612515" cy="1557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Segoe Print" pitchFamily="2" charset="0"/>
                    <a:ea typeface="+mn-ea"/>
                    <a:cs typeface="+mn-cs"/>
                  </a:rPr>
                  <a:t>2ª Onda</a:t>
                </a:r>
              </a:p>
            </p:txBody>
          </p:sp>
          <p:sp>
            <p:nvSpPr>
              <p:cNvPr id="164" name="Text Box 7"/>
              <p:cNvSpPr txBox="1">
                <a:spLocks noChangeArrowheads="1"/>
              </p:cNvSpPr>
              <p:nvPr/>
            </p:nvSpPr>
            <p:spPr bwMode="auto">
              <a:xfrm>
                <a:off x="9093655" y="1744082"/>
                <a:ext cx="1612515" cy="15579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Segoe Print" pitchFamily="2" charset="0"/>
                    <a:ea typeface="+mn-ea"/>
                    <a:cs typeface="+mn-cs"/>
                  </a:rPr>
                  <a:t>3ª Onda</a:t>
                </a:r>
              </a:p>
            </p:txBody>
          </p:sp>
          <p:sp>
            <p:nvSpPr>
              <p:cNvPr id="165" name="Text Box 7"/>
              <p:cNvSpPr txBox="1">
                <a:spLocks noChangeArrowheads="1"/>
              </p:cNvSpPr>
              <p:nvPr/>
            </p:nvSpPr>
            <p:spPr bwMode="auto">
              <a:xfrm>
                <a:off x="1234253" y="1982209"/>
                <a:ext cx="2269664" cy="12982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Segoe Print" panose="02000600000000000000" pitchFamily="2" charset="0"/>
                    <a:ea typeface="+mn-ea"/>
                    <a:cs typeface="+mn-cs"/>
                  </a:rPr>
                  <a:t>2018</a:t>
                </a: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6" name="Text Box 7"/>
              <p:cNvSpPr txBox="1">
                <a:spLocks noChangeArrowheads="1"/>
              </p:cNvSpPr>
              <p:nvPr/>
            </p:nvSpPr>
            <p:spPr bwMode="auto">
              <a:xfrm>
                <a:off x="4755835" y="1982209"/>
                <a:ext cx="2269664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lvl="0" algn="ctr" eaLnBrk="0" hangingPunct="0">
                  <a:defRPr/>
                </a:pPr>
                <a:r>
                  <a:rPr lang="pt-BR" sz="1400" b="1" kern="0" dirty="0">
                    <a:solidFill>
                      <a:srgbClr val="C00000"/>
                    </a:solidFill>
                    <a:latin typeface="Segoe Print" panose="02000600000000000000" pitchFamily="2" charset="0"/>
                  </a:rPr>
                  <a:t>1º sem 2019</a:t>
                </a:r>
                <a:endParaRPr kumimoji="0" lang="pt-B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Print" panose="02000600000000000000" pitchFamily="2" charset="0"/>
                  <a:ea typeface="+mn-ea"/>
                  <a:cs typeface="+mn-cs"/>
                </a:endParaRPr>
              </a:p>
            </p:txBody>
          </p:sp>
          <p:cxnSp>
            <p:nvCxnSpPr>
              <p:cNvPr id="171" name="Conector reto 170"/>
              <p:cNvCxnSpPr/>
              <p:nvPr/>
            </p:nvCxnSpPr>
            <p:spPr>
              <a:xfrm flipH="1">
                <a:off x="11704627" y="2601149"/>
                <a:ext cx="39982" cy="1651222"/>
              </a:xfrm>
              <a:prstGeom prst="line">
                <a:avLst/>
              </a:prstGeom>
              <a:noFill/>
              <a:ln w="34925" cap="flat" cmpd="sng" algn="ctr">
                <a:solidFill>
                  <a:srgbClr val="4F81BD"/>
                </a:solidFill>
                <a:prstDash val="dash"/>
              </a:ln>
              <a:effectLst/>
            </p:spPr>
          </p:cxnSp>
        </p:grpSp>
        <p:sp>
          <p:nvSpPr>
            <p:cNvPr id="79" name="Retângulo 3">
              <a:extLst>
                <a:ext uri="{FF2B5EF4-FFF2-40B4-BE49-F238E27FC236}">
                  <a16:creationId xmlns:a16="http://schemas.microsoft.com/office/drawing/2014/main" id="{F1CF86F9-022F-41A8-A5CC-BBB27E79CE4A}"/>
                </a:ext>
              </a:extLst>
            </p:cNvPr>
            <p:cNvSpPr/>
            <p:nvPr/>
          </p:nvSpPr>
          <p:spPr>
            <a:xfrm>
              <a:off x="593123" y="2390232"/>
              <a:ext cx="3340456" cy="13234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Parametrização das tabelas MV- Agendamento Cirúrgico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Revisão do protocolo e indicadores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Criação de painel MV para integração de dados</a:t>
              </a:r>
            </a:p>
          </p:txBody>
        </p:sp>
        <p:sp>
          <p:nvSpPr>
            <p:cNvPr id="80" name="Retângulo 3">
              <a:extLst>
                <a:ext uri="{FF2B5EF4-FFF2-40B4-BE49-F238E27FC236}">
                  <a16:creationId xmlns:a16="http://schemas.microsoft.com/office/drawing/2014/main" id="{F1CF86F9-022F-41A8-A5CC-BBB27E79CE4A}"/>
                </a:ext>
              </a:extLst>
            </p:cNvPr>
            <p:cNvSpPr/>
            <p:nvPr/>
          </p:nvSpPr>
          <p:spPr>
            <a:xfrm>
              <a:off x="4246330" y="2612166"/>
              <a:ext cx="3232843" cy="121571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b="1" dirty="0">
                  <a:solidFill>
                    <a:schemeClr val="accent1">
                      <a:lumMod val="75000"/>
                    </a:schemeClr>
                  </a:solidFill>
                </a:rPr>
                <a:t>Proposta piloto: </a:t>
              </a:r>
              <a:r>
                <a:rPr lang="pt-BR" sz="1600" b="1" dirty="0" err="1">
                  <a:solidFill>
                    <a:schemeClr val="accent1">
                      <a:lumMod val="75000"/>
                    </a:schemeClr>
                  </a:solidFill>
                </a:rPr>
                <a:t>Craniotomia</a:t>
              </a:r>
              <a:endParaRPr lang="pt-BR" sz="160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endParaRPr lang="pt-BR" sz="900" b="1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Inclusão dos dados no sistema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Implantação da Análise Crítica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Informatização do relatório</a:t>
              </a:r>
            </a:p>
          </p:txBody>
        </p:sp>
        <p:sp>
          <p:nvSpPr>
            <p:cNvPr id="81" name="Retângulo 3">
              <a:extLst>
                <a:ext uri="{FF2B5EF4-FFF2-40B4-BE49-F238E27FC236}">
                  <a16:creationId xmlns:a16="http://schemas.microsoft.com/office/drawing/2014/main" id="{F1CF86F9-022F-41A8-A5CC-BBB27E79CE4A}"/>
                </a:ext>
              </a:extLst>
            </p:cNvPr>
            <p:cNvSpPr/>
            <p:nvPr/>
          </p:nvSpPr>
          <p:spPr>
            <a:xfrm>
              <a:off x="8160315" y="2387343"/>
              <a:ext cx="3446805" cy="15696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pt-BR" sz="1600" b="1" dirty="0">
                  <a:solidFill>
                    <a:schemeClr val="accent1">
                      <a:lumMod val="75000"/>
                    </a:schemeClr>
                  </a:solidFill>
                </a:rPr>
                <a:t>Cronograma expansão: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Centro Cirúrgico de Queimados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Centro Cirúrgico Urologia</a:t>
              </a: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pt-BR" sz="1600" dirty="0">
                  <a:solidFill>
                    <a:schemeClr val="accent1">
                      <a:lumMod val="75000"/>
                    </a:schemeClr>
                  </a:solidFill>
                </a:rPr>
                <a:t>Centros Cirúrgicos ambulatoriais na dependência da entrada do MV ambulatorial</a:t>
              </a:r>
            </a:p>
          </p:txBody>
        </p:sp>
      </p:grpSp>
      <p:sp>
        <p:nvSpPr>
          <p:cNvPr id="55" name="Retângulo 3">
            <a:extLst>
              <a:ext uri="{FF2B5EF4-FFF2-40B4-BE49-F238E27FC236}">
                <a16:creationId xmlns:a16="http://schemas.microsoft.com/office/drawing/2014/main" id="{F1CF86F9-022F-41A8-A5CC-BBB27E79CE4A}"/>
              </a:ext>
            </a:extLst>
          </p:cNvPr>
          <p:cNvSpPr/>
          <p:nvPr/>
        </p:nvSpPr>
        <p:spPr>
          <a:xfrm>
            <a:off x="4381860" y="2287846"/>
            <a:ext cx="2834945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pt-BR" sz="1600" b="1" dirty="0">
                <a:solidFill>
                  <a:schemeClr val="accent1">
                    <a:lumMod val="75000"/>
                  </a:schemeClr>
                </a:solidFill>
              </a:rPr>
              <a:t>Centro Cirúrgico 9º andar:</a:t>
            </a:r>
          </a:p>
        </p:txBody>
      </p:sp>
      <p:sp>
        <p:nvSpPr>
          <p:cNvPr id="3" name="Retângulo 2"/>
          <p:cNvSpPr/>
          <p:nvPr/>
        </p:nvSpPr>
        <p:spPr>
          <a:xfrm>
            <a:off x="343501" y="5586157"/>
            <a:ext cx="5182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Ajustes no formulário Cirurgia Segura (campo horário)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accent1">
                    <a:lumMod val="75000"/>
                  </a:schemeClr>
                </a:solidFill>
              </a:rPr>
              <a:t>Ajustes no painel da Farmácia para extração dos dados</a:t>
            </a:r>
          </a:p>
        </p:txBody>
      </p: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7888480" y="1982209"/>
            <a:ext cx="375931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2º sem 2019/1º sem 2020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E2EE5E-7810-4A94-A390-5A8A964AAEA8}"/>
              </a:ext>
            </a:extLst>
          </p:cNvPr>
          <p:cNvSpPr txBox="1"/>
          <p:nvPr/>
        </p:nvSpPr>
        <p:spPr>
          <a:xfrm>
            <a:off x="593123" y="6561683"/>
            <a:ext cx="384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Aleia Campos e Brigitte </a:t>
            </a:r>
            <a:r>
              <a:rPr lang="pt-BR" dirty="0" err="1"/>
              <a:t>Feiner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68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00A8F668-CA52-423A-B628-C10D623446AA}"/>
              </a:ext>
            </a:extLst>
          </p:cNvPr>
          <p:cNvSpPr txBox="1">
            <a:spLocks/>
          </p:cNvSpPr>
          <p:nvPr/>
        </p:nvSpPr>
        <p:spPr>
          <a:xfrm>
            <a:off x="-21314" y="325197"/>
            <a:ext cx="8759966" cy="8326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bg1"/>
                </a:solidFill>
                <a:latin typeface="+mn-lt"/>
              </a:rPr>
              <a:t> Protocolos Antibiótico profilático</a:t>
            </a:r>
          </a:p>
          <a:p>
            <a:endParaRPr lang="pt-BR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113208" y="3090548"/>
            <a:ext cx="1868014" cy="2561508"/>
            <a:chOff x="133004" y="2327564"/>
            <a:chExt cx="2250373" cy="3059083"/>
          </a:xfrm>
        </p:grpSpPr>
        <p:sp>
          <p:nvSpPr>
            <p:cNvPr id="4" name="Retângulo Arredondado 3"/>
            <p:cNvSpPr/>
            <p:nvPr/>
          </p:nvSpPr>
          <p:spPr>
            <a:xfrm>
              <a:off x="133004" y="2327564"/>
              <a:ext cx="1911927" cy="122553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/>
                <a:t>Criação do aviso de cirurgia</a:t>
              </a:r>
            </a:p>
          </p:txBody>
        </p:sp>
        <p:sp>
          <p:nvSpPr>
            <p:cNvPr id="5" name="Retângulo Arredondado 4"/>
            <p:cNvSpPr/>
            <p:nvPr/>
          </p:nvSpPr>
          <p:spPr>
            <a:xfrm>
              <a:off x="646017" y="3224151"/>
              <a:ext cx="1737360" cy="2162496"/>
            </a:xfrm>
            <a:prstGeom prst="round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400" dirty="0">
                  <a:solidFill>
                    <a:schemeClr val="tx1"/>
                  </a:solidFill>
                </a:rPr>
                <a:t>ATB proposto está  atrelado ao procedimento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2654473" y="3064946"/>
            <a:ext cx="1868014" cy="2561508"/>
            <a:chOff x="133004" y="2327564"/>
            <a:chExt cx="2250373" cy="3059083"/>
          </a:xfrm>
        </p:grpSpPr>
        <p:sp>
          <p:nvSpPr>
            <p:cNvPr id="7" name="Retângulo Arredondado 6"/>
            <p:cNvSpPr/>
            <p:nvPr/>
          </p:nvSpPr>
          <p:spPr>
            <a:xfrm>
              <a:off x="133004" y="2327564"/>
              <a:ext cx="1911927" cy="122553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dirty="0"/>
                <a:t>Dispensação do ATB por paciente</a:t>
              </a:r>
            </a:p>
          </p:txBody>
        </p:sp>
        <p:sp>
          <p:nvSpPr>
            <p:cNvPr id="8" name="Retângulo Arredondado 7"/>
            <p:cNvSpPr/>
            <p:nvPr/>
          </p:nvSpPr>
          <p:spPr>
            <a:xfrm>
              <a:off x="646017" y="3224151"/>
              <a:ext cx="1737360" cy="2162496"/>
            </a:xfrm>
            <a:prstGeom prst="round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pt-BR" sz="1400" dirty="0">
                  <a:solidFill>
                    <a:schemeClr val="tx1"/>
                  </a:solidFill>
                </a:rPr>
                <a:t>Farmácia visualiza em painel o ATB a ser dispensado por paciente</a:t>
              </a: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5456672" y="1156696"/>
            <a:ext cx="1868014" cy="2561508"/>
            <a:chOff x="133004" y="2327564"/>
            <a:chExt cx="2250373" cy="3059083"/>
          </a:xfrm>
        </p:grpSpPr>
        <p:sp>
          <p:nvSpPr>
            <p:cNvPr id="10" name="Retângulo Arredondado 9"/>
            <p:cNvSpPr/>
            <p:nvPr/>
          </p:nvSpPr>
          <p:spPr>
            <a:xfrm>
              <a:off x="133004" y="2327564"/>
              <a:ext cx="1911927" cy="122553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pt-BR" sz="1400" dirty="0"/>
                <a:t>Concordância c/ ATB proposto</a:t>
              </a:r>
            </a:p>
          </p:txBody>
        </p:sp>
        <p:sp>
          <p:nvSpPr>
            <p:cNvPr id="11" name="Retângulo Arredondado 10"/>
            <p:cNvSpPr/>
            <p:nvPr/>
          </p:nvSpPr>
          <p:spPr>
            <a:xfrm>
              <a:off x="646017" y="3224151"/>
              <a:ext cx="1737360" cy="2162496"/>
            </a:xfrm>
            <a:prstGeom prst="round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ATB proposto administrado até 60 min antes da incisão</a:t>
              </a: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5455249" y="4254180"/>
            <a:ext cx="1868014" cy="2561508"/>
            <a:chOff x="133004" y="2327564"/>
            <a:chExt cx="2250373" cy="3059083"/>
          </a:xfrm>
        </p:grpSpPr>
        <p:sp>
          <p:nvSpPr>
            <p:cNvPr id="13" name="Retângulo Arredondado 12"/>
            <p:cNvSpPr/>
            <p:nvPr/>
          </p:nvSpPr>
          <p:spPr>
            <a:xfrm>
              <a:off x="133004" y="2327564"/>
              <a:ext cx="1911927" cy="122553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pt-BR" sz="1400" dirty="0"/>
                <a:t>Discordância do ATB proposto</a:t>
              </a:r>
            </a:p>
          </p:txBody>
        </p:sp>
        <p:sp>
          <p:nvSpPr>
            <p:cNvPr id="14" name="Retângulo Arredondado 13"/>
            <p:cNvSpPr/>
            <p:nvPr/>
          </p:nvSpPr>
          <p:spPr>
            <a:xfrm>
              <a:off x="646017" y="3224151"/>
              <a:ext cx="1737360" cy="2162496"/>
            </a:xfrm>
            <a:prstGeom prst="round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Motivo da discordância é anotado em painel pela equipe da farmácia</a:t>
              </a: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9542190" y="1062243"/>
            <a:ext cx="1868014" cy="2561508"/>
            <a:chOff x="133004" y="2327564"/>
            <a:chExt cx="2250373" cy="3059083"/>
          </a:xfrm>
        </p:grpSpPr>
        <p:sp>
          <p:nvSpPr>
            <p:cNvPr id="16" name="Retângulo Arredondado 15"/>
            <p:cNvSpPr/>
            <p:nvPr/>
          </p:nvSpPr>
          <p:spPr>
            <a:xfrm>
              <a:off x="133004" y="2327564"/>
              <a:ext cx="1911927" cy="122553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pt-BR" sz="1400" dirty="0"/>
                <a:t>Necessidade de Repique</a:t>
              </a:r>
            </a:p>
          </p:txBody>
        </p:sp>
        <p:sp>
          <p:nvSpPr>
            <p:cNvPr id="17" name="Retângulo Arredondado 16"/>
            <p:cNvSpPr/>
            <p:nvPr/>
          </p:nvSpPr>
          <p:spPr>
            <a:xfrm>
              <a:off x="646017" y="3224151"/>
              <a:ext cx="1737360" cy="2162496"/>
            </a:xfrm>
            <a:prstGeom prst="round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ctr"/>
            <a:lstStyle/>
            <a:p>
              <a:pPr algn="ctr"/>
              <a:r>
                <a:rPr lang="pt-BR" sz="1400" dirty="0">
                  <a:solidFill>
                    <a:schemeClr val="tx1"/>
                  </a:solidFill>
                </a:rPr>
                <a:t>Análise do tempo cirúrgico e necessidade de repique</a:t>
              </a:r>
            </a:p>
          </p:txBody>
        </p:sp>
      </p:grpSp>
      <p:sp>
        <p:nvSpPr>
          <p:cNvPr id="18" name="Divisa 17"/>
          <p:cNvSpPr/>
          <p:nvPr/>
        </p:nvSpPr>
        <p:spPr>
          <a:xfrm>
            <a:off x="2001619" y="3407397"/>
            <a:ext cx="372618" cy="19290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7278346" y="1333291"/>
            <a:ext cx="2080988" cy="18615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</a:endParaRPr>
          </a:p>
        </p:txBody>
      </p:sp>
      <p:sp>
        <p:nvSpPr>
          <p:cNvPr id="20" name="Divisa 19"/>
          <p:cNvSpPr/>
          <p:nvPr/>
        </p:nvSpPr>
        <p:spPr>
          <a:xfrm rot="20202924">
            <a:off x="4239271" y="2690146"/>
            <a:ext cx="959139" cy="2341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</a:endParaRPr>
          </a:p>
        </p:txBody>
      </p:sp>
      <p:sp>
        <p:nvSpPr>
          <p:cNvPr id="21" name="Divisa 20"/>
          <p:cNvSpPr/>
          <p:nvPr/>
        </p:nvSpPr>
        <p:spPr>
          <a:xfrm rot="1432321">
            <a:off x="4334415" y="3738021"/>
            <a:ext cx="959139" cy="234174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</a:endParaRPr>
          </a:p>
        </p:txBody>
      </p:sp>
      <p:sp>
        <p:nvSpPr>
          <p:cNvPr id="22" name="Estrela de 8 Pontas 21"/>
          <p:cNvSpPr/>
          <p:nvPr/>
        </p:nvSpPr>
        <p:spPr>
          <a:xfrm>
            <a:off x="4024199" y="1374573"/>
            <a:ext cx="662431" cy="535205"/>
          </a:xfrm>
          <a:prstGeom prst="star8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1</a:t>
            </a:r>
          </a:p>
        </p:txBody>
      </p:sp>
      <p:sp>
        <p:nvSpPr>
          <p:cNvPr id="23" name="Estrela de 8 Pontas 22"/>
          <p:cNvSpPr/>
          <p:nvPr/>
        </p:nvSpPr>
        <p:spPr>
          <a:xfrm>
            <a:off x="7983930" y="1669793"/>
            <a:ext cx="662431" cy="535205"/>
          </a:xfrm>
          <a:prstGeom prst="star8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2</a:t>
            </a:r>
          </a:p>
        </p:txBody>
      </p:sp>
      <p:sp>
        <p:nvSpPr>
          <p:cNvPr id="24" name="Estrela de 8 Pontas 23"/>
          <p:cNvSpPr/>
          <p:nvPr/>
        </p:nvSpPr>
        <p:spPr>
          <a:xfrm>
            <a:off x="7983606" y="3986577"/>
            <a:ext cx="662431" cy="535205"/>
          </a:xfrm>
          <a:prstGeom prst="star8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3</a:t>
            </a:r>
          </a:p>
        </p:txBody>
      </p:sp>
      <p:sp>
        <p:nvSpPr>
          <p:cNvPr id="25" name="Estrela de 8 Pontas 24"/>
          <p:cNvSpPr/>
          <p:nvPr/>
        </p:nvSpPr>
        <p:spPr>
          <a:xfrm>
            <a:off x="10524871" y="4035603"/>
            <a:ext cx="662431" cy="535205"/>
          </a:xfrm>
          <a:prstGeom prst="star8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4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1819601" y="1663127"/>
            <a:ext cx="178028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tx2"/>
                </a:solidFill>
              </a:rPr>
              <a:t>Adesão ao preenchimento do painel</a:t>
            </a:r>
          </a:p>
          <a:p>
            <a:pPr algn="ctr"/>
            <a:r>
              <a:rPr lang="pt-BR" sz="1100" b="1" dirty="0">
                <a:solidFill>
                  <a:schemeClr val="tx2"/>
                </a:solidFill>
              </a:rPr>
              <a:t>(denominador = 100% das eletivas) </a:t>
            </a:r>
          </a:p>
          <a:p>
            <a:pPr algn="ctr"/>
            <a:r>
              <a:rPr lang="pt-BR" sz="1100" b="1" dirty="0">
                <a:solidFill>
                  <a:schemeClr val="tx2"/>
                </a:solidFill>
              </a:rPr>
              <a:t>Meta-acima de 90%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716828" y="2313637"/>
            <a:ext cx="13105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tx2"/>
                </a:solidFill>
              </a:rPr>
              <a:t>Conformidade ATB administrado X  ATB proposto (denominador 100% das eletivas)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863892" y="4698002"/>
            <a:ext cx="1310561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tx2"/>
                </a:solidFill>
              </a:rPr>
              <a:t>Conformidade horário 1ª dose (denominador 100% das eletivas que tinham indicação de ATB profilático e que estavam conformes na administração)</a:t>
            </a:r>
          </a:p>
          <a:p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10200805" y="4671377"/>
            <a:ext cx="197139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tx2"/>
                </a:solidFill>
              </a:rPr>
              <a:t>Conformidade necessidade de repique X  administração repique (denominador 100% das eletivas que tinham indicação de ATB profilático e que estavam conformes na administração com duração superior a 4 horas)</a:t>
            </a:r>
          </a:p>
          <a:p>
            <a:r>
              <a:rPr lang="pt-BR" sz="1100" b="1" dirty="0">
                <a:solidFill>
                  <a:schemeClr val="tx2"/>
                </a:solidFill>
              </a:rPr>
              <a:t>Expansão: Segundo semestre 2019</a:t>
            </a:r>
          </a:p>
          <a:p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0" y="325197"/>
            <a:ext cx="204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Piloto</a:t>
            </a:r>
          </a:p>
          <a:p>
            <a:r>
              <a:rPr lang="pt-BR" dirty="0">
                <a:solidFill>
                  <a:schemeClr val="bg1"/>
                </a:solidFill>
              </a:rPr>
              <a:t>C.C. 9 andar </a:t>
            </a:r>
          </a:p>
          <a:p>
            <a:r>
              <a:rPr lang="pt-BR" dirty="0">
                <a:solidFill>
                  <a:schemeClr val="bg1"/>
                </a:solidFill>
              </a:rPr>
              <a:t>Cirurgias Eletivas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34925DE-1755-4D47-B0EB-DA2FCA838E75}"/>
              </a:ext>
            </a:extLst>
          </p:cNvPr>
          <p:cNvSpPr txBox="1"/>
          <p:nvPr/>
        </p:nvSpPr>
        <p:spPr>
          <a:xfrm>
            <a:off x="593123" y="6561683"/>
            <a:ext cx="384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Aleia Campos e Brigitte </a:t>
            </a:r>
            <a:r>
              <a:rPr lang="pt-BR" dirty="0" err="1"/>
              <a:t>Feiner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4395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00A8F668-CA52-423A-B628-C10D623446AA}"/>
              </a:ext>
            </a:extLst>
          </p:cNvPr>
          <p:cNvSpPr txBox="1">
            <a:spLocks/>
          </p:cNvSpPr>
          <p:nvPr/>
        </p:nvSpPr>
        <p:spPr>
          <a:xfrm>
            <a:off x="-21314" y="325197"/>
            <a:ext cx="8759966" cy="8326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bg1"/>
                </a:solidFill>
                <a:latin typeface="+mn-lt"/>
              </a:rPr>
              <a:t> Protocolos Antibiótico profilático</a:t>
            </a:r>
          </a:p>
          <a:p>
            <a:endParaRPr lang="pt-B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320634" y="1104036"/>
            <a:ext cx="11570556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Arredondado 4"/>
          <p:cNvSpPr/>
          <p:nvPr/>
        </p:nvSpPr>
        <p:spPr>
          <a:xfrm>
            <a:off x="622411" y="2623673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Implantação painel</a:t>
            </a:r>
          </a:p>
          <a:p>
            <a:pPr algn="ctr"/>
            <a:r>
              <a:rPr lang="pt-BR" dirty="0"/>
              <a:t>(08/11)</a:t>
            </a:r>
          </a:p>
        </p:txBody>
      </p:sp>
      <p:sp>
        <p:nvSpPr>
          <p:cNvPr id="6" name="Retângulo Arredondado 5"/>
          <p:cNvSpPr/>
          <p:nvPr/>
        </p:nvSpPr>
        <p:spPr>
          <a:xfrm>
            <a:off x="2338567" y="2623673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Revisão do formulário Fase 1  (Dez)</a:t>
            </a:r>
          </a:p>
        </p:txBody>
      </p:sp>
      <p:sp>
        <p:nvSpPr>
          <p:cNvPr id="7" name="Retângulo Arredondado 6"/>
          <p:cNvSpPr/>
          <p:nvPr/>
        </p:nvSpPr>
        <p:spPr>
          <a:xfrm>
            <a:off x="8058298" y="2623673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Avaliação formulário fase 3 PEP</a:t>
            </a:r>
          </a:p>
          <a:p>
            <a:pPr algn="ctr"/>
            <a:r>
              <a:rPr lang="pt-BR" dirty="0"/>
              <a:t>(Mar)</a:t>
            </a:r>
          </a:p>
        </p:txBody>
      </p:sp>
      <p:sp>
        <p:nvSpPr>
          <p:cNvPr id="8" name="Retângulo Arredondado 7"/>
          <p:cNvSpPr/>
          <p:nvPr/>
        </p:nvSpPr>
        <p:spPr>
          <a:xfrm>
            <a:off x="10094163" y="2623673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Avaliação da extração dos dados </a:t>
            </a:r>
          </a:p>
          <a:p>
            <a:pPr algn="ctr"/>
            <a:r>
              <a:rPr lang="pt-BR" dirty="0"/>
              <a:t>(Abril)</a:t>
            </a:r>
          </a:p>
        </p:txBody>
      </p:sp>
      <p:sp>
        <p:nvSpPr>
          <p:cNvPr id="9" name="Retângulo Arredondado 8"/>
          <p:cNvSpPr/>
          <p:nvPr/>
        </p:nvSpPr>
        <p:spPr>
          <a:xfrm>
            <a:off x="6148568" y="2623673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Avaliação da adesão (</a:t>
            </a:r>
            <a:r>
              <a:rPr lang="pt-BR" dirty="0" err="1"/>
              <a:t>Fev</a:t>
            </a:r>
            <a:r>
              <a:rPr lang="pt-BR" dirty="0"/>
              <a:t>)</a:t>
            </a:r>
          </a:p>
        </p:txBody>
      </p:sp>
      <p:sp>
        <p:nvSpPr>
          <p:cNvPr id="10" name="Retângulo Arredondado 9"/>
          <p:cNvSpPr/>
          <p:nvPr/>
        </p:nvSpPr>
        <p:spPr>
          <a:xfrm>
            <a:off x="4146496" y="2623673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Avaliação da extração dos dados (Jan)</a:t>
            </a:r>
          </a:p>
        </p:txBody>
      </p:sp>
      <p:sp>
        <p:nvSpPr>
          <p:cNvPr id="11" name="Elipse 10"/>
          <p:cNvSpPr/>
          <p:nvPr/>
        </p:nvSpPr>
        <p:spPr>
          <a:xfrm>
            <a:off x="318499" y="1600148"/>
            <a:ext cx="534256" cy="410966"/>
          </a:xfrm>
          <a:prstGeom prst="ellipse">
            <a:avLst/>
          </a:prstGeom>
          <a:solidFill>
            <a:schemeClr val="tx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9044284" y="1600148"/>
            <a:ext cx="534256" cy="410966"/>
          </a:xfrm>
          <a:prstGeom prst="ellipse">
            <a:avLst/>
          </a:prstGeom>
          <a:solidFill>
            <a:schemeClr val="tx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2638665" y="1584353"/>
            <a:ext cx="534256" cy="410966"/>
          </a:xfrm>
          <a:prstGeom prst="ellipse">
            <a:avLst/>
          </a:prstGeom>
          <a:solidFill>
            <a:schemeClr val="tx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4799063" y="1584353"/>
            <a:ext cx="534256" cy="410966"/>
          </a:xfrm>
          <a:prstGeom prst="ellipse">
            <a:avLst/>
          </a:prstGeom>
          <a:solidFill>
            <a:schemeClr val="tx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6959461" y="1600148"/>
            <a:ext cx="534256" cy="410966"/>
          </a:xfrm>
          <a:prstGeom prst="ellipse">
            <a:avLst/>
          </a:prstGeom>
          <a:solidFill>
            <a:schemeClr val="tx2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852755" y="1620965"/>
            <a:ext cx="132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Novembro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198141" y="1605170"/>
            <a:ext cx="118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Dezembro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5281993" y="1620028"/>
            <a:ext cx="106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Janeiro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452229" y="1620028"/>
            <a:ext cx="106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Fevereiro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9536081" y="1631051"/>
            <a:ext cx="106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Março</a:t>
            </a:r>
          </a:p>
        </p:txBody>
      </p:sp>
      <p:sp>
        <p:nvSpPr>
          <p:cNvPr id="21" name="Retângulo Arredondado 20"/>
          <p:cNvSpPr/>
          <p:nvPr/>
        </p:nvSpPr>
        <p:spPr>
          <a:xfrm>
            <a:off x="4180893" y="4956752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pt-BR" dirty="0"/>
              <a:t>Correção ATB </a:t>
            </a:r>
            <a:r>
              <a:rPr lang="pt-BR" dirty="0" err="1"/>
              <a:t>Cefoxitina</a:t>
            </a:r>
            <a:endParaRPr lang="pt-BR" dirty="0"/>
          </a:p>
        </p:txBody>
      </p:sp>
      <p:sp>
        <p:nvSpPr>
          <p:cNvPr id="22" name="Retângulo Arredondado 21"/>
          <p:cNvSpPr/>
          <p:nvPr/>
        </p:nvSpPr>
        <p:spPr>
          <a:xfrm>
            <a:off x="6153690" y="4956752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pt-BR" dirty="0"/>
              <a:t>Divulgação do Protocolo para reforçar a adesão</a:t>
            </a:r>
          </a:p>
        </p:txBody>
      </p:sp>
      <p:sp>
        <p:nvSpPr>
          <p:cNvPr id="23" name="Retângulo Arredondado 22"/>
          <p:cNvSpPr/>
          <p:nvPr/>
        </p:nvSpPr>
        <p:spPr>
          <a:xfrm>
            <a:off x="8063419" y="4956752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pt-BR" dirty="0"/>
              <a:t>Parametrização do campo Data e Hora no formulário</a:t>
            </a:r>
          </a:p>
        </p:txBody>
      </p:sp>
      <p:sp>
        <p:nvSpPr>
          <p:cNvPr id="24" name="Retângulo Arredondado 23"/>
          <p:cNvSpPr/>
          <p:nvPr/>
        </p:nvSpPr>
        <p:spPr>
          <a:xfrm>
            <a:off x="10108096" y="4956752"/>
            <a:ext cx="1520687" cy="18685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t"/>
          <a:lstStyle/>
          <a:p>
            <a:pPr algn="ctr"/>
            <a:r>
              <a:rPr lang="pt-BR" dirty="0"/>
              <a:t>Vinculação do formulário ao número do aviso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64" y="4956752"/>
            <a:ext cx="1327201" cy="1279027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0" y="325197"/>
            <a:ext cx="204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Piloto</a:t>
            </a:r>
          </a:p>
          <a:p>
            <a:r>
              <a:rPr lang="pt-BR" dirty="0">
                <a:solidFill>
                  <a:schemeClr val="bg1"/>
                </a:solidFill>
              </a:rPr>
              <a:t>C.C. 9 andar </a:t>
            </a:r>
          </a:p>
          <a:p>
            <a:r>
              <a:rPr lang="pt-BR" dirty="0">
                <a:solidFill>
                  <a:schemeClr val="bg1"/>
                </a:solidFill>
              </a:rPr>
              <a:t>Cirurgias Eletivas</a:t>
            </a:r>
          </a:p>
        </p:txBody>
      </p:sp>
      <p:sp>
        <p:nvSpPr>
          <p:cNvPr id="27" name="Seta para Baixo 26"/>
          <p:cNvSpPr/>
          <p:nvPr/>
        </p:nvSpPr>
        <p:spPr>
          <a:xfrm>
            <a:off x="4859158" y="4546373"/>
            <a:ext cx="234785" cy="316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Baixo 27"/>
          <p:cNvSpPr/>
          <p:nvPr/>
        </p:nvSpPr>
        <p:spPr>
          <a:xfrm>
            <a:off x="6791518" y="4546373"/>
            <a:ext cx="234785" cy="316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para Baixo 28"/>
          <p:cNvSpPr/>
          <p:nvPr/>
        </p:nvSpPr>
        <p:spPr>
          <a:xfrm>
            <a:off x="8621259" y="4546373"/>
            <a:ext cx="234785" cy="316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para Baixo 29"/>
          <p:cNvSpPr/>
          <p:nvPr/>
        </p:nvSpPr>
        <p:spPr>
          <a:xfrm>
            <a:off x="10737113" y="4546373"/>
            <a:ext cx="234785" cy="316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3020460" y="894608"/>
            <a:ext cx="1559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Evolução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236A594-826A-420F-AA8A-6157D2C61B23}"/>
              </a:ext>
            </a:extLst>
          </p:cNvPr>
          <p:cNvSpPr txBox="1"/>
          <p:nvPr/>
        </p:nvSpPr>
        <p:spPr>
          <a:xfrm>
            <a:off x="593123" y="6561683"/>
            <a:ext cx="384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Aleia Campos e Brigitte </a:t>
            </a:r>
            <a:r>
              <a:rPr lang="pt-BR" dirty="0" err="1"/>
              <a:t>Feiner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2778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98781" y="1757194"/>
          <a:ext cx="8054939" cy="495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659">
                  <a:extLst>
                    <a:ext uri="{9D8B030D-6E8A-4147-A177-3AD203B41FA5}">
                      <a16:colId xmlns:a16="http://schemas.microsoft.com/office/drawing/2014/main" val="4175887230"/>
                    </a:ext>
                  </a:extLst>
                </a:gridCol>
                <a:gridCol w="1427972">
                  <a:extLst>
                    <a:ext uri="{9D8B030D-6E8A-4147-A177-3AD203B41FA5}">
                      <a16:colId xmlns:a16="http://schemas.microsoft.com/office/drawing/2014/main" val="2644099495"/>
                    </a:ext>
                  </a:extLst>
                </a:gridCol>
                <a:gridCol w="2389995">
                  <a:extLst>
                    <a:ext uri="{9D8B030D-6E8A-4147-A177-3AD203B41FA5}">
                      <a16:colId xmlns:a16="http://schemas.microsoft.com/office/drawing/2014/main" val="863848464"/>
                    </a:ext>
                  </a:extLst>
                </a:gridCol>
                <a:gridCol w="2059313">
                  <a:extLst>
                    <a:ext uri="{9D8B030D-6E8A-4147-A177-3AD203B41FA5}">
                      <a16:colId xmlns:a16="http://schemas.microsoft.com/office/drawing/2014/main" val="3960679932"/>
                    </a:ext>
                  </a:extLst>
                </a:gridCol>
              </a:tblGrid>
              <a:tr h="36896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Dez/18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err="1"/>
                        <a:t>Fev</a:t>
                      </a:r>
                      <a:r>
                        <a:rPr lang="pt-BR" dirty="0"/>
                        <a:t>/19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157829"/>
                  </a:ext>
                </a:extLst>
              </a:tr>
              <a:tr h="368961">
                <a:tc>
                  <a:txBody>
                    <a:bodyPr/>
                    <a:lstStyle/>
                    <a:p>
                      <a:pPr algn="l"/>
                      <a:r>
                        <a:rPr lang="pt-BR" b="0" dirty="0"/>
                        <a:t>N cirurgias eletivas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748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859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807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3767122"/>
                  </a:ext>
                </a:extLst>
              </a:tr>
              <a:tr h="571284">
                <a:tc>
                  <a:txBody>
                    <a:bodyPr/>
                    <a:lstStyle/>
                    <a:p>
                      <a:pPr algn="l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Adesão ao preenchimento do painel da farmácia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10 (1%)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62 (7%)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341 (42%)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8352134"/>
                  </a:ext>
                </a:extLst>
              </a:tr>
              <a:tr h="654623">
                <a:tc>
                  <a:txBody>
                    <a:bodyPr/>
                    <a:lstStyle/>
                    <a:p>
                      <a:pPr algn="l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Com ATB indicado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392(52%)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479 (56%)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456 (57%)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2196459"/>
                  </a:ext>
                </a:extLst>
              </a:tr>
              <a:tr h="816120">
                <a:tc>
                  <a:txBody>
                    <a:bodyPr/>
                    <a:lstStyle/>
                    <a:p>
                      <a:pPr algn="l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Indicador 1:</a:t>
                      </a:r>
                    </a:p>
                    <a:p>
                      <a:pPr algn="l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(ATB parametrizado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administrado?)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Sim-------332  (81%)</a:t>
                      </a:r>
                    </a:p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Não-----</a:t>
                      </a:r>
                      <a:r>
                        <a:rPr lang="pt-BR" b="0" baseline="0" dirty="0">
                          <a:solidFill>
                            <a:schemeClr val="tx1"/>
                          </a:solidFill>
                        </a:rPr>
                        <a:t>---</a:t>
                      </a:r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80  (19%)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Sim------- 318 (84%)</a:t>
                      </a:r>
                    </a:p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Não-------- 62 (16%)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959520"/>
                  </a:ext>
                </a:extLst>
              </a:tr>
              <a:tr h="1060956">
                <a:tc>
                  <a:txBody>
                    <a:bodyPr/>
                    <a:lstStyle/>
                    <a:p>
                      <a:pPr algn="l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Indicador 2</a:t>
                      </a:r>
                    </a:p>
                    <a:p>
                      <a:pPr algn="l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(Administrado até 60 min antes da incisão?)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Sim--------276 (83%)</a:t>
                      </a:r>
                    </a:p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Não---------56 (17%)</a:t>
                      </a:r>
                    </a:p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Sim------ 272 (85%)</a:t>
                      </a:r>
                    </a:p>
                    <a:p>
                      <a:pPr algn="ctr"/>
                      <a:endParaRPr lang="pt-BR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pt-BR" b="0" dirty="0">
                          <a:solidFill>
                            <a:schemeClr val="tx1"/>
                          </a:solidFill>
                        </a:rPr>
                        <a:t>Não------- 46 (15%)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4685045"/>
                  </a:ext>
                </a:extLst>
              </a:tr>
            </a:tbl>
          </a:graphicData>
        </a:graphic>
      </p:graphicFrame>
      <p:sp>
        <p:nvSpPr>
          <p:cNvPr id="3" name="Título 3">
            <a:extLst>
              <a:ext uri="{FF2B5EF4-FFF2-40B4-BE49-F238E27FC236}">
                <a16:creationId xmlns:a16="http://schemas.microsoft.com/office/drawing/2014/main" id="{00A8F668-CA52-423A-B628-C10D623446AA}"/>
              </a:ext>
            </a:extLst>
          </p:cNvPr>
          <p:cNvSpPr txBox="1">
            <a:spLocks/>
          </p:cNvSpPr>
          <p:nvPr/>
        </p:nvSpPr>
        <p:spPr>
          <a:xfrm>
            <a:off x="-21314" y="325197"/>
            <a:ext cx="8759966" cy="8326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b="1" dirty="0">
                <a:solidFill>
                  <a:schemeClr val="bg1"/>
                </a:solidFill>
                <a:latin typeface="+mn-lt"/>
              </a:rPr>
              <a:t> Protocolos Antibiótico profilático</a:t>
            </a:r>
          </a:p>
          <a:p>
            <a:endParaRPr lang="pt-B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66423" y="833864"/>
            <a:ext cx="4454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 Rounded MT Bold" panose="020F0704030504030204" pitchFamily="34" charset="0"/>
              </a:rPr>
              <a:t>Avaliação de 01/12/2018 a 28/02/2019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325197"/>
            <a:ext cx="204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Piloto</a:t>
            </a:r>
          </a:p>
          <a:p>
            <a:r>
              <a:rPr lang="pt-BR" dirty="0">
                <a:solidFill>
                  <a:schemeClr val="bg1"/>
                </a:solidFill>
              </a:rPr>
              <a:t>C.C. 9 andar </a:t>
            </a:r>
          </a:p>
          <a:p>
            <a:r>
              <a:rPr lang="pt-BR" dirty="0">
                <a:solidFill>
                  <a:schemeClr val="bg1"/>
                </a:solidFill>
              </a:rPr>
              <a:t>Cirurgias Eletivas</a:t>
            </a:r>
          </a:p>
        </p:txBody>
      </p:sp>
      <p:sp>
        <p:nvSpPr>
          <p:cNvPr id="6" name="Elipse 5"/>
          <p:cNvSpPr/>
          <p:nvPr/>
        </p:nvSpPr>
        <p:spPr>
          <a:xfrm>
            <a:off x="3979895" y="4029417"/>
            <a:ext cx="1960630" cy="426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/>
          <p:cNvSpPr/>
          <p:nvPr/>
        </p:nvSpPr>
        <p:spPr>
          <a:xfrm>
            <a:off x="6293090" y="4029417"/>
            <a:ext cx="1960630" cy="426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/>
          <p:cNvSpPr/>
          <p:nvPr/>
        </p:nvSpPr>
        <p:spPr>
          <a:xfrm>
            <a:off x="3979895" y="5484931"/>
            <a:ext cx="1960630" cy="426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6293090" y="5484931"/>
            <a:ext cx="1960630" cy="426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512" y="3138672"/>
            <a:ext cx="3677488" cy="347598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563280" y="2351901"/>
            <a:ext cx="3579952" cy="646331"/>
          </a:xfrm>
          <a:prstGeom prst="rect">
            <a:avLst/>
          </a:prstGeom>
          <a:solidFill>
            <a:schemeClr val="accent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Motivos de troca (Painel da Farmácia)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6D61F27-1F81-49D4-AD47-F667FBF9114E}"/>
              </a:ext>
            </a:extLst>
          </p:cNvPr>
          <p:cNvSpPr txBox="1"/>
          <p:nvPr/>
        </p:nvSpPr>
        <p:spPr>
          <a:xfrm>
            <a:off x="8347230" y="6531233"/>
            <a:ext cx="384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Aleia Campos e Brigitte </a:t>
            </a:r>
            <a:r>
              <a:rPr lang="pt-BR" dirty="0" err="1"/>
              <a:t>Feiner</a:t>
            </a:r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323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CFB3267-00E8-4424-A274-AE25CD4138C3}"/>
              </a:ext>
            </a:extLst>
          </p:cNvPr>
          <p:cNvSpPr/>
          <p:nvPr/>
        </p:nvSpPr>
        <p:spPr>
          <a:xfrm>
            <a:off x="1517651" y="3776116"/>
            <a:ext cx="2060754" cy="3081885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100" name="Subtítulo 2">
            <a:extLst>
              <a:ext uri="{FF2B5EF4-FFF2-40B4-BE49-F238E27FC236}">
                <a16:creationId xmlns:a16="http://schemas.microsoft.com/office/drawing/2014/main" id="{86DD26AA-29C1-4C8D-9112-70DB1B5BDBB4}"/>
              </a:ext>
            </a:extLst>
          </p:cNvPr>
          <p:cNvSpPr txBox="1">
            <a:spLocks/>
          </p:cNvSpPr>
          <p:nvPr/>
        </p:nvSpPr>
        <p:spPr bwMode="auto">
          <a:xfrm>
            <a:off x="4138412" y="1960564"/>
            <a:ext cx="4456090" cy="60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altLang="pt-BR" sz="1400" b="1" u="sng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Objetivo: </a:t>
            </a:r>
            <a:endParaRPr lang="es-ES" altLang="pt-BR" sz="1400" b="1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None/>
            </a:pPr>
            <a:endParaRPr lang="pt-BR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altLang="pt-BR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101" name="Subtítulo 2">
            <a:extLst>
              <a:ext uri="{FF2B5EF4-FFF2-40B4-BE49-F238E27FC236}">
                <a16:creationId xmlns:a16="http://schemas.microsoft.com/office/drawing/2014/main" id="{B858A8CC-3000-4960-9601-8BD02DB4C56D}"/>
              </a:ext>
            </a:extLst>
          </p:cNvPr>
          <p:cNvSpPr txBox="1">
            <a:spLocks/>
          </p:cNvSpPr>
          <p:nvPr/>
        </p:nvSpPr>
        <p:spPr bwMode="auto">
          <a:xfrm>
            <a:off x="3578406" y="161926"/>
            <a:ext cx="70864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pt-BR" altLang="pt-BR" sz="1800" b="1" dirty="0">
                <a:solidFill>
                  <a:srgbClr val="0C617A"/>
                </a:solidFill>
                <a:latin typeface="Verdana" panose="020B0604030504040204" pitchFamily="34" charset="0"/>
              </a:rPr>
              <a:t>Ampliação do Sistema de Vigilância Pós-Alta do Hospital Alemão Oswaldo Cruz – HAOC</a:t>
            </a:r>
          </a:p>
          <a:p>
            <a:pPr algn="ctr" eaLnBrk="1" hangingPunct="1">
              <a:buNone/>
            </a:pPr>
            <a:endParaRPr lang="pt-BR" altLang="pt-BR" sz="1800" b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None/>
            </a:pPr>
            <a:r>
              <a:rPr lang="pt-BR" altLang="pt-BR" sz="1800" b="1" dirty="0">
                <a:solidFill>
                  <a:srgbClr val="0C617A"/>
                </a:solidFill>
                <a:latin typeface="Verdana" panose="020B0604030504040204" pitchFamily="34" charset="0"/>
              </a:rPr>
              <a:t>Projeto Piloto</a:t>
            </a:r>
          </a:p>
          <a:p>
            <a:pPr algn="ctr" eaLnBrk="1" hangingPunct="1">
              <a:buNone/>
            </a:pPr>
            <a:endParaRPr lang="pt-BR" altLang="pt-BR" sz="1800" b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800" b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C617A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C617A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44810EE-D5F4-486B-B839-062DD7511E48}"/>
              </a:ext>
            </a:extLst>
          </p:cNvPr>
          <p:cNvSpPr/>
          <p:nvPr/>
        </p:nvSpPr>
        <p:spPr>
          <a:xfrm>
            <a:off x="1524000" y="-3969"/>
            <a:ext cx="2060754" cy="3470275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103" name="Imagen 13" descr="Curva.png">
            <a:extLst>
              <a:ext uri="{FF2B5EF4-FFF2-40B4-BE49-F238E27FC236}">
                <a16:creationId xmlns:a16="http://schemas.microsoft.com/office/drawing/2014/main" id="{C095ABD0-B336-4CFD-8447-CF88A60BA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6" y="1450976"/>
            <a:ext cx="1936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1" descr="Imagem relacionada">
            <a:extLst>
              <a:ext uri="{FF2B5EF4-FFF2-40B4-BE49-F238E27FC236}">
                <a16:creationId xmlns:a16="http://schemas.microsoft.com/office/drawing/2014/main" id="{F3BF8832-2C4C-4E4B-BA48-03D0657E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4" b="16644"/>
          <a:stretch>
            <a:fillRect/>
          </a:stretch>
        </p:blipFill>
        <p:spPr bwMode="auto">
          <a:xfrm>
            <a:off x="1527175" y="3194932"/>
            <a:ext cx="2060754" cy="1162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136199" y="2353105"/>
            <a:ext cx="620982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Ampliar o sistema de vigilância pós-alta do Hospital Alemão Oswaldo Cruz, visando aumento da sensibilidade na identificação dos casos de infecção relacionados a procedimentos cirúrgicos.</a:t>
            </a:r>
          </a:p>
          <a:p>
            <a:pPr algn="just">
              <a:lnSpc>
                <a:spcPct val="150000"/>
              </a:lnSpc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Refinar o indicador das ISC em cirurgias limpas </a:t>
            </a:r>
          </a:p>
          <a:p>
            <a:pPr algn="just">
              <a:lnSpc>
                <a:spcPct val="150000"/>
              </a:lnSpc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Viabilizar em médio/longo prazo o processo de vigilância pós-alta global da instituição</a:t>
            </a: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CFB3267-00E8-4424-A274-AE25CD4138C3}"/>
              </a:ext>
            </a:extLst>
          </p:cNvPr>
          <p:cNvSpPr/>
          <p:nvPr/>
        </p:nvSpPr>
        <p:spPr>
          <a:xfrm>
            <a:off x="1517651" y="3776116"/>
            <a:ext cx="2060754" cy="3081885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100" name="Subtítulo 2">
            <a:extLst>
              <a:ext uri="{FF2B5EF4-FFF2-40B4-BE49-F238E27FC236}">
                <a16:creationId xmlns:a16="http://schemas.microsoft.com/office/drawing/2014/main" id="{86DD26AA-29C1-4C8D-9112-70DB1B5BDBB4}"/>
              </a:ext>
            </a:extLst>
          </p:cNvPr>
          <p:cNvSpPr txBox="1">
            <a:spLocks/>
          </p:cNvSpPr>
          <p:nvPr/>
        </p:nvSpPr>
        <p:spPr bwMode="auto">
          <a:xfrm>
            <a:off x="3767921" y="2984500"/>
            <a:ext cx="6529589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altLang="pt-BR" sz="1400" b="1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Recebimento</a:t>
            </a:r>
            <a:r>
              <a:rPr lang="es-ES" altLang="pt-BR" sz="14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SMS</a:t>
            </a:r>
          </a:p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b="1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1ª etapa: 7-10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após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cirurgia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“SMS de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apresentação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Processo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Vigilância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Pós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-Alta”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2ª etapa: 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após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cirurgia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perguntas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relacionadas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sinais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infecção</a:t>
            </a: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3ª etapa: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pergunta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satisfação</a:t>
            </a: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altLang="pt-BR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Alertas: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respostas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perguntas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gatilho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palavras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-chave e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ausência</a:t>
            </a: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es-ES" altLang="pt-BR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resposta</a:t>
            </a: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s-ES" altLang="pt-BR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s-ES" altLang="pt-BR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101" name="Subtítulo 2">
            <a:extLst>
              <a:ext uri="{FF2B5EF4-FFF2-40B4-BE49-F238E27FC236}">
                <a16:creationId xmlns:a16="http://schemas.microsoft.com/office/drawing/2014/main" id="{B858A8CC-3000-4960-9601-8BD02DB4C56D}"/>
              </a:ext>
            </a:extLst>
          </p:cNvPr>
          <p:cNvSpPr txBox="1">
            <a:spLocks/>
          </p:cNvSpPr>
          <p:nvPr/>
        </p:nvSpPr>
        <p:spPr bwMode="auto">
          <a:xfrm>
            <a:off x="5245972" y="263024"/>
            <a:ext cx="4095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s-ES" altLang="pt-BR" sz="1800" b="1" dirty="0">
                <a:solidFill>
                  <a:srgbClr val="0C617A"/>
                </a:solidFill>
                <a:latin typeface="Verdana" panose="020B0604030504040204" pitchFamily="34" charset="0"/>
              </a:rPr>
              <a:t>Sistema de </a:t>
            </a:r>
            <a:r>
              <a:rPr lang="es-ES" altLang="pt-BR" sz="1800" b="1" dirty="0" err="1">
                <a:solidFill>
                  <a:srgbClr val="0C617A"/>
                </a:solidFill>
                <a:latin typeface="Verdana" panose="020B0604030504040204" pitchFamily="34" charset="0"/>
              </a:rPr>
              <a:t>Vigilância</a:t>
            </a:r>
            <a:r>
              <a:rPr lang="es-ES" altLang="pt-BR" sz="1800" b="1" dirty="0">
                <a:solidFill>
                  <a:srgbClr val="0C617A"/>
                </a:solidFill>
                <a:latin typeface="Verdana" panose="020B0604030504040204" pitchFamily="34" charset="0"/>
              </a:rPr>
              <a:t> </a:t>
            </a:r>
            <a:r>
              <a:rPr lang="es-ES" altLang="pt-BR" sz="1800" b="1" dirty="0" err="1">
                <a:solidFill>
                  <a:srgbClr val="0C617A"/>
                </a:solidFill>
                <a:latin typeface="Verdana" panose="020B0604030504040204" pitchFamily="34" charset="0"/>
              </a:rPr>
              <a:t>Pós</a:t>
            </a:r>
            <a:r>
              <a:rPr lang="es-ES" altLang="pt-BR" sz="1800" b="1" dirty="0">
                <a:solidFill>
                  <a:srgbClr val="0C617A"/>
                </a:solidFill>
                <a:latin typeface="Verdana" panose="020B0604030504040204" pitchFamily="34" charset="0"/>
              </a:rPr>
              <a:t>-Alta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es-ES" altLang="pt-BR" sz="1400" b="1" i="1" dirty="0">
              <a:solidFill>
                <a:srgbClr val="0C617A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44810EE-D5F4-486B-B839-062DD7511E48}"/>
              </a:ext>
            </a:extLst>
          </p:cNvPr>
          <p:cNvSpPr/>
          <p:nvPr/>
        </p:nvSpPr>
        <p:spPr>
          <a:xfrm>
            <a:off x="1524000" y="-3969"/>
            <a:ext cx="2060754" cy="3470275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103" name="Imagen 13" descr="Curva.png">
            <a:extLst>
              <a:ext uri="{FF2B5EF4-FFF2-40B4-BE49-F238E27FC236}">
                <a16:creationId xmlns:a16="http://schemas.microsoft.com/office/drawing/2014/main" id="{C095ABD0-B336-4CFD-8447-CF88A60BA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6" y="1450976"/>
            <a:ext cx="1936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1" descr="Imagem relacionada">
            <a:extLst>
              <a:ext uri="{FF2B5EF4-FFF2-40B4-BE49-F238E27FC236}">
                <a16:creationId xmlns:a16="http://schemas.microsoft.com/office/drawing/2014/main" id="{F3BF8832-2C4C-4E4B-BA48-03D0657E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4" b="16644"/>
          <a:stretch>
            <a:fillRect/>
          </a:stretch>
        </p:blipFill>
        <p:spPr bwMode="auto">
          <a:xfrm>
            <a:off x="1527175" y="3194932"/>
            <a:ext cx="2060754" cy="1162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6711972" y="936643"/>
            <a:ext cx="3865541" cy="481013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Início: 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outubro de 2017</a:t>
            </a:r>
          </a:p>
          <a:p>
            <a:pPr algn="r"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Término:</a:t>
            </a: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janeiro de 2018</a:t>
            </a:r>
            <a:endParaRPr lang="es-ES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3693792" y="1671009"/>
            <a:ext cx="6677844" cy="961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Grupos de Cirurgias: </a:t>
            </a:r>
          </a:p>
          <a:p>
            <a:pPr algn="just">
              <a:lnSpc>
                <a:spcPct val="120000"/>
              </a:lnSpc>
              <a:defRPr/>
            </a:pPr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cirurgias de coluna, hérnia, bariátrica, prótese de quadril, prótese de joelho e revascularização do miocárdio </a:t>
            </a:r>
            <a:endParaRPr lang="es-ES" sz="14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819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>
            <a:extLst>
              <a:ext uri="{FF2B5EF4-FFF2-40B4-BE49-F238E27FC236}">
                <a16:creationId xmlns:a16="http://schemas.microsoft.com/office/drawing/2014/main" id="{C1CF8521-BE59-4691-BA47-E00825AE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195" name="Espaço Reservado para Conteúdo 2">
            <a:extLst>
              <a:ext uri="{FF2B5EF4-FFF2-40B4-BE49-F238E27FC236}">
                <a16:creationId xmlns:a16="http://schemas.microsoft.com/office/drawing/2014/main" id="{3038282A-B5EA-464B-8E62-6975D23C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5" y="3990975"/>
            <a:ext cx="3017838" cy="1663700"/>
          </a:xfrm>
        </p:spPr>
        <p:txBody>
          <a:bodyPr/>
          <a:lstStyle/>
          <a:p>
            <a:pPr marL="0" indent="0" algn="ctr">
              <a:buNone/>
            </a:pPr>
            <a:r>
              <a:rPr lang="pt-BR" altLang="pt-BR" sz="2400"/>
              <a:t>Mensagens recebidas pelo paciente</a:t>
            </a:r>
          </a:p>
        </p:txBody>
      </p:sp>
      <p:pic>
        <p:nvPicPr>
          <p:cNvPr id="8196" name="Imagem 3">
            <a:extLst>
              <a:ext uri="{FF2B5EF4-FFF2-40B4-BE49-F238E27FC236}">
                <a16:creationId xmlns:a16="http://schemas.microsoft.com/office/drawing/2014/main" id="{DAC3C264-9D88-4159-8A46-348FD2B63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9924" r="52155" b="6424"/>
          <a:stretch>
            <a:fillRect/>
          </a:stretch>
        </p:blipFill>
        <p:spPr bwMode="auto">
          <a:xfrm>
            <a:off x="2100264" y="534988"/>
            <a:ext cx="4670425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BD98752B-3735-4EAE-A98B-CD73F79D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90" y="345992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/>
              <a:t>CVE São Paulo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4D7F2B4-005D-4C19-B51E-E05B99B38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690" y="1787359"/>
            <a:ext cx="5181600" cy="4351338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96C32F7E-66B8-45E3-80CE-28CBF17914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4F5FC6-F010-4DFB-B88E-A97BDC72E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668" y="268454"/>
            <a:ext cx="8932642" cy="622442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18B6B32-80CC-490A-9385-AAA5F6EB6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2748440"/>
            <a:ext cx="3067366" cy="21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83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21C52B-1095-47B4-B45E-2B931DD1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Perguntas utilizadas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62C728-CA33-425D-BE9A-8796085D4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AAA585A-5FDD-4CF0-93F0-B6B2585F0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18" y="1384680"/>
            <a:ext cx="8968183" cy="387312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4432412" y="5164138"/>
            <a:ext cx="3865541" cy="481013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Reinternação</a:t>
            </a:r>
            <a:endParaRPr lang="es-E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4432411" y="5886830"/>
            <a:ext cx="3865541" cy="481013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Ausência de  resposta </a:t>
            </a:r>
            <a:endParaRPr lang="es-E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861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7C99A46D-3D5B-4D17-86B4-C7D1AA56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7091"/>
            <a:ext cx="8229600" cy="1143000"/>
          </a:xfrm>
        </p:spPr>
        <p:txBody>
          <a:bodyPr/>
          <a:lstStyle/>
          <a:p>
            <a:r>
              <a:rPr lang="pt-BR" altLang="pt-BR" sz="3600" b="1" dirty="0">
                <a:solidFill>
                  <a:srgbClr val="0C617A"/>
                </a:solidFill>
              </a:rPr>
              <a:t>Exemplo dos alertas recebidos pelo SCIH</a:t>
            </a:r>
          </a:p>
        </p:txBody>
      </p:sp>
      <p:sp>
        <p:nvSpPr>
          <p:cNvPr id="10243" name="Espaço Reservado para Conteúdo 2">
            <a:extLst>
              <a:ext uri="{FF2B5EF4-FFF2-40B4-BE49-F238E27FC236}">
                <a16:creationId xmlns:a16="http://schemas.microsoft.com/office/drawing/2014/main" id="{B142F83D-8B7E-4AFC-87CB-24F484A52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Via SMS</a:t>
            </a:r>
          </a:p>
          <a:p>
            <a:r>
              <a:rPr lang="pt-BR" altLang="pt-BR" dirty="0"/>
              <a:t>Via e-mail</a:t>
            </a:r>
          </a:p>
        </p:txBody>
      </p:sp>
      <p:pic>
        <p:nvPicPr>
          <p:cNvPr id="10244" name="Picture 2" descr="7a9101d9-1f18-448e-b702-81f264125071@lamprd80">
            <a:extLst>
              <a:ext uri="{FF2B5EF4-FFF2-40B4-BE49-F238E27FC236}">
                <a16:creationId xmlns:a16="http://schemas.microsoft.com/office/drawing/2014/main" id="{8D1BBB42-1415-4619-8224-77EF66D37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6" y="1119981"/>
            <a:ext cx="39338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2"/>
          <a:stretch/>
        </p:blipFill>
        <p:spPr bwMode="auto">
          <a:xfrm>
            <a:off x="1524000" y="2"/>
            <a:ext cx="915035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44810EE-D5F4-486B-B839-062DD7511E48}"/>
              </a:ext>
            </a:extLst>
          </p:cNvPr>
          <p:cNvSpPr/>
          <p:nvPr/>
        </p:nvSpPr>
        <p:spPr>
          <a:xfrm>
            <a:off x="1524000" y="-3969"/>
            <a:ext cx="2060754" cy="6861969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rgbClr val="002060"/>
              </a:solidFill>
            </a:endParaRPr>
          </a:p>
        </p:txBody>
      </p:sp>
      <p:pic>
        <p:nvPicPr>
          <p:cNvPr id="4103" name="Imagen 13" descr="Curva.png">
            <a:extLst>
              <a:ext uri="{FF2B5EF4-FFF2-40B4-BE49-F238E27FC236}">
                <a16:creationId xmlns:a16="http://schemas.microsoft.com/office/drawing/2014/main" id="{C095ABD0-B336-4CFD-8447-CF88A60BA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6" y="1450976"/>
            <a:ext cx="1936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0"/>
          <p:cNvSpPr>
            <a:spLocks noChangeArrowheads="1"/>
          </p:cNvSpPr>
          <p:nvPr/>
        </p:nvSpPr>
        <p:spPr bwMode="auto">
          <a:xfrm>
            <a:off x="1970179" y="4498918"/>
            <a:ext cx="8324335" cy="144655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1pPr>
            <a:lvl2pPr marL="37931725" indent="-37474525"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2pPr>
            <a:lvl3pPr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3pPr>
            <a:lvl4pPr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4pPr>
            <a:lvl5pPr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pt-BR" altLang="pt-B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Outubro de 2017</a:t>
            </a:r>
          </a:p>
          <a:p>
            <a:pPr eaLnBrk="1" hangingPunct="1">
              <a:defRPr/>
            </a:pPr>
            <a:r>
              <a:rPr lang="pt-BR" altLang="pt-BR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Janeiro de 2018</a:t>
            </a:r>
            <a:endParaRPr lang="en-US" altLang="pt-BR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Connector 3"/>
          <p:cNvCxnSpPr/>
          <p:nvPr/>
        </p:nvCxnSpPr>
        <p:spPr>
          <a:xfrm>
            <a:off x="1592631" y="5235002"/>
            <a:ext cx="5536921" cy="0"/>
          </a:xfrm>
          <a:prstGeom prst="line">
            <a:avLst/>
          </a:prstGeom>
          <a:ln w="63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8" descr="Logo Hospital.png">
            <a:extLst>
              <a:ext uri="{FF2B5EF4-FFF2-40B4-BE49-F238E27FC236}">
                <a16:creationId xmlns:a16="http://schemas.microsoft.com/office/drawing/2014/main" id="{4CE12943-4EEE-4CA2-A358-AD4259089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96" y="6378916"/>
            <a:ext cx="1712756" cy="37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0"/>
          <p:cNvSpPr>
            <a:spLocks noChangeArrowheads="1"/>
          </p:cNvSpPr>
          <p:nvPr/>
        </p:nvSpPr>
        <p:spPr bwMode="auto">
          <a:xfrm>
            <a:off x="7181056" y="6091420"/>
            <a:ext cx="34932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1pPr>
            <a:lvl2pPr marL="37931725" indent="-37474525"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2pPr>
            <a:lvl3pPr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3pPr>
            <a:lvl4pPr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4pPr>
            <a:lvl5pPr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-111" charset="0"/>
                <a:ea typeface="ＭＳ Ｐゴシック" pitchFamily="-111" charset="-128"/>
              </a:defRPr>
            </a:lvl9pPr>
          </a:lstStyle>
          <a:p>
            <a:pPr eaLnBrk="1" hangingPunct="1">
              <a:defRPr/>
            </a:pPr>
            <a:r>
              <a:rPr lang="pt-BR" altLang="pt-BR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Piloto </a:t>
            </a:r>
            <a:endParaRPr lang="en-US" altLang="pt-BR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14388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774" y="1097925"/>
            <a:ext cx="8229600" cy="4525963"/>
          </a:xfrm>
        </p:spPr>
        <p:txBody>
          <a:bodyPr/>
          <a:lstStyle/>
          <a:p>
            <a:r>
              <a:rPr lang="pt-BR" altLang="pt-BR" b="1" dirty="0"/>
              <a:t>Out/17 a Jan/18:</a:t>
            </a:r>
          </a:p>
          <a:p>
            <a:r>
              <a:rPr lang="pt-BR" altLang="pt-BR" dirty="0"/>
              <a:t>390 pacientes inseridos no Projeto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2618"/>
          <a:stretch/>
        </p:blipFill>
        <p:spPr>
          <a:xfrm>
            <a:off x="1813775" y="2369713"/>
            <a:ext cx="8592651" cy="3759670"/>
          </a:xfrm>
          <a:prstGeom prst="rect">
            <a:avLst/>
          </a:prstGeom>
        </p:spPr>
      </p:pic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809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774" y="1097925"/>
            <a:ext cx="8229600" cy="4525963"/>
          </a:xfrm>
        </p:spPr>
        <p:txBody>
          <a:bodyPr/>
          <a:lstStyle/>
          <a:p>
            <a:endParaRPr lang="pt-BR" altLang="pt-BR" b="1" dirty="0"/>
          </a:p>
          <a:p>
            <a:r>
              <a:rPr lang="pt-BR" altLang="pt-BR" b="1" dirty="0"/>
              <a:t>Desses 390 pacientes</a:t>
            </a:r>
            <a:r>
              <a:rPr lang="pt-BR" altLang="pt-BR" dirty="0">
                <a:sym typeface="Wingdings" panose="05000000000000000000" pitchFamily="2" charset="2"/>
              </a:rPr>
              <a:t> 214 pacientes (55%)</a:t>
            </a:r>
            <a:endParaRPr lang="pt-BR" altLang="pt-BR" dirty="0"/>
          </a:p>
        </p:txBody>
      </p:sp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1933911" y="2465354"/>
            <a:ext cx="3865541" cy="481013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Sinais e sintomas</a:t>
            </a:r>
            <a:endParaRPr lang="es-E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1933910" y="3757072"/>
            <a:ext cx="3865541" cy="481013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Reinternação</a:t>
            </a:r>
            <a:endParaRPr lang="es-E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1933911" y="3120399"/>
            <a:ext cx="3865541" cy="481013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Ausência de resposta</a:t>
            </a:r>
            <a:endParaRPr lang="es-E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/>
          </p:nvPr>
        </p:nvGraphicFramePr>
        <p:xfrm>
          <a:off x="5645240" y="2231453"/>
          <a:ext cx="6117464" cy="3782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eta para baixo 3"/>
          <p:cNvSpPr/>
          <p:nvPr/>
        </p:nvSpPr>
        <p:spPr>
          <a:xfrm>
            <a:off x="3108102" y="4375762"/>
            <a:ext cx="1661375" cy="61818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5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1933910" y="5639970"/>
            <a:ext cx="5094535" cy="4810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pacientes que não reinternaram no HAOC</a:t>
            </a:r>
            <a:endParaRPr lang="es-E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2989978" y="6186529"/>
            <a:ext cx="2938597" cy="4810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óbito  </a:t>
            </a: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†</a:t>
            </a:r>
            <a:endParaRPr lang="es-E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39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4" grpId="0" animBg="1"/>
      <p:bldP spid="12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774" y="1097925"/>
            <a:ext cx="8229600" cy="4525963"/>
          </a:xfrm>
        </p:spPr>
        <p:txBody>
          <a:bodyPr/>
          <a:lstStyle/>
          <a:p>
            <a:r>
              <a:rPr lang="pt-BR" altLang="pt-BR" b="1" dirty="0"/>
              <a:t>Taxa de resposta - TNH </a:t>
            </a:r>
            <a:endParaRPr lang="pt-BR" altLang="pt-BR" dirty="0"/>
          </a:p>
        </p:txBody>
      </p:sp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Resultado de imagem para taxa de resposta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r="57932" b="7045"/>
          <a:stretch/>
        </p:blipFill>
        <p:spPr bwMode="auto">
          <a:xfrm>
            <a:off x="6433086" y="1923685"/>
            <a:ext cx="1697776" cy="38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3674772" y="2612346"/>
            <a:ext cx="3026536" cy="2112136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latin typeface="Arial Black" panose="020B0A04020102020204" pitchFamily="34" charset="0"/>
              </a:rPr>
              <a:t>67,0%</a:t>
            </a:r>
          </a:p>
        </p:txBody>
      </p: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5188041" y="6043292"/>
            <a:ext cx="2653049" cy="30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69" b="1" dirty="0">
                <a:solidFill>
                  <a:srgbClr val="002060"/>
                </a:solidFill>
              </a:rPr>
              <a:t>Responderam no mínimo 1 vez</a:t>
            </a:r>
            <a:endParaRPr lang="en-US" altLang="pt-BR" sz="1369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515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774" y="1097925"/>
            <a:ext cx="8229600" cy="4525963"/>
          </a:xfrm>
        </p:spPr>
        <p:txBody>
          <a:bodyPr/>
          <a:lstStyle/>
          <a:p>
            <a:r>
              <a:rPr lang="pt-BR" altLang="pt-BR" b="1" dirty="0"/>
              <a:t>Busca </a:t>
            </a:r>
            <a:r>
              <a:rPr lang="pt-BR" altLang="pt-BR" b="1" dirty="0" err="1"/>
              <a:t>fonada</a:t>
            </a:r>
            <a:r>
              <a:rPr lang="pt-BR" altLang="pt-BR" b="1" dirty="0"/>
              <a:t>: 214 pacientes </a:t>
            </a:r>
            <a:endParaRPr lang="pt-BR" altLang="pt-BR" dirty="0"/>
          </a:p>
        </p:txBody>
      </p:sp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1987640" y="1923685"/>
            <a:ext cx="3374265" cy="2800798"/>
            <a:chOff x="2150772" y="1923684"/>
            <a:chExt cx="4456090" cy="3804645"/>
          </a:xfrm>
        </p:grpSpPr>
        <p:pic>
          <p:nvPicPr>
            <p:cNvPr id="7170" name="Picture 2" descr="Resultado de imagem para taxa de resposta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6" r="57932" b="7045"/>
            <a:stretch/>
          </p:blipFill>
          <p:spPr bwMode="auto">
            <a:xfrm>
              <a:off x="4909086" y="1923684"/>
              <a:ext cx="1697776" cy="380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ipse 1"/>
            <p:cNvSpPr/>
            <p:nvPr/>
          </p:nvSpPr>
          <p:spPr>
            <a:xfrm>
              <a:off x="2150772" y="2612346"/>
              <a:ext cx="3026536" cy="211213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latin typeface="Arial Black" panose="020B0A04020102020204" pitchFamily="34" charset="0"/>
                </a:rPr>
                <a:t>375 </a:t>
              </a:r>
              <a:r>
                <a:rPr lang="pt-BR" sz="2000" b="1" dirty="0">
                  <a:latin typeface="Arial Black" panose="020B0A04020102020204" pitchFamily="34" charset="0"/>
                </a:rPr>
                <a:t>ligações </a:t>
              </a:r>
            </a:p>
          </p:txBody>
        </p:sp>
      </p:grpSp>
      <p:sp>
        <p:nvSpPr>
          <p:cNvPr id="8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1813774" y="5062663"/>
            <a:ext cx="4282226" cy="106818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Média de ligações por paciente: 1,75</a:t>
            </a:r>
          </a:p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 médio das ligações: 3 min</a:t>
            </a:r>
          </a:p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Tempo total das ligações: 19 h e 15 min</a:t>
            </a:r>
            <a:endParaRPr lang="es-E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/>
          </p:nvPr>
        </p:nvGraphicFramePr>
        <p:xfrm>
          <a:off x="5705482" y="1771656"/>
          <a:ext cx="5022761" cy="3178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544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Graphic spid="9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infecÃ§Ãµ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9" b="9038"/>
          <a:stretch/>
        </p:blipFill>
        <p:spPr bwMode="auto">
          <a:xfrm>
            <a:off x="5548648" y="480877"/>
            <a:ext cx="5666705" cy="30994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845550"/>
            <a:ext cx="6111026" cy="4525963"/>
          </a:xfrm>
        </p:spPr>
        <p:txBody>
          <a:bodyPr/>
          <a:lstStyle/>
          <a:p>
            <a:r>
              <a:rPr lang="pt-BR" altLang="pt-BR" sz="2600" b="1" dirty="0"/>
              <a:t>Infecções de Sítio Cirúrgico - ISC Notificadas: </a:t>
            </a:r>
            <a:endParaRPr lang="pt-BR" altLang="pt-BR" sz="2600" dirty="0"/>
          </a:p>
        </p:txBody>
      </p:sp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3381778" y="1668911"/>
            <a:ext cx="2395471" cy="103139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 ISC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1524000" y="6402246"/>
            <a:ext cx="4984124" cy="4810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 pós-alta e 1 </a:t>
            </a:r>
            <a:r>
              <a:rPr lang="pt-BR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reinternação</a:t>
            </a: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s-E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/>
          </p:nvPr>
        </p:nvGraphicFramePr>
        <p:xfrm>
          <a:off x="2683100" y="3240293"/>
          <a:ext cx="6838680" cy="3006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493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0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infecÃ§Ãµ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9" b="9038"/>
          <a:stretch/>
        </p:blipFill>
        <p:spPr bwMode="auto">
          <a:xfrm>
            <a:off x="5548648" y="529173"/>
            <a:ext cx="5666705" cy="30994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845550"/>
            <a:ext cx="6111026" cy="4525963"/>
          </a:xfrm>
        </p:spPr>
        <p:txBody>
          <a:bodyPr/>
          <a:lstStyle/>
          <a:p>
            <a:r>
              <a:rPr lang="pt-BR" altLang="pt-BR" sz="2600" b="1" dirty="0"/>
              <a:t>Infecções de Sítio Cirúrgico - ISC Notificadas: </a:t>
            </a:r>
            <a:endParaRPr lang="pt-BR" altLang="pt-BR" sz="2600" dirty="0"/>
          </a:p>
        </p:txBody>
      </p:sp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ipse 7"/>
          <p:cNvSpPr/>
          <p:nvPr/>
        </p:nvSpPr>
        <p:spPr>
          <a:xfrm>
            <a:off x="3381778" y="1668911"/>
            <a:ext cx="2395471" cy="103139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 ISC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/>
          </p:nvPr>
        </p:nvGraphicFramePr>
        <p:xfrm>
          <a:off x="1846955" y="3287756"/>
          <a:ext cx="6535044" cy="3444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8111544" y="4436384"/>
            <a:ext cx="2653049" cy="93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69" b="1" dirty="0">
                <a:solidFill>
                  <a:srgbClr val="002060"/>
                </a:solidFill>
              </a:rPr>
              <a:t>ISC – Profunda: Joelho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69" b="1" dirty="0">
                <a:solidFill>
                  <a:srgbClr val="002060"/>
                </a:solidFill>
              </a:rPr>
              <a:t>ISC – Órgão Espaço: quadril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369" b="1" dirty="0" err="1">
                <a:solidFill>
                  <a:srgbClr val="002060"/>
                </a:solidFill>
              </a:rPr>
              <a:t>Reinternação</a:t>
            </a:r>
            <a:r>
              <a:rPr lang="pt-BR" altLang="pt-BR" sz="1369" b="1" dirty="0">
                <a:solidFill>
                  <a:srgbClr val="002060"/>
                </a:solidFill>
              </a:rPr>
              <a:t>: quadril ISC superficial</a:t>
            </a:r>
            <a:endParaRPr lang="en-US" altLang="pt-BR" sz="1369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47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845550"/>
            <a:ext cx="8577330" cy="4525963"/>
          </a:xfrm>
        </p:spPr>
        <p:txBody>
          <a:bodyPr/>
          <a:lstStyle/>
          <a:p>
            <a:r>
              <a:rPr lang="pt-BR" altLang="pt-BR" sz="2600" b="1" dirty="0"/>
              <a:t>Taxa de ISC VPA X ISC Vigilância Convencional </a:t>
            </a:r>
            <a:endParaRPr lang="pt-BR" altLang="pt-BR" sz="26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1127C9-41A1-4B12-8F24-79947C1AD577}"/>
              </a:ext>
            </a:extLst>
          </p:cNvPr>
          <p:cNvSpPr txBox="1"/>
          <p:nvPr/>
        </p:nvSpPr>
        <p:spPr>
          <a:xfrm>
            <a:off x="2293177" y="1446067"/>
            <a:ext cx="2838406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b="1" dirty="0"/>
              <a:t>N de ISC = 3</a:t>
            </a:r>
          </a:p>
          <a:p>
            <a:r>
              <a:rPr lang="pt-BR" sz="1600" b="1" dirty="0"/>
              <a:t>N de cirurgias no período = 447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90D6070-1230-4A54-9986-AA8E479724AA}"/>
              </a:ext>
            </a:extLst>
          </p:cNvPr>
          <p:cNvSpPr txBox="1"/>
          <p:nvPr/>
        </p:nvSpPr>
        <p:spPr>
          <a:xfrm>
            <a:off x="6282009" y="1441046"/>
            <a:ext cx="3484470" cy="584775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b="1" dirty="0"/>
              <a:t>N de ISC= 23</a:t>
            </a:r>
          </a:p>
          <a:p>
            <a:r>
              <a:rPr lang="pt-BR" sz="1600" b="1" dirty="0"/>
              <a:t>N de cirurgias no período = 390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/>
          </p:nvPr>
        </p:nvGraphicFramePr>
        <p:xfrm>
          <a:off x="2293177" y="2196024"/>
          <a:ext cx="7473302" cy="417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2590655" y="4384666"/>
            <a:ext cx="2653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FF0000"/>
                </a:solidFill>
              </a:rPr>
              <a:t>Período sem VPA </a:t>
            </a:r>
            <a:r>
              <a:rPr lang="pt-BR" altLang="pt-BR" sz="1400" b="1" dirty="0" err="1">
                <a:solidFill>
                  <a:srgbClr val="FF0000"/>
                </a:solidFill>
              </a:rPr>
              <a:t>fonada</a:t>
            </a:r>
            <a:r>
              <a:rPr lang="pt-BR" altLang="pt-BR" sz="1400" b="1" dirty="0">
                <a:solidFill>
                  <a:srgbClr val="FF0000"/>
                </a:solidFill>
              </a:rPr>
              <a:t> </a:t>
            </a:r>
            <a:endParaRPr lang="en-US" altLang="pt-BR" sz="1400" b="1" dirty="0">
              <a:solidFill>
                <a:srgbClr val="FF0000"/>
              </a:solidFill>
            </a:endParaRP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7113431" y="2227296"/>
            <a:ext cx="2653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b="1" dirty="0">
                <a:solidFill>
                  <a:srgbClr val="0070C0"/>
                </a:solidFill>
              </a:rPr>
              <a:t>Período com VPA </a:t>
            </a:r>
            <a:r>
              <a:rPr lang="pt-BR" altLang="pt-BR" sz="1400" b="1" dirty="0" err="1">
                <a:solidFill>
                  <a:srgbClr val="0070C0"/>
                </a:solidFill>
              </a:rPr>
              <a:t>fonada</a:t>
            </a:r>
            <a:r>
              <a:rPr lang="pt-BR" altLang="pt-BR" sz="1400" b="1" dirty="0">
                <a:solidFill>
                  <a:srgbClr val="0070C0"/>
                </a:solidFill>
              </a:rPr>
              <a:t> + TNH </a:t>
            </a:r>
            <a:endParaRPr lang="en-US" altLang="pt-BR" sz="1400" b="1" dirty="0">
              <a:solidFill>
                <a:srgbClr val="0070C0"/>
              </a:solidFill>
            </a:endParaRPr>
          </a:p>
        </p:txBody>
      </p:sp>
      <p:sp>
        <p:nvSpPr>
          <p:cNvPr id="14" name="Rectangle 60"/>
          <p:cNvSpPr>
            <a:spLocks noChangeArrowheads="1"/>
          </p:cNvSpPr>
          <p:nvPr/>
        </p:nvSpPr>
        <p:spPr bwMode="auto">
          <a:xfrm>
            <a:off x="2189264" y="6411116"/>
            <a:ext cx="79120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1400" b="1" dirty="0" err="1"/>
              <a:t>Cirurgias</a:t>
            </a:r>
            <a:r>
              <a:rPr lang="en-US" altLang="pt-BR" sz="1400" b="1" dirty="0"/>
              <a:t> </a:t>
            </a:r>
            <a:r>
              <a:rPr lang="en-US" altLang="pt-BR" sz="1400" b="1" dirty="0" err="1"/>
              <a:t>analisadas</a:t>
            </a:r>
            <a:r>
              <a:rPr lang="en-US" altLang="pt-BR" sz="1400" b="1" dirty="0"/>
              <a:t>: </a:t>
            </a:r>
            <a:r>
              <a:rPr lang="en-US" altLang="pt-BR" sz="1400" b="1" dirty="0" err="1"/>
              <a:t>quadril</a:t>
            </a:r>
            <a:r>
              <a:rPr lang="en-US" altLang="pt-BR" sz="1400" b="1" dirty="0"/>
              <a:t>, </a:t>
            </a:r>
            <a:r>
              <a:rPr lang="en-US" altLang="pt-BR" sz="1400" b="1" dirty="0" err="1"/>
              <a:t>joelho</a:t>
            </a:r>
            <a:r>
              <a:rPr lang="en-US" altLang="pt-BR" sz="1400" b="1" dirty="0"/>
              <a:t>, </a:t>
            </a:r>
            <a:r>
              <a:rPr lang="en-US" altLang="pt-BR" sz="1400" b="1" dirty="0" err="1"/>
              <a:t>coluna</a:t>
            </a:r>
            <a:r>
              <a:rPr lang="en-US" altLang="pt-BR" sz="1400" b="1" dirty="0"/>
              <a:t>, </a:t>
            </a:r>
            <a:r>
              <a:rPr lang="en-US" altLang="pt-BR" sz="1400" b="1" dirty="0" err="1"/>
              <a:t>bariátrica</a:t>
            </a:r>
            <a:r>
              <a:rPr lang="en-US" altLang="pt-BR" sz="1400" b="1" dirty="0"/>
              <a:t>, hernia e </a:t>
            </a:r>
            <a:r>
              <a:rPr lang="en-US" altLang="pt-BR" sz="1400" b="1" dirty="0" err="1"/>
              <a:t>revasc</a:t>
            </a:r>
            <a:endParaRPr lang="en-US" altLang="pt-BR" sz="1400" b="1" dirty="0"/>
          </a:p>
        </p:txBody>
      </p:sp>
      <p:sp>
        <p:nvSpPr>
          <p:cNvPr id="15" name="Elipse 14"/>
          <p:cNvSpPr/>
          <p:nvPr/>
        </p:nvSpPr>
        <p:spPr>
          <a:xfrm>
            <a:off x="3332745" y="2351759"/>
            <a:ext cx="2673102" cy="610383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RP: 8,33</a:t>
            </a:r>
          </a:p>
        </p:txBody>
      </p:sp>
      <p:sp>
        <p:nvSpPr>
          <p:cNvPr id="16" name="Elipse 15"/>
          <p:cNvSpPr/>
          <p:nvPr/>
        </p:nvSpPr>
        <p:spPr>
          <a:xfrm>
            <a:off x="5541182" y="4734116"/>
            <a:ext cx="2801892" cy="690738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Incremento de </a:t>
            </a:r>
          </a:p>
          <a:p>
            <a:pPr algn="ctr"/>
            <a:r>
              <a:rPr lang="pt-B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8%</a:t>
            </a:r>
          </a:p>
        </p:txBody>
      </p:sp>
    </p:spTree>
    <p:extLst>
      <p:ext uri="{BB962C8B-B14F-4D97-AF65-F5344CB8AC3E}">
        <p14:creationId xmlns:p14="http://schemas.microsoft.com/office/powerpoint/2010/main" val="5411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A23C2-C2DD-42B6-9548-74EC0465A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CBBFC3-72AD-40C8-8631-4AF3E7D64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832EF0-B557-4AC8-9A58-2AE5B03CC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52" y="0"/>
            <a:ext cx="10421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83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44810EE-D5F4-486B-B839-062DD7511E48}"/>
              </a:ext>
            </a:extLst>
          </p:cNvPr>
          <p:cNvSpPr/>
          <p:nvPr/>
        </p:nvSpPr>
        <p:spPr>
          <a:xfrm>
            <a:off x="1524000" y="-3969"/>
            <a:ext cx="2060754" cy="6861969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4103" name="Imagen 13" descr="Curva.png">
            <a:extLst>
              <a:ext uri="{FF2B5EF4-FFF2-40B4-BE49-F238E27FC236}">
                <a16:creationId xmlns:a16="http://schemas.microsoft.com/office/drawing/2014/main" id="{C095ABD0-B336-4CFD-8447-CF88A60BA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6" y="1450976"/>
            <a:ext cx="1936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esultado de imagem para show me the mo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239" y="919162"/>
            <a:ext cx="6076950" cy="4562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249454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782" y="2093925"/>
            <a:ext cx="8229600" cy="4525963"/>
          </a:xfrm>
        </p:spPr>
        <p:txBody>
          <a:bodyPr/>
          <a:lstStyle/>
          <a:p>
            <a:r>
              <a:rPr lang="pt-BR" altLang="pt-BR" b="1" dirty="0"/>
              <a:t>Busca </a:t>
            </a:r>
            <a:r>
              <a:rPr lang="pt-BR" altLang="pt-BR" b="1" dirty="0" err="1"/>
              <a:t>fonada</a:t>
            </a:r>
            <a:r>
              <a:rPr lang="pt-BR" altLang="pt-BR" b="1" dirty="0"/>
              <a:t>: 214 pacientes </a:t>
            </a:r>
            <a:endParaRPr lang="pt-BR" altLang="pt-BR" dirty="0"/>
          </a:p>
        </p:txBody>
      </p:sp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607817" y="2717126"/>
            <a:ext cx="2846231" cy="2252282"/>
            <a:chOff x="2150772" y="1923684"/>
            <a:chExt cx="4456090" cy="3804645"/>
          </a:xfrm>
        </p:grpSpPr>
        <p:pic>
          <p:nvPicPr>
            <p:cNvPr id="7170" name="Picture 2" descr="Resultado de imagem para taxa de resposta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6" r="57932" b="7045"/>
            <a:stretch/>
          </p:blipFill>
          <p:spPr bwMode="auto">
            <a:xfrm>
              <a:off x="4909086" y="1923684"/>
              <a:ext cx="1697776" cy="380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ipse 1"/>
            <p:cNvSpPr/>
            <p:nvPr/>
          </p:nvSpPr>
          <p:spPr>
            <a:xfrm>
              <a:off x="2150772" y="2612346"/>
              <a:ext cx="3026536" cy="211213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rial Black" panose="020B0A04020102020204" pitchFamily="34" charset="0"/>
                </a:rPr>
                <a:t>375 </a:t>
              </a:r>
              <a:r>
                <a:rPr lang="pt-BR" b="1" dirty="0">
                  <a:latin typeface="Arial Black" panose="020B0A04020102020204" pitchFamily="34" charset="0"/>
                </a:rPr>
                <a:t>ligações</a:t>
              </a:r>
            </a:p>
            <a:p>
              <a:pPr algn="ctr"/>
              <a:endParaRPr lang="pt-BR" sz="10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8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1874946" y="5712118"/>
            <a:ext cx="8300436" cy="63649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a TNH: deixamos de ligar para 176 pacientes, ou seja, deixamos de fazer 308 ligações, economizando 15 horas de trabalho </a:t>
            </a:r>
            <a:endParaRPr lang="es-E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4" name="Picture 4" descr="Resultado de imagem para SINAL DE IGUA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77" y="3185695"/>
            <a:ext cx="1363315" cy="136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6680408" y="3089924"/>
            <a:ext cx="2291770" cy="1554854"/>
          </a:xfrm>
          <a:prstGeom prst="ellipse">
            <a:avLst/>
          </a:prstGeom>
          <a:solidFill>
            <a:srgbClr val="FF0000"/>
          </a:solidFill>
          <a:ln w="381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Arial Black" panose="020B0A04020102020204" pitchFamily="34" charset="0"/>
              </a:rPr>
              <a:t>19 horas</a:t>
            </a:r>
          </a:p>
          <a:p>
            <a:pPr algn="ctr"/>
            <a:r>
              <a:rPr lang="pt-BR" sz="1600" b="1" dirty="0">
                <a:latin typeface="Arial Black" panose="020B0A04020102020204" pitchFamily="34" charset="0"/>
              </a:rPr>
              <a:t>4 períodos  </a:t>
            </a:r>
          </a:p>
        </p:txBody>
      </p:sp>
      <p:pic>
        <p:nvPicPr>
          <p:cNvPr id="10246" name="Picture 6" descr="Resultado de imagem para enfermeira desenh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b="7034"/>
          <a:stretch/>
        </p:blipFill>
        <p:spPr bwMode="auto">
          <a:xfrm>
            <a:off x="-2923746" y="11973137"/>
            <a:ext cx="297223" cy="2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0"/>
          <p:cNvSpPr>
            <a:spLocks noChangeArrowheads="1"/>
          </p:cNvSpPr>
          <p:nvPr/>
        </p:nvSpPr>
        <p:spPr bwMode="auto">
          <a:xfrm>
            <a:off x="1810335" y="4551993"/>
            <a:ext cx="1960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indent="-228600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altLang="pt-BR" sz="1200" b="1" dirty="0">
                <a:solidFill>
                  <a:srgbClr val="FF0000"/>
                </a:solidFill>
              </a:rPr>
              <a:t>Média do nº de ligações por paciente foi de 1,75 </a:t>
            </a:r>
            <a:endParaRPr lang="en-US" altLang="pt-BR" sz="1200" b="1" dirty="0">
              <a:solidFill>
                <a:srgbClr val="FF0000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3948761" y="1004553"/>
            <a:ext cx="4558495" cy="60530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Cenário 1 : VPA com SMS da TNH:</a:t>
            </a: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1810335" y="5043019"/>
            <a:ext cx="2328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pt-BR" sz="1200" b="1" dirty="0" err="1"/>
              <a:t>Média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estimada</a:t>
            </a:r>
            <a:r>
              <a:rPr lang="en-US" altLang="pt-BR" sz="1200" b="1" dirty="0"/>
              <a:t> do tempo de </a:t>
            </a:r>
            <a:r>
              <a:rPr lang="en-US" altLang="pt-BR" sz="1200" b="1" dirty="0" err="1"/>
              <a:t>duração</a:t>
            </a:r>
            <a:r>
              <a:rPr lang="en-US" altLang="pt-BR" sz="1200" b="1" dirty="0"/>
              <a:t>  das </a:t>
            </a:r>
            <a:r>
              <a:rPr lang="en-US" altLang="pt-BR" sz="1200" b="1" dirty="0" err="1"/>
              <a:t>ligações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por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paciente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foi</a:t>
            </a:r>
            <a:r>
              <a:rPr lang="en-US" altLang="pt-BR" sz="1200" b="1" dirty="0"/>
              <a:t> 3 min</a:t>
            </a:r>
          </a:p>
        </p:txBody>
      </p:sp>
      <p:sp>
        <p:nvSpPr>
          <p:cNvPr id="5" name="AutoShape 2" descr="Resultado de imagem para sel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8296363" y="747829"/>
            <a:ext cx="2328076" cy="1477055"/>
            <a:chOff x="7047759" y="1084556"/>
            <a:chExt cx="2328076" cy="147705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73270" y="1084556"/>
              <a:ext cx="1477055" cy="1477055"/>
            </a:xfrm>
            <a:prstGeom prst="rect">
              <a:avLst/>
            </a:prstGeom>
          </p:spPr>
        </p:pic>
        <p:sp>
          <p:nvSpPr>
            <p:cNvPr id="21" name="Rectangle 60"/>
            <p:cNvSpPr>
              <a:spLocks noChangeArrowheads="1"/>
            </p:cNvSpPr>
            <p:nvPr/>
          </p:nvSpPr>
          <p:spPr bwMode="auto">
            <a:xfrm>
              <a:off x="7047759" y="1552242"/>
              <a:ext cx="232807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303338" indent="-26035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824038" indent="-260350">
                <a:spcBef>
                  <a:spcPct val="20000"/>
                </a:spcBef>
                <a:buFont typeface="Arial" panose="020B0604020202020204" pitchFamily="34" charset="0"/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346325" indent="-260350">
                <a:spcBef>
                  <a:spcPct val="20000"/>
                </a:spcBef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8035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32607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7179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41751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pt-BR" sz="1500" b="1" dirty="0">
                  <a:solidFill>
                    <a:schemeClr val="accent2">
                      <a:lumMod val="50000"/>
                    </a:schemeClr>
                  </a:solidFill>
                </a:rPr>
                <a:t>GRUPO DE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pt-BR" sz="1500" b="1" dirty="0">
                  <a:solidFill>
                    <a:schemeClr val="accent2">
                      <a:lumMod val="50000"/>
                    </a:schemeClr>
                  </a:solidFill>
                </a:rPr>
                <a:t> 6 CIRURGIAS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3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782" y="2093925"/>
            <a:ext cx="8229600" cy="4525963"/>
          </a:xfrm>
        </p:spPr>
        <p:txBody>
          <a:bodyPr/>
          <a:lstStyle/>
          <a:p>
            <a:r>
              <a:rPr lang="pt-BR" altLang="pt-BR" b="1" dirty="0"/>
              <a:t>Busca </a:t>
            </a:r>
            <a:r>
              <a:rPr lang="pt-BR" altLang="pt-BR" b="1" dirty="0" err="1"/>
              <a:t>fonada</a:t>
            </a:r>
            <a:r>
              <a:rPr lang="pt-BR" altLang="pt-BR" b="1" dirty="0"/>
              <a:t>: 390 pacientes </a:t>
            </a:r>
            <a:endParaRPr lang="pt-BR" altLang="pt-BR" dirty="0"/>
          </a:p>
        </p:txBody>
      </p:sp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607817" y="2717126"/>
            <a:ext cx="2846231" cy="2252282"/>
            <a:chOff x="2150772" y="1923684"/>
            <a:chExt cx="4456090" cy="3804645"/>
          </a:xfrm>
        </p:grpSpPr>
        <p:pic>
          <p:nvPicPr>
            <p:cNvPr id="7170" name="Picture 2" descr="Resultado de imagem para taxa de resposta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6" r="57932" b="7045"/>
            <a:stretch/>
          </p:blipFill>
          <p:spPr bwMode="auto">
            <a:xfrm>
              <a:off x="4909086" y="1923684"/>
              <a:ext cx="1697776" cy="380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ipse 1"/>
            <p:cNvSpPr/>
            <p:nvPr/>
          </p:nvSpPr>
          <p:spPr>
            <a:xfrm>
              <a:off x="2150772" y="2612346"/>
              <a:ext cx="3026536" cy="211213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rial Black" panose="020B0A04020102020204" pitchFamily="34" charset="0"/>
                </a:rPr>
                <a:t>682</a:t>
              </a:r>
            </a:p>
            <a:p>
              <a:pPr algn="ctr"/>
              <a:r>
                <a:rPr lang="pt-BR" b="1" dirty="0">
                  <a:latin typeface="Arial Black" panose="020B0A04020102020204" pitchFamily="34" charset="0"/>
                </a:rPr>
                <a:t>ligações</a:t>
              </a:r>
            </a:p>
            <a:p>
              <a:pPr algn="ctr"/>
              <a:endParaRPr lang="pt-BR" sz="1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0244" name="Picture 4" descr="Resultado de imagem para SINAL DE IGUA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77" y="3185695"/>
            <a:ext cx="1363315" cy="136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6680408" y="3089924"/>
            <a:ext cx="2291770" cy="1554854"/>
          </a:xfrm>
          <a:prstGeom prst="ellipse">
            <a:avLst/>
          </a:prstGeom>
          <a:solidFill>
            <a:srgbClr val="00CC00"/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34 horas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Arial Black" panose="020B0A04020102020204" pitchFamily="34" charset="0"/>
              </a:rPr>
              <a:t>6 períodos  </a:t>
            </a:r>
          </a:p>
        </p:txBody>
      </p:sp>
      <p:pic>
        <p:nvPicPr>
          <p:cNvPr id="10246" name="Picture 6" descr="Resultado de imagem para enfermeira desenh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b="7034"/>
          <a:stretch/>
        </p:blipFill>
        <p:spPr bwMode="auto">
          <a:xfrm>
            <a:off x="-2923746" y="11973137"/>
            <a:ext cx="297223" cy="2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0"/>
          <p:cNvSpPr>
            <a:spLocks noChangeArrowheads="1"/>
          </p:cNvSpPr>
          <p:nvPr/>
        </p:nvSpPr>
        <p:spPr bwMode="auto">
          <a:xfrm>
            <a:off x="1810335" y="4551993"/>
            <a:ext cx="1960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indent="-228600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altLang="pt-BR" sz="1200" b="1" dirty="0">
                <a:solidFill>
                  <a:srgbClr val="FF0000"/>
                </a:solidFill>
              </a:rPr>
              <a:t>Média do nº de ligações por paciente foi de 1,75 </a:t>
            </a:r>
            <a:endParaRPr lang="en-US" altLang="pt-BR" sz="1200" b="1" dirty="0">
              <a:solidFill>
                <a:srgbClr val="FF0000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3108102" y="1004553"/>
            <a:ext cx="5399154" cy="605307"/>
          </a:xfrm>
          <a:prstGeom prst="roundRect">
            <a:avLst/>
          </a:prstGeom>
          <a:solidFill>
            <a:srgbClr val="00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Cenário 2 : VPA </a:t>
            </a:r>
            <a:r>
              <a:rPr lang="pt-BR" sz="2400" b="1" u="sng" dirty="0">
                <a:solidFill>
                  <a:schemeClr val="tx1"/>
                </a:solidFill>
              </a:rPr>
              <a:t>SEM  a TNH:</a:t>
            </a: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1810335" y="5043019"/>
            <a:ext cx="2328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pt-BR" sz="1200" b="1" dirty="0" err="1"/>
              <a:t>Média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estimada</a:t>
            </a:r>
            <a:r>
              <a:rPr lang="en-US" altLang="pt-BR" sz="1200" b="1" dirty="0"/>
              <a:t> do tempo de </a:t>
            </a:r>
            <a:r>
              <a:rPr lang="en-US" altLang="pt-BR" sz="1200" b="1" dirty="0" err="1"/>
              <a:t>duração</a:t>
            </a:r>
            <a:r>
              <a:rPr lang="en-US" altLang="pt-BR" sz="1200" b="1" dirty="0"/>
              <a:t>  das </a:t>
            </a:r>
            <a:r>
              <a:rPr lang="en-US" altLang="pt-BR" sz="1200" b="1" dirty="0" err="1"/>
              <a:t>ligações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por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paciente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foi</a:t>
            </a:r>
            <a:r>
              <a:rPr lang="en-US" altLang="pt-BR" sz="1200" b="1" dirty="0"/>
              <a:t> 3 min</a:t>
            </a:r>
          </a:p>
        </p:txBody>
      </p:sp>
      <p:sp>
        <p:nvSpPr>
          <p:cNvPr id="5" name="AutoShape 2" descr="Resultado de imagem para sel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8296363" y="747829"/>
            <a:ext cx="2328076" cy="1477055"/>
            <a:chOff x="7047759" y="1084556"/>
            <a:chExt cx="2328076" cy="1477055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73270" y="1084556"/>
              <a:ext cx="1477055" cy="1477055"/>
            </a:xfrm>
            <a:prstGeom prst="rect">
              <a:avLst/>
            </a:prstGeom>
          </p:spPr>
        </p:pic>
        <p:sp>
          <p:nvSpPr>
            <p:cNvPr id="21" name="Rectangle 60"/>
            <p:cNvSpPr>
              <a:spLocks noChangeArrowheads="1"/>
            </p:cNvSpPr>
            <p:nvPr/>
          </p:nvSpPr>
          <p:spPr bwMode="auto">
            <a:xfrm>
              <a:off x="7047759" y="1552242"/>
              <a:ext cx="232807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303338" indent="-26035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824038" indent="-260350">
                <a:spcBef>
                  <a:spcPct val="20000"/>
                </a:spcBef>
                <a:buFont typeface="Arial" panose="020B0604020202020204" pitchFamily="34" charset="0"/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346325" indent="-260350">
                <a:spcBef>
                  <a:spcPct val="20000"/>
                </a:spcBef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8035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32607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7179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41751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pt-BR" sz="1500" b="1" dirty="0">
                  <a:solidFill>
                    <a:schemeClr val="accent2">
                      <a:lumMod val="50000"/>
                    </a:schemeClr>
                  </a:solidFill>
                </a:rPr>
                <a:t>GRUPO DE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pt-BR" sz="1500" b="1" dirty="0">
                  <a:solidFill>
                    <a:schemeClr val="accent2">
                      <a:lumMod val="50000"/>
                    </a:schemeClr>
                  </a:solidFill>
                </a:rPr>
                <a:t> 6 CIRURGIAS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7701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782" y="2093925"/>
            <a:ext cx="8229600" cy="4525963"/>
          </a:xfrm>
        </p:spPr>
        <p:txBody>
          <a:bodyPr/>
          <a:lstStyle/>
          <a:p>
            <a:r>
              <a:rPr lang="pt-BR" altLang="pt-BR" b="1" dirty="0"/>
              <a:t>Busca </a:t>
            </a:r>
            <a:r>
              <a:rPr lang="pt-BR" altLang="pt-BR" b="1" dirty="0" err="1"/>
              <a:t>fonada</a:t>
            </a:r>
            <a:r>
              <a:rPr lang="pt-BR" altLang="pt-BR" b="1" dirty="0"/>
              <a:t>:  1005 pacientes </a:t>
            </a:r>
            <a:endParaRPr lang="pt-BR" alt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2607817" y="2717126"/>
            <a:ext cx="2846231" cy="2252282"/>
            <a:chOff x="2150772" y="1923684"/>
            <a:chExt cx="4456090" cy="3804645"/>
          </a:xfrm>
        </p:grpSpPr>
        <p:pic>
          <p:nvPicPr>
            <p:cNvPr id="7170" name="Picture 2" descr="Resultado de imagem para taxa de resposta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6" r="57932" b="7045"/>
            <a:stretch/>
          </p:blipFill>
          <p:spPr bwMode="auto">
            <a:xfrm>
              <a:off x="4909086" y="1923684"/>
              <a:ext cx="1697776" cy="380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ipse 1"/>
            <p:cNvSpPr/>
            <p:nvPr/>
          </p:nvSpPr>
          <p:spPr>
            <a:xfrm>
              <a:off x="2150772" y="2612346"/>
              <a:ext cx="3026536" cy="211213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rial Black" panose="020B0A04020102020204" pitchFamily="34" charset="0"/>
                </a:rPr>
                <a:t>1.758 </a:t>
              </a:r>
              <a:r>
                <a:rPr lang="pt-BR" b="1" dirty="0">
                  <a:latin typeface="Arial Black" panose="020B0A04020102020204" pitchFamily="34" charset="0"/>
                </a:rPr>
                <a:t>ligações</a:t>
              </a:r>
            </a:p>
            <a:p>
              <a:pPr algn="ctr"/>
              <a:endParaRPr lang="pt-BR" sz="1000" dirty="0">
                <a:latin typeface="Arial Black" panose="020B0A04020102020204" pitchFamily="34" charset="0"/>
              </a:endParaRPr>
            </a:p>
          </p:txBody>
        </p:sp>
      </p:grpSp>
      <p:sp>
        <p:nvSpPr>
          <p:cNvPr id="8" name="Subtítulo 2">
            <a:extLst>
              <a:ext uri="{FF2B5EF4-FFF2-40B4-BE49-F238E27FC236}">
                <a16:creationId xmlns:a16="http://schemas.microsoft.com/office/drawing/2014/main" id="{FEFEECF8-A680-4048-AEF2-2DBAEEDD4A4B}"/>
              </a:ext>
            </a:extLst>
          </p:cNvPr>
          <p:cNvSpPr txBox="1">
            <a:spLocks/>
          </p:cNvSpPr>
          <p:nvPr/>
        </p:nvSpPr>
        <p:spPr>
          <a:xfrm>
            <a:off x="1945782" y="5886268"/>
            <a:ext cx="8300436" cy="636493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pt-BR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 a TNH: deixaríamos de ligar para 495 pacientes, ou seja, deixaríamos de fazer 866 ligações, economizando 43 horas de trabalho </a:t>
            </a:r>
            <a:endParaRPr lang="es-E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44" name="Picture 4" descr="Resultado de imagem para SINAL DE IGUA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77" y="3185695"/>
            <a:ext cx="1363315" cy="136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6680408" y="3089924"/>
            <a:ext cx="2291770" cy="1554854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88 horas </a:t>
            </a:r>
          </a:p>
        </p:txBody>
      </p:sp>
      <p:pic>
        <p:nvPicPr>
          <p:cNvPr id="10246" name="Picture 6" descr="Resultado de imagem para enfermeira desenh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b="7034"/>
          <a:stretch/>
        </p:blipFill>
        <p:spPr bwMode="auto">
          <a:xfrm>
            <a:off x="-2923746" y="11973137"/>
            <a:ext cx="297223" cy="2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0"/>
          <p:cNvSpPr>
            <a:spLocks noChangeArrowheads="1"/>
          </p:cNvSpPr>
          <p:nvPr/>
        </p:nvSpPr>
        <p:spPr bwMode="auto">
          <a:xfrm>
            <a:off x="1810335" y="4551993"/>
            <a:ext cx="1960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indent="-228600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altLang="pt-BR" sz="1200" b="1" dirty="0">
                <a:solidFill>
                  <a:srgbClr val="FF0000"/>
                </a:solidFill>
              </a:rPr>
              <a:t>Média do nº de ligações por paciente foi de 1,75 </a:t>
            </a:r>
            <a:endParaRPr lang="en-US" altLang="pt-BR" sz="1200" b="1" dirty="0">
              <a:solidFill>
                <a:srgbClr val="FF0000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2555918" y="902908"/>
            <a:ext cx="6938492" cy="60530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Cenário 3 : Vigilância Pós-Alta Global com a TNH</a:t>
            </a: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1810335" y="5043019"/>
            <a:ext cx="2328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pt-BR" sz="1200" b="1" dirty="0" err="1"/>
              <a:t>Média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estimada</a:t>
            </a:r>
            <a:r>
              <a:rPr lang="en-US" altLang="pt-BR" sz="1200" b="1" dirty="0"/>
              <a:t> do tempo de </a:t>
            </a:r>
            <a:r>
              <a:rPr lang="en-US" altLang="pt-BR" sz="1200" b="1" dirty="0" err="1"/>
              <a:t>duração</a:t>
            </a:r>
            <a:r>
              <a:rPr lang="en-US" altLang="pt-BR" sz="1200" b="1" dirty="0"/>
              <a:t>  das </a:t>
            </a:r>
            <a:r>
              <a:rPr lang="en-US" altLang="pt-BR" sz="1200" b="1" dirty="0" err="1"/>
              <a:t>ligações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por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paciente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foi</a:t>
            </a:r>
            <a:r>
              <a:rPr lang="en-US" altLang="pt-BR" sz="1200" b="1" dirty="0"/>
              <a:t> 3 min</a:t>
            </a:r>
          </a:p>
        </p:txBody>
      </p:sp>
      <p:sp>
        <p:nvSpPr>
          <p:cNvPr id="5" name="AutoShape 2" descr="Resultado de imagem para sel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7" name="Grupo 16"/>
          <p:cNvGrpSpPr/>
          <p:nvPr/>
        </p:nvGrpSpPr>
        <p:grpSpPr>
          <a:xfrm>
            <a:off x="8146249" y="1431369"/>
            <a:ext cx="2328076" cy="1477055"/>
            <a:chOff x="7047759" y="1084556"/>
            <a:chExt cx="2328076" cy="1477055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73270" y="1084556"/>
              <a:ext cx="1477055" cy="1477055"/>
            </a:xfrm>
            <a:prstGeom prst="rect">
              <a:avLst/>
            </a:prstGeom>
          </p:spPr>
        </p:pic>
        <p:sp>
          <p:nvSpPr>
            <p:cNvPr id="20" name="Rectangle 60"/>
            <p:cNvSpPr>
              <a:spLocks noChangeArrowheads="1"/>
            </p:cNvSpPr>
            <p:nvPr/>
          </p:nvSpPr>
          <p:spPr bwMode="auto">
            <a:xfrm>
              <a:off x="7047759" y="1475439"/>
              <a:ext cx="2328076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303338" indent="-26035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824038" indent="-260350">
                <a:spcBef>
                  <a:spcPct val="20000"/>
                </a:spcBef>
                <a:buFont typeface="Arial" panose="020B0604020202020204" pitchFamily="34" charset="0"/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346325" indent="-260350">
                <a:spcBef>
                  <a:spcPct val="20000"/>
                </a:spcBef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8035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32607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7179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41751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pt-BR" sz="1500" b="1" dirty="0">
                  <a:solidFill>
                    <a:schemeClr val="accent2">
                      <a:lumMod val="50000"/>
                    </a:schemeClr>
                  </a:solidFill>
                </a:rPr>
                <a:t>1500 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pt-BR" sz="1400" b="1" dirty="0">
                  <a:solidFill>
                    <a:schemeClr val="accent2">
                      <a:lumMod val="50000"/>
                    </a:schemeClr>
                  </a:solidFill>
                </a:rPr>
                <a:t>CIRURGIAS/MÊS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7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Espaço Reservado para Conteúdo 3">
            <a:extLst>
              <a:ext uri="{FF2B5EF4-FFF2-40B4-BE49-F238E27FC236}">
                <a16:creationId xmlns:a16="http://schemas.microsoft.com/office/drawing/2014/main" id="{EC950972-7954-412B-A32A-11374335E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782" y="2093925"/>
            <a:ext cx="8229600" cy="4525963"/>
          </a:xfrm>
        </p:spPr>
        <p:txBody>
          <a:bodyPr/>
          <a:lstStyle/>
          <a:p>
            <a:r>
              <a:rPr lang="pt-BR" altLang="pt-BR" b="1" dirty="0"/>
              <a:t>Busca </a:t>
            </a:r>
            <a:r>
              <a:rPr lang="pt-BR" altLang="pt-BR" b="1" dirty="0" err="1"/>
              <a:t>fonada</a:t>
            </a:r>
            <a:r>
              <a:rPr lang="pt-BR" altLang="pt-BR" b="1" dirty="0"/>
              <a:t>:  1500 pacientes </a:t>
            </a:r>
            <a:endParaRPr lang="pt-BR" alt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2607817" y="2717126"/>
            <a:ext cx="2846231" cy="2252282"/>
            <a:chOff x="2150772" y="1923684"/>
            <a:chExt cx="4456090" cy="3804645"/>
          </a:xfrm>
        </p:grpSpPr>
        <p:pic>
          <p:nvPicPr>
            <p:cNvPr id="7170" name="Picture 2" descr="Resultado de imagem para taxa de resposta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6" r="57932" b="7045"/>
            <a:stretch/>
          </p:blipFill>
          <p:spPr bwMode="auto">
            <a:xfrm>
              <a:off x="4909086" y="1923684"/>
              <a:ext cx="1697776" cy="380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ipse 1"/>
            <p:cNvSpPr/>
            <p:nvPr/>
          </p:nvSpPr>
          <p:spPr>
            <a:xfrm>
              <a:off x="2150772" y="2612346"/>
              <a:ext cx="3026536" cy="2112136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latin typeface="Arial Black" panose="020B0A04020102020204" pitchFamily="34" charset="0"/>
                </a:rPr>
                <a:t>2.625</a:t>
              </a:r>
            </a:p>
            <a:p>
              <a:pPr algn="ctr"/>
              <a:r>
                <a:rPr lang="pt-BR" b="1" dirty="0">
                  <a:latin typeface="Arial Black" panose="020B0A04020102020204" pitchFamily="34" charset="0"/>
                </a:rPr>
                <a:t>ligações</a:t>
              </a:r>
            </a:p>
            <a:p>
              <a:pPr algn="ctr"/>
              <a:endParaRPr lang="pt-BR" sz="1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10244" name="Picture 4" descr="Resultado de imagem para SINAL DE IGUA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77" y="3185695"/>
            <a:ext cx="1363315" cy="136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6680408" y="3089924"/>
            <a:ext cx="2291770" cy="1554854"/>
          </a:xfrm>
          <a:prstGeom prst="ellipse">
            <a:avLst/>
          </a:prstGeom>
          <a:solidFill>
            <a:srgbClr val="CC0099"/>
          </a:solidFill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131 horas </a:t>
            </a:r>
          </a:p>
        </p:txBody>
      </p:sp>
      <p:pic>
        <p:nvPicPr>
          <p:cNvPr id="10246" name="Picture 6" descr="Resultado de imagem para enfermeira desenh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b="7034"/>
          <a:stretch/>
        </p:blipFill>
        <p:spPr bwMode="auto">
          <a:xfrm>
            <a:off x="-2923746" y="11973137"/>
            <a:ext cx="297223" cy="2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0"/>
          <p:cNvSpPr>
            <a:spLocks noChangeArrowheads="1"/>
          </p:cNvSpPr>
          <p:nvPr/>
        </p:nvSpPr>
        <p:spPr bwMode="auto">
          <a:xfrm>
            <a:off x="1810335" y="4551993"/>
            <a:ext cx="1960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228600" indent="-228600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pt-BR" altLang="pt-BR" sz="1200" b="1" dirty="0">
                <a:solidFill>
                  <a:srgbClr val="FF0000"/>
                </a:solidFill>
              </a:rPr>
              <a:t>Média do nº de ligações por paciente foi de 1,75 </a:t>
            </a:r>
            <a:endParaRPr lang="en-US" altLang="pt-BR" sz="1200" b="1" dirty="0">
              <a:solidFill>
                <a:srgbClr val="FF0000"/>
              </a:solidFill>
            </a:endParaRPr>
          </a:p>
        </p:txBody>
      </p:sp>
      <p:sp>
        <p:nvSpPr>
          <p:cNvPr id="4" name="Retângulo de cantos arredondados 3"/>
          <p:cNvSpPr/>
          <p:nvPr/>
        </p:nvSpPr>
        <p:spPr>
          <a:xfrm>
            <a:off x="2555918" y="902908"/>
            <a:ext cx="6938492" cy="605307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Cenário 4 : Vigilância Pós-Alta Global </a:t>
            </a:r>
            <a:r>
              <a:rPr lang="pt-BR" sz="2400" b="1" u="sng" dirty="0">
                <a:solidFill>
                  <a:schemeClr val="tx1"/>
                </a:solidFill>
              </a:rPr>
              <a:t>SEM</a:t>
            </a:r>
            <a:r>
              <a:rPr lang="pt-BR" sz="2400" b="1" dirty="0"/>
              <a:t> a TNH</a:t>
            </a: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1810335" y="5043019"/>
            <a:ext cx="23280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303338" indent="-26035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824038" indent="-26035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346325" indent="-26035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8035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2607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7179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175125" indent="-260350" defTabSz="5207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 algn="just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pt-BR" sz="1200" b="1" dirty="0" err="1"/>
              <a:t>Média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estimada</a:t>
            </a:r>
            <a:r>
              <a:rPr lang="en-US" altLang="pt-BR" sz="1200" b="1" dirty="0"/>
              <a:t> do tempo de </a:t>
            </a:r>
            <a:r>
              <a:rPr lang="en-US" altLang="pt-BR" sz="1200" b="1" dirty="0" err="1"/>
              <a:t>duração</a:t>
            </a:r>
            <a:r>
              <a:rPr lang="en-US" altLang="pt-BR" sz="1200" b="1" dirty="0"/>
              <a:t>  das </a:t>
            </a:r>
            <a:r>
              <a:rPr lang="en-US" altLang="pt-BR" sz="1200" b="1" dirty="0" err="1"/>
              <a:t>ligações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por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paciente</a:t>
            </a:r>
            <a:r>
              <a:rPr lang="en-US" altLang="pt-BR" sz="1200" b="1" dirty="0"/>
              <a:t> </a:t>
            </a:r>
            <a:r>
              <a:rPr lang="en-US" altLang="pt-BR" sz="1200" b="1" dirty="0" err="1"/>
              <a:t>foi</a:t>
            </a:r>
            <a:r>
              <a:rPr lang="en-US" altLang="pt-BR" sz="1200" b="1" dirty="0"/>
              <a:t> 3 min</a:t>
            </a:r>
          </a:p>
        </p:txBody>
      </p:sp>
      <p:sp>
        <p:nvSpPr>
          <p:cNvPr id="5" name="AutoShape 2" descr="Resultado de imagem para sel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pSp>
        <p:nvGrpSpPr>
          <p:cNvPr id="17" name="Grupo 16"/>
          <p:cNvGrpSpPr/>
          <p:nvPr/>
        </p:nvGrpSpPr>
        <p:grpSpPr>
          <a:xfrm>
            <a:off x="8146249" y="1431369"/>
            <a:ext cx="2328076" cy="1477055"/>
            <a:chOff x="7047759" y="1084556"/>
            <a:chExt cx="2328076" cy="1477055"/>
          </a:xfrm>
        </p:grpSpPr>
        <p:pic>
          <p:nvPicPr>
            <p:cNvPr id="18" name="Imagem 1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73270" y="1084556"/>
              <a:ext cx="1477055" cy="1477055"/>
            </a:xfrm>
            <a:prstGeom prst="rect">
              <a:avLst/>
            </a:prstGeom>
          </p:spPr>
        </p:pic>
        <p:sp>
          <p:nvSpPr>
            <p:cNvPr id="20" name="Rectangle 60"/>
            <p:cNvSpPr>
              <a:spLocks noChangeArrowheads="1"/>
            </p:cNvSpPr>
            <p:nvPr/>
          </p:nvSpPr>
          <p:spPr bwMode="auto">
            <a:xfrm>
              <a:off x="7047759" y="1475439"/>
              <a:ext cx="2328076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303338" indent="-260350">
                <a:spcBef>
                  <a:spcPct val="2000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824038" indent="-260350">
                <a:spcBef>
                  <a:spcPct val="20000"/>
                </a:spcBef>
                <a:buFont typeface="Arial" panose="020B0604020202020204" pitchFamily="34" charset="0"/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346325" indent="-260350">
                <a:spcBef>
                  <a:spcPct val="20000"/>
                </a:spcBef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8035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32607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7179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4175125" indent="-260350" defTabSz="5207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pt-BR" sz="1500" b="1" dirty="0">
                  <a:solidFill>
                    <a:schemeClr val="accent2">
                      <a:lumMod val="50000"/>
                    </a:schemeClr>
                  </a:solidFill>
                </a:rPr>
                <a:t>1500 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pt-BR" sz="1400" b="1" dirty="0">
                  <a:solidFill>
                    <a:schemeClr val="accent2">
                      <a:lumMod val="50000"/>
                    </a:schemeClr>
                  </a:solidFill>
                </a:rPr>
                <a:t>CIRURGIAS/MÊS</a:t>
              </a:r>
            </a:p>
          </p:txBody>
        </p:sp>
      </p:grpSp>
      <p:pic>
        <p:nvPicPr>
          <p:cNvPr id="21" name="Picture 8" descr="Imagem relacionada">
            <a:extLst>
              <a:ext uri="{FF2B5EF4-FFF2-40B4-BE49-F238E27FC236}">
                <a16:creationId xmlns:a16="http://schemas.microsoft.com/office/drawing/2014/main" id="{613A63B7-17E4-46F1-8DBB-F4F3C07DD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347" y="4644778"/>
            <a:ext cx="1742468" cy="20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43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1EB5634-66C0-481C-A8D8-35D45A0D9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6"/>
          <a:stretch/>
        </p:blipFill>
        <p:spPr bwMode="auto">
          <a:xfrm>
            <a:off x="1524000" y="0"/>
            <a:ext cx="9144000" cy="7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4" descr="Logo Hospital.png">
            <a:extLst>
              <a:ext uri="{FF2B5EF4-FFF2-40B4-BE49-F238E27FC236}">
                <a16:creationId xmlns:a16="http://schemas.microsoft.com/office/drawing/2014/main" id="{98B1C211-E1E1-44CD-989D-B3371BA82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419" y="1059905"/>
            <a:ext cx="8760860" cy="380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235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ço Reservado para Conteúdo 2">
            <a:extLst>
              <a:ext uri="{FF2B5EF4-FFF2-40B4-BE49-F238E27FC236}">
                <a16:creationId xmlns:a16="http://schemas.microsoft.com/office/drawing/2014/main" id="{2D52BC17-12C8-416E-B45E-184578688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7C4FD13F-3EFA-4445-9DEF-D02B2D52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1173579"/>
            <a:ext cx="6888162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ítulo 1">
            <a:extLst>
              <a:ext uri="{FF2B5EF4-FFF2-40B4-BE49-F238E27FC236}">
                <a16:creationId xmlns:a16="http://schemas.microsoft.com/office/drawing/2014/main" id="{A75E94FA-E6DC-4E0F-AEDA-3958FCE0F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247" y="17326"/>
            <a:ext cx="6888162" cy="1143000"/>
          </a:xfrm>
        </p:spPr>
        <p:txBody>
          <a:bodyPr/>
          <a:lstStyle/>
          <a:p>
            <a:r>
              <a:rPr lang="pt-BR" altLang="pt-BR" sz="3600" dirty="0"/>
              <a:t>Percepção do paciente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apaVisaoMedica_1.jpg">
            <a:extLst>
              <a:ext uri="{FF2B5EF4-FFF2-40B4-BE49-F238E27FC236}">
                <a16:creationId xmlns:a16="http://schemas.microsoft.com/office/drawing/2014/main" id="{AF2BDDC3-A927-43AD-841E-25D8284BC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2447926"/>
            <a:ext cx="2300287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Subtítulo 2">
            <a:extLst>
              <a:ext uri="{FF2B5EF4-FFF2-40B4-BE49-F238E27FC236}">
                <a16:creationId xmlns:a16="http://schemas.microsoft.com/office/drawing/2014/main" id="{D188435B-AAC4-4D32-82BD-7FB20F8C0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5801" y="4570570"/>
            <a:ext cx="8518525" cy="2179637"/>
          </a:xfrm>
        </p:spPr>
        <p:txBody>
          <a:bodyPr>
            <a:normAutofit/>
          </a:bodyPr>
          <a:lstStyle/>
          <a:p>
            <a:r>
              <a:rPr lang="pt-BR" altLang="pt-BR" b="1" i="1" dirty="0" err="1">
                <a:solidFill>
                  <a:srgbClr val="595959"/>
                </a:solidFill>
              </a:rPr>
              <a:t>Healthcare</a:t>
            </a:r>
            <a:r>
              <a:rPr lang="pt-BR" altLang="pt-BR" b="1" i="1" dirty="0">
                <a:solidFill>
                  <a:srgbClr val="595959"/>
                </a:solidFill>
              </a:rPr>
              <a:t> </a:t>
            </a:r>
            <a:r>
              <a:rPr lang="pt-BR" altLang="pt-BR" b="1" i="1" dirty="0" err="1">
                <a:solidFill>
                  <a:srgbClr val="595959"/>
                </a:solidFill>
              </a:rPr>
              <a:t>Failure</a:t>
            </a:r>
            <a:r>
              <a:rPr lang="pt-BR" altLang="pt-BR" b="1" i="1" dirty="0">
                <a:solidFill>
                  <a:srgbClr val="595959"/>
                </a:solidFill>
              </a:rPr>
              <a:t> </a:t>
            </a:r>
            <a:r>
              <a:rPr lang="pt-BR" altLang="pt-BR" b="1" i="1" dirty="0" err="1">
                <a:solidFill>
                  <a:srgbClr val="595959"/>
                </a:solidFill>
              </a:rPr>
              <a:t>Mode</a:t>
            </a:r>
            <a:r>
              <a:rPr lang="pt-BR" altLang="pt-BR" b="1" i="1" dirty="0">
                <a:solidFill>
                  <a:srgbClr val="595959"/>
                </a:solidFill>
              </a:rPr>
              <a:t> </a:t>
            </a:r>
            <a:r>
              <a:rPr lang="pt-BR" altLang="pt-BR" b="1" i="1" dirty="0" err="1">
                <a:solidFill>
                  <a:srgbClr val="595959"/>
                </a:solidFill>
              </a:rPr>
              <a:t>and</a:t>
            </a:r>
            <a:r>
              <a:rPr lang="pt-BR" altLang="pt-BR" b="1" i="1" dirty="0">
                <a:solidFill>
                  <a:srgbClr val="595959"/>
                </a:solidFill>
              </a:rPr>
              <a:t> </a:t>
            </a:r>
            <a:r>
              <a:rPr lang="pt-BR" altLang="pt-BR" b="1" i="1" dirty="0" err="1">
                <a:solidFill>
                  <a:srgbClr val="595959"/>
                </a:solidFill>
              </a:rPr>
              <a:t>Effect</a:t>
            </a:r>
            <a:r>
              <a:rPr lang="pt-BR" altLang="pt-BR" b="1" i="1" dirty="0">
                <a:solidFill>
                  <a:srgbClr val="595959"/>
                </a:solidFill>
              </a:rPr>
              <a:t> </a:t>
            </a:r>
            <a:r>
              <a:rPr lang="pt-BR" altLang="pt-BR" b="1" i="1" dirty="0" err="1">
                <a:solidFill>
                  <a:srgbClr val="595959"/>
                </a:solidFill>
              </a:rPr>
              <a:t>Analysis</a:t>
            </a:r>
            <a:r>
              <a:rPr lang="pt-BR" altLang="pt-BR" b="1" i="1" dirty="0">
                <a:solidFill>
                  <a:srgbClr val="595959"/>
                </a:solidFill>
              </a:rPr>
              <a:t> (HFMEA) - análise proativa de riscos em uma central de material e esterilização</a:t>
            </a:r>
            <a:r>
              <a:rPr lang="es-ES" altLang="pt-BR" b="1" i="1" dirty="0">
                <a:solidFill>
                  <a:srgbClr val="595959"/>
                </a:solidFill>
              </a:rPr>
              <a:t> </a:t>
            </a:r>
            <a:endParaRPr lang="es-ES" altLang="pt-BR" sz="2800" b="1" i="1" dirty="0">
              <a:solidFill>
                <a:srgbClr val="595959"/>
              </a:solidFill>
            </a:endParaRPr>
          </a:p>
          <a:p>
            <a:pPr algn="r" eaLnBrk="1" hangingPunct="1"/>
            <a:r>
              <a:rPr lang="es-ES" altLang="pt-BR" sz="2000" b="1" i="1" dirty="0">
                <a:solidFill>
                  <a:srgbClr val="31859C"/>
                </a:solidFill>
              </a:rPr>
              <a:t>Natal </a:t>
            </a:r>
            <a:r>
              <a:rPr lang="es-ES" altLang="pt-BR" sz="2000" b="1" i="1" dirty="0" err="1">
                <a:solidFill>
                  <a:srgbClr val="31859C"/>
                </a:solidFill>
              </a:rPr>
              <a:t>Cândido</a:t>
            </a:r>
            <a:r>
              <a:rPr lang="es-ES" altLang="pt-BR" sz="2000" b="1" i="1" dirty="0">
                <a:solidFill>
                  <a:srgbClr val="31859C"/>
                </a:solidFill>
              </a:rPr>
              <a:t> </a:t>
            </a:r>
            <a:r>
              <a:rPr lang="es-ES" altLang="pt-BR" sz="2000" b="1" i="1" dirty="0" err="1">
                <a:solidFill>
                  <a:srgbClr val="31859C"/>
                </a:solidFill>
              </a:rPr>
              <a:t>Martins</a:t>
            </a:r>
            <a:r>
              <a:rPr lang="es-ES" altLang="pt-BR" sz="2000" b="1" i="1" dirty="0">
                <a:solidFill>
                  <a:srgbClr val="31859C"/>
                </a:solidFill>
              </a:rPr>
              <a:t> Júnior</a:t>
            </a:r>
            <a:endParaRPr lang="es-ES" altLang="pt-BR" b="1" i="1" dirty="0">
              <a:solidFill>
                <a:srgbClr val="31859C"/>
              </a:solidFill>
            </a:endParaRPr>
          </a:p>
          <a:p>
            <a:pPr eaLnBrk="1" hangingPunct="1"/>
            <a:r>
              <a:rPr lang="es-ES" altLang="pt-BR" sz="2000" b="1" i="1" dirty="0">
                <a:solidFill>
                  <a:srgbClr val="595959"/>
                </a:solidFill>
              </a:rPr>
              <a:t>Nov/ 2018</a:t>
            </a:r>
          </a:p>
        </p:txBody>
      </p:sp>
      <p:pic>
        <p:nvPicPr>
          <p:cNvPr id="14339" name="Imagen 6">
            <a:extLst>
              <a:ext uri="{FF2B5EF4-FFF2-40B4-BE49-F238E27FC236}">
                <a16:creationId xmlns:a16="http://schemas.microsoft.com/office/drawing/2014/main" id="{D82917B0-3321-4D03-B854-810AC5A87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-1588"/>
            <a:ext cx="9155113" cy="45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n 8" descr="Logo Hospital.png">
            <a:extLst>
              <a:ext uri="{FF2B5EF4-FFF2-40B4-BE49-F238E27FC236}">
                <a16:creationId xmlns:a16="http://schemas.microsoft.com/office/drawing/2014/main" id="{407E2716-4D7A-483C-93CE-6730819D3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1" y="6211888"/>
            <a:ext cx="23590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centro cir+¦rgico 12_1.jpg">
            <a:extLst>
              <a:ext uri="{FF2B5EF4-FFF2-40B4-BE49-F238E27FC236}">
                <a16:creationId xmlns:a16="http://schemas.microsoft.com/office/drawing/2014/main" id="{7C04EA7D-C35C-4E50-939B-B05852B0DB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4" y="2430464"/>
            <a:ext cx="22764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PAG_8_campo belo 56_1.jpg">
            <a:extLst>
              <a:ext uri="{FF2B5EF4-FFF2-40B4-BE49-F238E27FC236}">
                <a16:creationId xmlns:a16="http://schemas.microsoft.com/office/drawing/2014/main" id="{3DF1C3C0-241A-4D50-8815-6BBDB5098EA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1" y="2430464"/>
            <a:ext cx="2417763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58C074C-2D28-4952-90FD-5AA208D86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1" r="10047" b="2"/>
          <a:stretch/>
        </p:blipFill>
        <p:spPr>
          <a:xfrm>
            <a:off x="5968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3" name="Imagem 12" descr="Uma imagem contendo pessoa, sentado&#10;&#10;Descrição gerada com muito alta confiança">
            <a:extLst>
              <a:ext uri="{FF2B5EF4-FFF2-40B4-BE49-F238E27FC236}">
                <a16:creationId xmlns:a16="http://schemas.microsoft.com/office/drawing/2014/main" id="{1DC0BC91-4062-478C-B739-94D36958D2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" b="-1"/>
          <a:stretch/>
        </p:blipFill>
        <p:spPr>
          <a:xfrm>
            <a:off x="6765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6" name="Imagem 15" descr="Uma imagem contendo céu&#10;&#10;Descrição gerada com muito alta confiança">
            <a:extLst>
              <a:ext uri="{FF2B5EF4-FFF2-40B4-BE49-F238E27FC236}">
                <a16:creationId xmlns:a16="http://schemas.microsoft.com/office/drawing/2014/main" id="{8FC2BFAA-098D-46C3-97D4-8766556E68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" r="2030"/>
          <a:stretch/>
        </p:blipFill>
        <p:spPr>
          <a:xfrm>
            <a:off x="7559714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3E62F5-A425-4067-AA31-6228A9F86E7B}"/>
              </a:ext>
            </a:extLst>
          </p:cNvPr>
          <p:cNvSpPr txBox="1"/>
          <p:nvPr/>
        </p:nvSpPr>
        <p:spPr>
          <a:xfrm>
            <a:off x="2393950" y="1"/>
            <a:ext cx="38160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a typeface="MS PGothic" charset="0"/>
              </a:rPr>
              <a:t>Introdução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a typeface="MS PGothic" charset="0"/>
            </a:endParaRPr>
          </a:p>
        </p:txBody>
      </p:sp>
      <p:sp>
        <p:nvSpPr>
          <p:cNvPr id="30730" name="TextBox 2">
            <a:extLst>
              <a:ext uri="{FF2B5EF4-FFF2-40B4-BE49-F238E27FC236}">
                <a16:creationId xmlns:a16="http://schemas.microsoft.com/office/drawing/2014/main" id="{45FDA526-94F3-41F1-BA32-393844830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87" y="1322925"/>
            <a:ext cx="5807429" cy="4155713"/>
          </a:xfrm>
          <a:prstGeom prst="rect">
            <a:avLst/>
          </a:prstGeom>
          <a:noFill/>
          <a:extLst/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Função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 da Central de Material e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Esterilização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: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limpeza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,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preparo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,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desinfecção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ou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esterilização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,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guarda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 e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distribuição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Processos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críticos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 –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importante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gerenciar</a:t>
            </a:r>
            <a:r>
              <a:rPr lang="en-US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 </a:t>
            </a:r>
            <a:r>
              <a:rPr lang="en-US" dirty="0" err="1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riscos</a:t>
            </a:r>
            <a:endParaRPr lang="en-US" dirty="0">
              <a:solidFill>
                <a:srgbClr val="215968"/>
              </a:solidFill>
              <a:latin typeface="+mn-lt"/>
              <a:ea typeface="MS PGothic" panose="020B0600070205080204" pitchFamily="34" charset="-128"/>
              <a:cs typeface="Verdana"/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004985D-6EC7-46F5-BDBC-759A0F775651}"/>
              </a:ext>
            </a:extLst>
          </p:cNvPr>
          <p:cNvCxnSpPr>
            <a:cxnSpLocks/>
          </p:cNvCxnSpPr>
          <p:nvPr/>
        </p:nvCxnSpPr>
        <p:spPr>
          <a:xfrm flipV="1">
            <a:off x="2393950" y="0"/>
            <a:ext cx="0" cy="376238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23" name="Imagen 5" descr="Logo Hospital.png">
            <a:extLst>
              <a:ext uri="{FF2B5EF4-FFF2-40B4-BE49-F238E27FC236}">
                <a16:creationId xmlns:a16="http://schemas.microsoft.com/office/drawing/2014/main" id="{F8E6D4F5-B6FE-4B1D-A6E5-963A1DF01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E899004-4B66-4866-93BE-7DAC29A5D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926" y="483295"/>
            <a:ext cx="3001963" cy="7350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pt-BR" dirty="0">
              <a:solidFill>
                <a:srgbClr val="0C617A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 descr="Captura de Tela 2018-09-29 às 10.37.32.png">
            <a:extLst>
              <a:ext uri="{FF2B5EF4-FFF2-40B4-BE49-F238E27FC236}">
                <a16:creationId xmlns:a16="http://schemas.microsoft.com/office/drawing/2014/main" id="{FC0A7437-B1BB-4E0C-978B-AE6DFA688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9" y="526808"/>
            <a:ext cx="959367" cy="71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ángulo 10">
            <a:extLst>
              <a:ext uri="{FF2B5EF4-FFF2-40B4-BE49-F238E27FC236}">
                <a16:creationId xmlns:a16="http://schemas.microsoft.com/office/drawing/2014/main" id="{F72356FF-E5D8-4669-9A82-F242B8BEC421}"/>
              </a:ext>
            </a:extLst>
          </p:cNvPr>
          <p:cNvSpPr/>
          <p:nvPr/>
        </p:nvSpPr>
        <p:spPr>
          <a:xfrm>
            <a:off x="1524000" y="0"/>
            <a:ext cx="9150350" cy="376238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B5018EE-BFF6-4D67-B62D-710D40F33BF0}"/>
              </a:ext>
            </a:extLst>
          </p:cNvPr>
          <p:cNvSpPr/>
          <p:nvPr/>
        </p:nvSpPr>
        <p:spPr>
          <a:xfrm>
            <a:off x="1597139" y="3622025"/>
            <a:ext cx="58894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None/>
              <a:defRPr/>
            </a:pPr>
            <a:r>
              <a:rPr lang="pt-BR" b="1" i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Gestão de riscos: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Organização e planejamento de recursos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Aplicação de ferramentas – mitigação ou eliminação do risco (HFMEA)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92DDE9-6AE9-4829-A3D2-17E30B6AFE89}"/>
              </a:ext>
            </a:extLst>
          </p:cNvPr>
          <p:cNvSpPr txBox="1"/>
          <p:nvPr/>
        </p:nvSpPr>
        <p:spPr>
          <a:xfrm>
            <a:off x="1597140" y="4978823"/>
            <a:ext cx="6618657" cy="12680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40000"/>
              </a:lnSpc>
              <a:defRPr sz="2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r>
              <a:rPr lang="pt-BR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Avaliação proativa de riscos assistenciais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A avaliação pró ativa pode antecipar os eventos indesejados, produzindo barreiras e controles prevenindo o acontecimento de acidentes em potencial.</a:t>
            </a:r>
          </a:p>
        </p:txBody>
      </p:sp>
    </p:spTree>
    <p:extLst>
      <p:ext uri="{BB962C8B-B14F-4D97-AF65-F5344CB8AC3E}">
        <p14:creationId xmlns:p14="http://schemas.microsoft.com/office/powerpoint/2010/main" val="39823389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650D48F-92A8-482C-806F-973C5EEB3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783"/>
          <a:stretch/>
        </p:blipFill>
        <p:spPr>
          <a:xfrm>
            <a:off x="5104534" y="-6733"/>
            <a:ext cx="3674756" cy="2106933"/>
          </a:xfrm>
          <a:custGeom>
            <a:avLst/>
            <a:gdLst>
              <a:gd name="connsiteX0" fmla="*/ 21954 w 3674754"/>
              <a:gd name="connsiteY0" fmla="*/ 0 h 2106932"/>
              <a:gd name="connsiteX1" fmla="*/ 3652800 w 3674754"/>
              <a:gd name="connsiteY1" fmla="*/ 0 h 2106932"/>
              <a:gd name="connsiteX2" fmla="*/ 3665268 w 3674754"/>
              <a:gd name="connsiteY2" fmla="*/ 81694 h 2106932"/>
              <a:gd name="connsiteX3" fmla="*/ 3674754 w 3674754"/>
              <a:gd name="connsiteY3" fmla="*/ 269555 h 2106932"/>
              <a:gd name="connsiteX4" fmla="*/ 1837377 w 3674754"/>
              <a:gd name="connsiteY4" fmla="*/ 2106932 h 2106932"/>
              <a:gd name="connsiteX5" fmla="*/ 0 w 3674754"/>
              <a:gd name="connsiteY5" fmla="*/ 269555 h 2106932"/>
              <a:gd name="connsiteX6" fmla="*/ 9486 w 3674754"/>
              <a:gd name="connsiteY6" fmla="*/ 81694 h 2106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6" name="Espaço Reservado para Conteúdo 12">
            <a:extLst>
              <a:ext uri="{FF2B5EF4-FFF2-40B4-BE49-F238E27FC236}">
                <a16:creationId xmlns:a16="http://schemas.microsoft.com/office/drawing/2014/main" id="{27AA8BB8-0C00-4C63-A6AC-9A5FAAC54E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" r="2" b="2"/>
          <a:stretch/>
        </p:blipFill>
        <p:spPr>
          <a:xfrm>
            <a:off x="5860688" y="3055741"/>
            <a:ext cx="4792676" cy="3781269"/>
          </a:xfrm>
          <a:custGeom>
            <a:avLst/>
            <a:gdLst>
              <a:gd name="connsiteX0" fmla="*/ 2554615 w 4792674"/>
              <a:gd name="connsiteY0" fmla="*/ 0 h 3781268"/>
              <a:gd name="connsiteX1" fmla="*/ 4672942 w 4792674"/>
              <a:gd name="connsiteY1" fmla="*/ 1126306 h 3781268"/>
              <a:gd name="connsiteX2" fmla="*/ 4792674 w 4792674"/>
              <a:gd name="connsiteY2" fmla="*/ 1323391 h 3781268"/>
              <a:gd name="connsiteX3" fmla="*/ 4792674 w 4792674"/>
              <a:gd name="connsiteY3" fmla="*/ 3781268 h 3781268"/>
              <a:gd name="connsiteX4" fmla="*/ 313779 w 4792674"/>
              <a:gd name="connsiteY4" fmla="*/ 3781268 h 3781268"/>
              <a:gd name="connsiteX5" fmla="*/ 308328 w 4792674"/>
              <a:gd name="connsiteY5" fmla="*/ 3772297 h 3781268"/>
              <a:gd name="connsiteX6" fmla="*/ 0 w 4792674"/>
              <a:gd name="connsiteY6" fmla="*/ 2554615 h 3781268"/>
              <a:gd name="connsiteX7" fmla="*/ 2554615 w 4792674"/>
              <a:gd name="connsiteY7" fmla="*/ 0 h 378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0" name="Rectángulo 10">
            <a:extLst>
              <a:ext uri="{FF2B5EF4-FFF2-40B4-BE49-F238E27FC236}">
                <a16:creationId xmlns:a16="http://schemas.microsoft.com/office/drawing/2014/main" id="{561E4F7C-F013-46E5-994F-74F667B7070E}"/>
              </a:ext>
            </a:extLst>
          </p:cNvPr>
          <p:cNvSpPr/>
          <p:nvPr/>
        </p:nvSpPr>
        <p:spPr>
          <a:xfrm>
            <a:off x="1524000" y="0"/>
            <a:ext cx="9150350" cy="376238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2" name="Imagen 5" descr="Logo Hospital.png">
            <a:extLst>
              <a:ext uri="{FF2B5EF4-FFF2-40B4-BE49-F238E27FC236}">
                <a16:creationId xmlns:a16="http://schemas.microsoft.com/office/drawing/2014/main" id="{9A7EBBA1-4159-41EE-9E67-42523B5AF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 descr="Captura de Tela 2018-09-29 às 10.37.32.png">
            <a:extLst>
              <a:ext uri="{FF2B5EF4-FFF2-40B4-BE49-F238E27FC236}">
                <a16:creationId xmlns:a16="http://schemas.microsoft.com/office/drawing/2014/main" id="{9AB4A289-2E83-460D-8AA1-B00416979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49" y="526808"/>
            <a:ext cx="959367" cy="71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8">
            <a:extLst>
              <a:ext uri="{FF2B5EF4-FFF2-40B4-BE49-F238E27FC236}">
                <a16:creationId xmlns:a16="http://schemas.microsoft.com/office/drawing/2014/main" id="{DB85201C-ADEA-4C96-A208-9FD348313797}"/>
              </a:ext>
            </a:extLst>
          </p:cNvPr>
          <p:cNvSpPr txBox="1"/>
          <p:nvPr/>
        </p:nvSpPr>
        <p:spPr>
          <a:xfrm>
            <a:off x="2657475" y="703941"/>
            <a:ext cx="2209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a typeface="MS PGothic" charset="0"/>
                <a:cs typeface="MS PGothic" charset="0"/>
              </a:rPr>
              <a:t>Objetivo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a typeface="MS PGothic" charset="0"/>
              <a:cs typeface="MS PGothic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02029964-EB8D-4E93-B55F-5D491A63C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561" y="1572916"/>
            <a:ext cx="4137285" cy="5102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indent="0" algn="ctr">
              <a:lnSpc>
                <a:spcPct val="150000"/>
              </a:lnSpc>
            </a:pPr>
            <a:r>
              <a:rPr lang="pt-BR" sz="2800" dirty="0">
                <a:solidFill>
                  <a:srgbClr val="215968"/>
                </a:solidFill>
                <a:latin typeface="+mn-lt"/>
                <a:ea typeface="MS PGothic" panose="020B0600070205080204" pitchFamily="34" charset="-128"/>
                <a:cs typeface="Verdana"/>
              </a:rPr>
              <a:t>Analisar proativamente os riscos relacionados aos processos realizados na área de recebimento e limpeza de uma CME.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7273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B2637D-F329-48FE-B16E-B3DA2DD43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pt-BR" b="1" dirty="0"/>
              <a:t>Classificação e critérios de notificação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E88149-066C-48A6-8B15-13B8446FF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D2BDB0-EF87-4BBC-BAD4-CDD7E8CDF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61" y="1020762"/>
            <a:ext cx="10331939" cy="535781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77EE0FC-CCF7-41BA-8CE7-407CF20576A0}"/>
              </a:ext>
            </a:extLst>
          </p:cNvPr>
          <p:cNvSpPr txBox="1"/>
          <p:nvPr/>
        </p:nvSpPr>
        <p:spPr>
          <a:xfrm>
            <a:off x="10153650" y="6378575"/>
            <a:ext cx="144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ANVISA 2019</a:t>
            </a:r>
          </a:p>
        </p:txBody>
      </p:sp>
    </p:spTree>
    <p:extLst>
      <p:ext uri="{BB962C8B-B14F-4D97-AF65-F5344CB8AC3E}">
        <p14:creationId xmlns:p14="http://schemas.microsoft.com/office/powerpoint/2010/main" val="2015718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5" descr="Logo Hospital.png">
            <a:extLst>
              <a:ext uri="{FF2B5EF4-FFF2-40B4-BE49-F238E27FC236}">
                <a16:creationId xmlns:a16="http://schemas.microsoft.com/office/drawing/2014/main" id="{C6D62EAE-8A58-4D8E-B599-26B4FFFF1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44A10BE-F871-49D8-8006-28181BDA438D}"/>
              </a:ext>
            </a:extLst>
          </p:cNvPr>
          <p:cNvSpPr/>
          <p:nvPr/>
        </p:nvSpPr>
        <p:spPr>
          <a:xfrm>
            <a:off x="1524000" y="0"/>
            <a:ext cx="9150350" cy="376238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2D2258B5-7DF7-45C4-A791-C19681708C8B}"/>
              </a:ext>
            </a:extLst>
          </p:cNvPr>
          <p:cNvCxnSpPr/>
          <p:nvPr/>
        </p:nvCxnSpPr>
        <p:spPr>
          <a:xfrm flipV="1">
            <a:off x="2393950" y="0"/>
            <a:ext cx="0" cy="376238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46">
            <a:extLst>
              <a:ext uri="{FF2B5EF4-FFF2-40B4-BE49-F238E27FC236}">
                <a16:creationId xmlns:a16="http://schemas.microsoft.com/office/drawing/2014/main" id="{45B5C641-C536-4A4A-A565-5DFABC86A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239" y="736600"/>
            <a:ext cx="7456487" cy="522288"/>
          </a:xfrm>
          <a:prstGeom prst="roundRect">
            <a:avLst>
              <a:gd name="adj" fmla="val 13556"/>
            </a:avLst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defRPr/>
            </a:pPr>
            <a:r>
              <a:rPr lang="pt-BR" altLang="pt-BR" sz="272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pitchFamily="34" charset="-128"/>
                <a:cs typeface="Arial" charset="0"/>
              </a:rPr>
              <a:t>Ferramenta de análise - HFMEA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88734F0-2526-4919-8108-DCD31C768A2B}"/>
              </a:ext>
            </a:extLst>
          </p:cNvPr>
          <p:cNvSpPr txBox="1"/>
          <p:nvPr/>
        </p:nvSpPr>
        <p:spPr>
          <a:xfrm>
            <a:off x="1773238" y="231963"/>
            <a:ext cx="2209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a typeface="MS PGothic" charset="0"/>
                <a:cs typeface="MS PGothic" charset="0"/>
              </a:rPr>
              <a:t>Resultados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a typeface="MS PGothic" charset="0"/>
              <a:cs typeface="MS PGothic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5426E7E-7948-4AA6-8F74-C830142379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" t="32214" r="17102" b="19685"/>
          <a:stretch/>
        </p:blipFill>
        <p:spPr>
          <a:xfrm>
            <a:off x="1588274" y="1376363"/>
            <a:ext cx="9015452" cy="29899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427D0B7-DACB-4139-A359-58F0422AD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0" t="43004" r="10557" b="31768"/>
          <a:stretch/>
        </p:blipFill>
        <p:spPr>
          <a:xfrm>
            <a:off x="1588275" y="4818042"/>
            <a:ext cx="8886051" cy="19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499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41EC0C-AE26-4C50-B083-033C4E3C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350F44-137C-4831-920B-C3423286F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DCDE62-FCF3-423E-963D-E95D2F672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42" y="1690688"/>
            <a:ext cx="11198391" cy="351521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23F2884-ED73-4186-B174-A0BDEA5B843F}"/>
              </a:ext>
            </a:extLst>
          </p:cNvPr>
          <p:cNvSpPr txBox="1"/>
          <p:nvPr/>
        </p:nvSpPr>
        <p:spPr>
          <a:xfrm>
            <a:off x="6254279" y="6363270"/>
            <a:ext cx="584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 de Fernanda Torquato Salles </a:t>
            </a:r>
            <a:r>
              <a:rPr lang="pt-BR" dirty="0" err="1"/>
              <a:t>Bucione</a:t>
            </a:r>
            <a:r>
              <a:rPr lang="pt-BR" dirty="0"/>
              <a:t> FGV São Paulo 2019</a:t>
            </a:r>
          </a:p>
        </p:txBody>
      </p:sp>
    </p:spTree>
    <p:extLst>
      <p:ext uri="{BB962C8B-B14F-4D97-AF65-F5344CB8AC3E}">
        <p14:creationId xmlns:p14="http://schemas.microsoft.com/office/powerpoint/2010/main" val="23978159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agen 1" descr="Curva.png">
            <a:extLst>
              <a:ext uri="{FF2B5EF4-FFF2-40B4-BE49-F238E27FC236}">
                <a16:creationId xmlns:a16="http://schemas.microsoft.com/office/drawing/2014/main" id="{03484C6A-F887-4E7B-BB64-C71D80EA3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6" y="1450976"/>
            <a:ext cx="19367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D722DAE-D09C-46CB-8FC2-E88A253DBBCC}"/>
              </a:ext>
            </a:extLst>
          </p:cNvPr>
          <p:cNvSpPr/>
          <p:nvPr/>
        </p:nvSpPr>
        <p:spPr>
          <a:xfrm>
            <a:off x="1524000" y="0"/>
            <a:ext cx="9150350" cy="376238"/>
          </a:xfrm>
          <a:prstGeom prst="rect">
            <a:avLst/>
          </a:prstGeom>
          <a:solidFill>
            <a:srgbClr val="1395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6F5386E-7214-4C76-8293-FAACC93F5692}"/>
              </a:ext>
            </a:extLst>
          </p:cNvPr>
          <p:cNvCxnSpPr/>
          <p:nvPr/>
        </p:nvCxnSpPr>
        <p:spPr>
          <a:xfrm flipV="1">
            <a:off x="2393950" y="0"/>
            <a:ext cx="0" cy="376238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46">
            <a:extLst>
              <a:ext uri="{FF2B5EF4-FFF2-40B4-BE49-F238E27FC236}">
                <a16:creationId xmlns:a16="http://schemas.microsoft.com/office/drawing/2014/main" id="{711AC5A0-46A7-4BB2-951A-B9661D24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239" y="879396"/>
            <a:ext cx="7456487" cy="522288"/>
          </a:xfrm>
          <a:prstGeom prst="roundRect">
            <a:avLst>
              <a:gd name="adj" fmla="val 13556"/>
            </a:avLst>
          </a:prstGeom>
          <a:solidFill>
            <a:srgbClr val="009999"/>
          </a:solidFill>
          <a:ln w="9525">
            <a:noFill/>
            <a:round/>
            <a:headEnd/>
            <a:tailEnd/>
          </a:ln>
        </p:spPr>
        <p:txBody>
          <a:bodyPr lIns="0" tIns="0" rIns="0" bIns="0" anchor="ctr" anchorCtr="1"/>
          <a:lstStyle/>
          <a:p>
            <a:pPr algn="ctr">
              <a:lnSpc>
                <a:spcPct val="90000"/>
              </a:lnSpc>
              <a:spcBef>
                <a:spcPct val="30000"/>
              </a:spcBef>
              <a:buClr>
                <a:schemeClr val="tx2"/>
              </a:buClr>
              <a:defRPr/>
            </a:pPr>
            <a:r>
              <a:rPr lang="pt-BR" altLang="pt-BR" sz="272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pitchFamily="34" charset="-128"/>
                <a:cs typeface="Arial" charset="0"/>
              </a:rPr>
              <a:t>Mapeamento do processo (Etapa 1) – atual</a:t>
            </a:r>
          </a:p>
        </p:txBody>
      </p:sp>
      <p:pic>
        <p:nvPicPr>
          <p:cNvPr id="18439" name="Imagem 3">
            <a:extLst>
              <a:ext uri="{FF2B5EF4-FFF2-40B4-BE49-F238E27FC236}">
                <a16:creationId xmlns:a16="http://schemas.microsoft.com/office/drawing/2014/main" id="{293B8D9D-A6CB-40B1-B686-AFD87867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0" t="5461" r="14754" b="16136"/>
          <a:stretch>
            <a:fillRect/>
          </a:stretch>
        </p:blipFill>
        <p:spPr bwMode="auto">
          <a:xfrm>
            <a:off x="1773238" y="1508424"/>
            <a:ext cx="8374898" cy="522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24BBD546-7EAB-4250-9784-90BFE75665D0}"/>
              </a:ext>
            </a:extLst>
          </p:cNvPr>
          <p:cNvSpPr txBox="1"/>
          <p:nvPr/>
        </p:nvSpPr>
        <p:spPr>
          <a:xfrm>
            <a:off x="1773238" y="264033"/>
            <a:ext cx="22093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ea typeface="MS PGothic" charset="0"/>
                <a:cs typeface="MS PGothic" charset="0"/>
              </a:rPr>
              <a:t>Resultados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a typeface="MS PGothic" charset="0"/>
              <a:cs typeface="MS PGothic" charset="0"/>
            </a:endParaRPr>
          </a:p>
        </p:txBody>
      </p:sp>
      <p:pic>
        <p:nvPicPr>
          <p:cNvPr id="18434" name="Imagen 5" descr="Logo Hospital.png">
            <a:extLst>
              <a:ext uri="{FF2B5EF4-FFF2-40B4-BE49-F238E27FC236}">
                <a16:creationId xmlns:a16="http://schemas.microsoft.com/office/drawing/2014/main" id="{AB0CCD24-1B4A-470A-ABEA-00E7B0A97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1" y="6388100"/>
            <a:ext cx="1565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2930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047F5-325F-4650-B403-CA8580BD1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18EF50-9AE5-40E2-B2B6-1C26A2EB9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CFC802-FF05-4363-B6E6-0D944195B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16" y="710126"/>
            <a:ext cx="9982685" cy="546683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F21C61F-AA63-4A5F-8420-781B672E3FD8}"/>
              </a:ext>
            </a:extLst>
          </p:cNvPr>
          <p:cNvSpPr txBox="1"/>
          <p:nvPr/>
        </p:nvSpPr>
        <p:spPr>
          <a:xfrm>
            <a:off x="6254279" y="6363270"/>
            <a:ext cx="584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 de Fernanda Torquato Salles </a:t>
            </a:r>
            <a:r>
              <a:rPr lang="pt-BR" dirty="0" err="1"/>
              <a:t>Bucione</a:t>
            </a:r>
            <a:r>
              <a:rPr lang="pt-BR" dirty="0"/>
              <a:t> FGV São Paulo 2019</a:t>
            </a:r>
          </a:p>
        </p:txBody>
      </p:sp>
    </p:spTree>
    <p:extLst>
      <p:ext uri="{BB962C8B-B14F-4D97-AF65-F5344CB8AC3E}">
        <p14:creationId xmlns:p14="http://schemas.microsoft.com/office/powerpoint/2010/main" val="37924675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03D52E-811D-44DD-94D8-B99C3CE9D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AA277B-FC3F-4224-8307-93CD151BA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146AE1B-287B-4104-B801-E3DF7422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065536"/>
            <a:ext cx="9050400" cy="406829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27999CA-3178-44B8-B0CA-6CE45E8C5E9D}"/>
              </a:ext>
            </a:extLst>
          </p:cNvPr>
          <p:cNvSpPr txBox="1"/>
          <p:nvPr/>
        </p:nvSpPr>
        <p:spPr>
          <a:xfrm>
            <a:off x="6254279" y="6363270"/>
            <a:ext cx="584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 de Fernanda Torquato Salles </a:t>
            </a:r>
            <a:r>
              <a:rPr lang="pt-BR" dirty="0" err="1"/>
              <a:t>Bucione</a:t>
            </a:r>
            <a:r>
              <a:rPr lang="pt-BR" dirty="0"/>
              <a:t> FGV São Paulo 2019</a:t>
            </a:r>
          </a:p>
        </p:txBody>
      </p:sp>
    </p:spTree>
    <p:extLst>
      <p:ext uri="{BB962C8B-B14F-4D97-AF65-F5344CB8AC3E}">
        <p14:creationId xmlns:p14="http://schemas.microsoft.com/office/powerpoint/2010/main" val="10884142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C2361-539C-49E3-8814-7449CD96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9224B4-4EE3-4665-84AD-402707ED2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327F2F-393A-4C9E-8AE7-3227D27FA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15" y="530244"/>
            <a:ext cx="10288499" cy="490273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150C26A-DDB6-4640-BA74-74DF1F3E4986}"/>
              </a:ext>
            </a:extLst>
          </p:cNvPr>
          <p:cNvSpPr txBox="1"/>
          <p:nvPr/>
        </p:nvSpPr>
        <p:spPr>
          <a:xfrm>
            <a:off x="6254279" y="6363270"/>
            <a:ext cx="5840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TA de Fernanda Torquato Salles </a:t>
            </a:r>
            <a:r>
              <a:rPr lang="pt-BR" dirty="0" err="1"/>
              <a:t>Bucione</a:t>
            </a:r>
            <a:r>
              <a:rPr lang="pt-BR" dirty="0"/>
              <a:t> FGV São Paulo 2019</a:t>
            </a:r>
          </a:p>
        </p:txBody>
      </p:sp>
    </p:spTree>
    <p:extLst>
      <p:ext uri="{BB962C8B-B14F-4D97-AF65-F5344CB8AC3E}">
        <p14:creationId xmlns:p14="http://schemas.microsoft.com/office/powerpoint/2010/main" val="17332935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41246-2F5D-4743-AA67-1679B1C6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5804C1-A071-4128-BC92-EEF886F92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9777DA-ECD9-4B82-B5C9-A95EEE1E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31" y="235314"/>
            <a:ext cx="10096106" cy="59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932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5A6377-1E2F-43B3-A435-6DB5509D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5BFA23-B870-4388-BB18-53DFB0539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7D39A22-E2C8-4117-86C4-31C259612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70" y="179061"/>
            <a:ext cx="9530499" cy="649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05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531DC-2E9F-47DE-9504-D953ADB97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77B99C-0896-4486-B7B5-F1466BE8E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8834BF1-562F-4C9E-88A4-7D7514147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73" y="681037"/>
            <a:ext cx="4850401" cy="52431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F5A7E86-3D89-48FC-9AD4-599C8E16C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549" y="681037"/>
            <a:ext cx="4515001" cy="49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75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45F15-361E-4AEB-918A-48C04F33A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CBD68A-FAF7-4606-9D94-8C1848B47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695530F-061A-4C7B-884A-603938C4E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53" y="681037"/>
            <a:ext cx="10045638" cy="52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BD70EF-5CA1-46C5-B844-A067F0DD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A7CC5A-2079-4CC0-BB31-B325B9260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020F7C-B6FD-4C2F-AACA-8C985C043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7" y="681037"/>
            <a:ext cx="11109345" cy="549592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6E70C92-0919-47D8-B6E3-9CFFE570C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443" y="6364181"/>
            <a:ext cx="153022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721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452AC-FE37-4039-B7D6-CB240A4D4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AA025C-582A-4D8D-802A-F6DA8D5F3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B51B66F-4A20-4C80-AE8C-0F7424473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" y="808413"/>
            <a:ext cx="11615128" cy="443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749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BB382E-6E69-4D0C-9040-3092FD341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A8173F-DC0F-4EA4-AD3B-B584D47F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1CFCDC-6C41-49FD-8FDC-6EE6D33A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84" y="0"/>
            <a:ext cx="8880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539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SALA CIRÚRGICA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Condições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físicas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 lvl="1"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Temperatura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20-23ºC</a:t>
            </a:r>
          </a:p>
          <a:p>
            <a:pPr lvl="1"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Umidade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30-60%</a:t>
            </a:r>
          </a:p>
          <a:p>
            <a:pPr lvl="1"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Fluxo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menos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limpo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limpo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Filtro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HEPA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 lvl="2"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redução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2x (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cirurgias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ortopédicas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>
              <a:defRPr/>
            </a:pP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Tráfego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sala</a:t>
            </a:r>
            <a:r>
              <a:rPr lang="en-US" baseline="300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aumento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inóculo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bacteriano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2864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cirurgias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</a:rPr>
              <a:t>limpas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b="0" dirty="0">
                <a:solidFill>
                  <a:schemeClr val="tx2">
                    <a:lumMod val="75000"/>
                  </a:schemeClr>
                </a:solidFill>
                <a:latin typeface="Calibri"/>
              </a:rPr>
              <a:t>↑4x ISC </a:t>
            </a:r>
            <a:r>
              <a:rPr lang="en-US" b="0" dirty="0">
                <a:solidFill>
                  <a:srgbClr val="C00000"/>
                </a:solidFill>
                <a:latin typeface="Calibri"/>
              </a:rPr>
              <a:t>0-8 </a:t>
            </a:r>
            <a:r>
              <a:rPr lang="en-US" b="0" dirty="0" err="1">
                <a:solidFill>
                  <a:srgbClr val="C00000"/>
                </a:solidFill>
                <a:latin typeface="Calibri"/>
              </a:rPr>
              <a:t>pessoas</a:t>
            </a:r>
            <a:r>
              <a:rPr lang="en-US" b="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b="0" dirty="0" err="1">
                <a:solidFill>
                  <a:schemeClr val="tx2">
                    <a:lumMod val="75000"/>
                  </a:schemeClr>
                </a:solidFill>
                <a:latin typeface="Calibri"/>
              </a:rPr>
              <a:t>vs</a:t>
            </a:r>
            <a:r>
              <a:rPr lang="en-US" b="0" dirty="0">
                <a:solidFill>
                  <a:srgbClr val="C00000"/>
                </a:solidFill>
                <a:latin typeface="Calibri"/>
              </a:rPr>
              <a:t> ≥17 </a:t>
            </a:r>
            <a:r>
              <a:rPr lang="en-US" b="0" dirty="0" err="1">
                <a:solidFill>
                  <a:srgbClr val="C00000"/>
                </a:solidFill>
                <a:latin typeface="Calibri"/>
              </a:rPr>
              <a:t>pessoas</a:t>
            </a:r>
            <a:r>
              <a:rPr lang="en-US" b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0" dirty="0" err="1">
                <a:solidFill>
                  <a:srgbClr val="002060"/>
                </a:solidFill>
                <a:latin typeface="Calibri"/>
              </a:rPr>
              <a:t>entrando</a:t>
            </a:r>
            <a:r>
              <a:rPr lang="en-US" b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0" dirty="0" err="1">
                <a:solidFill>
                  <a:srgbClr val="002060"/>
                </a:solidFill>
                <a:latin typeface="Calibri"/>
              </a:rPr>
              <a:t>na</a:t>
            </a:r>
            <a:r>
              <a:rPr lang="en-US" b="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b="0" dirty="0" err="1">
                <a:solidFill>
                  <a:srgbClr val="002060"/>
                </a:solidFill>
                <a:latin typeface="Calibri"/>
              </a:rPr>
              <a:t>sala</a:t>
            </a:r>
            <a:endParaRPr lang="en-US" b="0" dirty="0">
              <a:solidFill>
                <a:srgbClr val="002060"/>
              </a:solidFill>
              <a:latin typeface="Calibri"/>
            </a:endParaRPr>
          </a:p>
          <a:p>
            <a:pPr lvl="1">
              <a:defRPr/>
            </a:pPr>
            <a:endParaRPr lang="en-US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796" name="CaixaDeTexto 3"/>
          <p:cNvSpPr txBox="1">
            <a:spLocks noChangeArrowheads="1"/>
          </p:cNvSpPr>
          <p:nvPr/>
        </p:nvSpPr>
        <p:spPr bwMode="auto">
          <a:xfrm>
            <a:off x="6527801" y="6096001"/>
            <a:ext cx="41767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buFontTx/>
              <a:buAutoNum type="arabicPeriod"/>
            </a:pPr>
            <a:r>
              <a:rPr lang="pt-BR" sz="1600" i="1">
                <a:latin typeface="Calibri" pitchFamily="34" charset="0"/>
              </a:rPr>
              <a:t>American Institute of Architects, 2001</a:t>
            </a:r>
          </a:p>
          <a:p>
            <a:pPr marL="342900" indent="-342900" algn="r">
              <a:buFontTx/>
              <a:buAutoNum type="arabicPeriod"/>
            </a:pPr>
            <a:r>
              <a:rPr lang="en-US" sz="1600" i="1">
                <a:latin typeface="Calibri" pitchFamily="34" charset="0"/>
              </a:rPr>
              <a:t>J Hyg (Lond)</a:t>
            </a:r>
            <a:r>
              <a:rPr lang="en-US" sz="1600">
                <a:latin typeface="Calibri" pitchFamily="34" charset="0"/>
              </a:rPr>
              <a:t>1984 Dec;93(3):505-29</a:t>
            </a:r>
            <a:endParaRPr lang="pt-BR" sz="1600" i="1">
              <a:latin typeface="Calibri" pitchFamily="34" charset="0"/>
            </a:endParaRPr>
          </a:p>
          <a:p>
            <a:pPr marL="342900" indent="-342900" algn="r">
              <a:buFontTx/>
              <a:buAutoNum type="arabicPeriod"/>
            </a:pPr>
            <a:r>
              <a:rPr lang="pt-BR" sz="1600" i="1">
                <a:latin typeface="Calibri" pitchFamily="34" charset="0"/>
              </a:rPr>
              <a:t>2. AORN J</a:t>
            </a:r>
            <a:r>
              <a:rPr lang="pt-BR" sz="1600">
                <a:latin typeface="Calibri" pitchFamily="34" charset="0"/>
              </a:rPr>
              <a:t>  1998; 68:649-660.</a:t>
            </a:r>
          </a:p>
        </p:txBody>
      </p:sp>
      <p:pic>
        <p:nvPicPr>
          <p:cNvPr id="33797" name="Picture 4" descr="cartoon"/>
          <p:cNvPicPr>
            <a:picLocks noChangeAspect="1" noChangeArrowheads="1"/>
          </p:cNvPicPr>
          <p:nvPr/>
        </p:nvPicPr>
        <p:blipFill>
          <a:blip r:embed="rId2" cstate="print"/>
          <a:srcRect b="12117"/>
          <a:stretch>
            <a:fillRect/>
          </a:stretch>
        </p:blipFill>
        <p:spPr bwMode="auto">
          <a:xfrm>
            <a:off x="6527800" y="1773238"/>
            <a:ext cx="4129088" cy="23749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C970792-B202-46D9-8C74-E6A7834F325B}"/>
              </a:ext>
            </a:extLst>
          </p:cNvPr>
          <p:cNvSpPr txBox="1"/>
          <p:nvPr/>
        </p:nvSpPr>
        <p:spPr>
          <a:xfrm>
            <a:off x="0" y="6490028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Slide de Maria </a:t>
            </a:r>
            <a:r>
              <a:rPr lang="pt-BR" dirty="0" err="1"/>
              <a:t>Luisa</a:t>
            </a:r>
            <a:r>
              <a:rPr lang="pt-BR" dirty="0"/>
              <a:t> Moura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1894B-7148-4A77-8B16-6023C454B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9D5F39-2A67-47DC-A942-BD0FCA0B4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AE454C-C58A-49D7-BC36-D3D212100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485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64E78F2-ADA6-47CD-9CD3-D9C92B9DE661}"/>
              </a:ext>
            </a:extLst>
          </p:cNvPr>
          <p:cNvCxnSpPr/>
          <p:nvPr/>
        </p:nvCxnSpPr>
        <p:spPr>
          <a:xfrm flipV="1">
            <a:off x="2393950" y="0"/>
            <a:ext cx="0" cy="376238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2" name="Imagem 3" descr="Uma imagem contendo céu, ao ar livre, flor, árvore&#10;&#10;Descrição gerada com muito alta confiança">
            <a:extLst>
              <a:ext uri="{FF2B5EF4-FFF2-40B4-BE49-F238E27FC236}">
                <a16:creationId xmlns:a16="http://schemas.microsoft.com/office/drawing/2014/main" id="{9D2C2C18-3A70-4CEB-9E43-42CA8F46A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1794" r="6499" b="29117"/>
          <a:stretch>
            <a:fillRect/>
          </a:stretch>
        </p:blipFill>
        <p:spPr bwMode="auto">
          <a:xfrm>
            <a:off x="1524000" y="615950"/>
            <a:ext cx="9144000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60">
            <a:extLst>
              <a:ext uri="{FF2B5EF4-FFF2-40B4-BE49-F238E27FC236}">
                <a16:creationId xmlns:a16="http://schemas.microsoft.com/office/drawing/2014/main" id="{7CCF062B-A31B-4365-9957-5DF596A06027}"/>
              </a:ext>
            </a:extLst>
          </p:cNvPr>
          <p:cNvSpPr/>
          <p:nvPr/>
        </p:nvSpPr>
        <p:spPr>
          <a:xfrm>
            <a:off x="1531939" y="3175"/>
            <a:ext cx="9153525" cy="628650"/>
          </a:xfrm>
          <a:prstGeom prst="rect">
            <a:avLst/>
          </a:prstGeom>
          <a:solidFill>
            <a:srgbClr val="00B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grpSp>
        <p:nvGrpSpPr>
          <p:cNvPr id="15364" name="Group 4">
            <a:extLst>
              <a:ext uri="{FF2B5EF4-FFF2-40B4-BE49-F238E27FC236}">
                <a16:creationId xmlns:a16="http://schemas.microsoft.com/office/drawing/2014/main" id="{04AEC202-01CC-481C-9EEA-B4580D7921A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88326" y="65088"/>
            <a:ext cx="2168525" cy="474662"/>
            <a:chOff x="3872" y="959"/>
            <a:chExt cx="3802" cy="833"/>
          </a:xfrm>
        </p:grpSpPr>
        <p:sp>
          <p:nvSpPr>
            <p:cNvPr id="15366" name="Freeform 5">
              <a:extLst>
                <a:ext uri="{FF2B5EF4-FFF2-40B4-BE49-F238E27FC236}">
                  <a16:creationId xmlns:a16="http://schemas.microsoft.com/office/drawing/2014/main" id="{6632C405-8CFB-492A-A948-A117D164B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" y="1379"/>
              <a:ext cx="413" cy="413"/>
            </a:xfrm>
            <a:custGeom>
              <a:avLst/>
              <a:gdLst>
                <a:gd name="T0" fmla="*/ 121 w 1367"/>
                <a:gd name="T1" fmla="*/ 62 h 1368"/>
                <a:gd name="T2" fmla="*/ 117 w 1367"/>
                <a:gd name="T3" fmla="*/ 62 h 1368"/>
                <a:gd name="T4" fmla="*/ 114 w 1367"/>
                <a:gd name="T5" fmla="*/ 61 h 1368"/>
                <a:gd name="T6" fmla="*/ 111 w 1367"/>
                <a:gd name="T7" fmla="*/ 60 h 1368"/>
                <a:gd name="T8" fmla="*/ 108 w 1367"/>
                <a:gd name="T9" fmla="*/ 60 h 1368"/>
                <a:gd name="T10" fmla="*/ 105 w 1367"/>
                <a:gd name="T11" fmla="*/ 59 h 1368"/>
                <a:gd name="T12" fmla="*/ 102 w 1367"/>
                <a:gd name="T13" fmla="*/ 58 h 1368"/>
                <a:gd name="T14" fmla="*/ 99 w 1367"/>
                <a:gd name="T15" fmla="*/ 56 h 1368"/>
                <a:gd name="T16" fmla="*/ 97 w 1367"/>
                <a:gd name="T17" fmla="*/ 55 h 1368"/>
                <a:gd name="T18" fmla="*/ 94 w 1367"/>
                <a:gd name="T19" fmla="*/ 54 h 1368"/>
                <a:gd name="T20" fmla="*/ 91 w 1367"/>
                <a:gd name="T21" fmla="*/ 52 h 1368"/>
                <a:gd name="T22" fmla="*/ 89 w 1367"/>
                <a:gd name="T23" fmla="*/ 50 h 1368"/>
                <a:gd name="T24" fmla="*/ 86 w 1367"/>
                <a:gd name="T25" fmla="*/ 48 h 1368"/>
                <a:gd name="T26" fmla="*/ 83 w 1367"/>
                <a:gd name="T27" fmla="*/ 46 h 1368"/>
                <a:gd name="T28" fmla="*/ 79 w 1367"/>
                <a:gd name="T29" fmla="*/ 41 h 1368"/>
                <a:gd name="T30" fmla="*/ 77 w 1367"/>
                <a:gd name="T31" fmla="*/ 39 h 1368"/>
                <a:gd name="T32" fmla="*/ 75 w 1367"/>
                <a:gd name="T33" fmla="*/ 37 h 1368"/>
                <a:gd name="T34" fmla="*/ 73 w 1367"/>
                <a:gd name="T35" fmla="*/ 34 h 1368"/>
                <a:gd name="T36" fmla="*/ 72 w 1367"/>
                <a:gd name="T37" fmla="*/ 32 h 1368"/>
                <a:gd name="T38" fmla="*/ 70 w 1367"/>
                <a:gd name="T39" fmla="*/ 29 h 1368"/>
                <a:gd name="T40" fmla="*/ 69 w 1367"/>
                <a:gd name="T41" fmla="*/ 27 h 1368"/>
                <a:gd name="T42" fmla="*/ 68 w 1367"/>
                <a:gd name="T43" fmla="*/ 24 h 1368"/>
                <a:gd name="T44" fmla="*/ 66 w 1367"/>
                <a:gd name="T45" fmla="*/ 21 h 1368"/>
                <a:gd name="T46" fmla="*/ 65 w 1367"/>
                <a:gd name="T47" fmla="*/ 18 h 1368"/>
                <a:gd name="T48" fmla="*/ 65 w 1367"/>
                <a:gd name="T49" fmla="*/ 15 h 1368"/>
                <a:gd name="T50" fmla="*/ 64 w 1367"/>
                <a:gd name="T51" fmla="*/ 12 h 1368"/>
                <a:gd name="T52" fmla="*/ 63 w 1367"/>
                <a:gd name="T53" fmla="*/ 9 h 1368"/>
                <a:gd name="T54" fmla="*/ 63 w 1367"/>
                <a:gd name="T55" fmla="*/ 6 h 1368"/>
                <a:gd name="T56" fmla="*/ 63 w 1367"/>
                <a:gd name="T57" fmla="*/ 3 h 1368"/>
                <a:gd name="T58" fmla="*/ 63 w 1367"/>
                <a:gd name="T59" fmla="*/ 0 h 1368"/>
                <a:gd name="T60" fmla="*/ 0 w 1367"/>
                <a:gd name="T61" fmla="*/ 0 h 1368"/>
                <a:gd name="T62" fmla="*/ 125 w 1367"/>
                <a:gd name="T63" fmla="*/ 62 h 1368"/>
                <a:gd name="T64" fmla="*/ 124 w 1367"/>
                <a:gd name="T65" fmla="*/ 62 h 13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67" h="1368">
                  <a:moveTo>
                    <a:pt x="1338" y="682"/>
                  </a:moveTo>
                  <a:cubicBezTo>
                    <a:pt x="1332" y="682"/>
                    <a:pt x="1326" y="681"/>
                    <a:pt x="1320" y="681"/>
                  </a:cubicBezTo>
                  <a:cubicBezTo>
                    <a:pt x="1314" y="680"/>
                    <a:pt x="1309" y="680"/>
                    <a:pt x="1303" y="679"/>
                  </a:cubicBezTo>
                  <a:cubicBezTo>
                    <a:pt x="1297" y="679"/>
                    <a:pt x="1291" y="678"/>
                    <a:pt x="1285" y="677"/>
                  </a:cubicBezTo>
                  <a:cubicBezTo>
                    <a:pt x="1280" y="676"/>
                    <a:pt x="1274" y="676"/>
                    <a:pt x="1269" y="675"/>
                  </a:cubicBezTo>
                  <a:cubicBezTo>
                    <a:pt x="1263" y="674"/>
                    <a:pt x="1257" y="673"/>
                    <a:pt x="1251" y="672"/>
                  </a:cubicBezTo>
                  <a:cubicBezTo>
                    <a:pt x="1246" y="671"/>
                    <a:pt x="1241" y="670"/>
                    <a:pt x="1235" y="668"/>
                  </a:cubicBezTo>
                  <a:cubicBezTo>
                    <a:pt x="1229" y="667"/>
                    <a:pt x="1224" y="666"/>
                    <a:pt x="1218" y="664"/>
                  </a:cubicBezTo>
                  <a:cubicBezTo>
                    <a:pt x="1212" y="663"/>
                    <a:pt x="1207" y="662"/>
                    <a:pt x="1202" y="660"/>
                  </a:cubicBezTo>
                  <a:cubicBezTo>
                    <a:pt x="1196" y="659"/>
                    <a:pt x="1190" y="657"/>
                    <a:pt x="1185" y="656"/>
                  </a:cubicBezTo>
                  <a:cubicBezTo>
                    <a:pt x="1180" y="654"/>
                    <a:pt x="1175" y="653"/>
                    <a:pt x="1170" y="651"/>
                  </a:cubicBezTo>
                  <a:cubicBezTo>
                    <a:pt x="1164" y="649"/>
                    <a:pt x="1158" y="647"/>
                    <a:pt x="1152" y="645"/>
                  </a:cubicBezTo>
                  <a:cubicBezTo>
                    <a:pt x="1147" y="643"/>
                    <a:pt x="1143" y="642"/>
                    <a:pt x="1138" y="640"/>
                  </a:cubicBezTo>
                  <a:cubicBezTo>
                    <a:pt x="1132" y="638"/>
                    <a:pt x="1126" y="636"/>
                    <a:pt x="1120" y="633"/>
                  </a:cubicBezTo>
                  <a:cubicBezTo>
                    <a:pt x="1116" y="631"/>
                    <a:pt x="1111" y="630"/>
                    <a:pt x="1107" y="628"/>
                  </a:cubicBezTo>
                  <a:cubicBezTo>
                    <a:pt x="1101" y="625"/>
                    <a:pt x="1095" y="622"/>
                    <a:pt x="1089" y="620"/>
                  </a:cubicBezTo>
                  <a:cubicBezTo>
                    <a:pt x="1085" y="618"/>
                    <a:pt x="1081" y="616"/>
                    <a:pt x="1076" y="614"/>
                  </a:cubicBezTo>
                  <a:cubicBezTo>
                    <a:pt x="1070" y="611"/>
                    <a:pt x="1065" y="608"/>
                    <a:pt x="1059" y="605"/>
                  </a:cubicBezTo>
                  <a:cubicBezTo>
                    <a:pt x="1055" y="603"/>
                    <a:pt x="1051" y="601"/>
                    <a:pt x="1047" y="598"/>
                  </a:cubicBezTo>
                  <a:cubicBezTo>
                    <a:pt x="1041" y="595"/>
                    <a:pt x="1035" y="592"/>
                    <a:pt x="1029" y="588"/>
                  </a:cubicBezTo>
                  <a:cubicBezTo>
                    <a:pt x="1025" y="586"/>
                    <a:pt x="1022" y="584"/>
                    <a:pt x="1018" y="582"/>
                  </a:cubicBezTo>
                  <a:cubicBezTo>
                    <a:pt x="1012" y="578"/>
                    <a:pt x="1006" y="574"/>
                    <a:pt x="1000" y="570"/>
                  </a:cubicBezTo>
                  <a:cubicBezTo>
                    <a:pt x="997" y="568"/>
                    <a:pt x="993" y="566"/>
                    <a:pt x="990" y="564"/>
                  </a:cubicBezTo>
                  <a:cubicBezTo>
                    <a:pt x="984" y="559"/>
                    <a:pt x="978" y="555"/>
                    <a:pt x="972" y="551"/>
                  </a:cubicBezTo>
                  <a:cubicBezTo>
                    <a:pt x="969" y="549"/>
                    <a:pt x="966" y="547"/>
                    <a:pt x="963" y="544"/>
                  </a:cubicBezTo>
                  <a:cubicBezTo>
                    <a:pt x="956" y="539"/>
                    <a:pt x="950" y="534"/>
                    <a:pt x="943" y="529"/>
                  </a:cubicBezTo>
                  <a:cubicBezTo>
                    <a:pt x="941" y="527"/>
                    <a:pt x="939" y="526"/>
                    <a:pt x="937" y="524"/>
                  </a:cubicBezTo>
                  <a:cubicBezTo>
                    <a:pt x="929" y="517"/>
                    <a:pt x="921" y="510"/>
                    <a:pt x="913" y="503"/>
                  </a:cubicBezTo>
                  <a:cubicBezTo>
                    <a:pt x="913" y="503"/>
                    <a:pt x="912" y="503"/>
                    <a:pt x="912" y="502"/>
                  </a:cubicBezTo>
                  <a:cubicBezTo>
                    <a:pt x="896" y="487"/>
                    <a:pt x="880" y="472"/>
                    <a:pt x="865" y="455"/>
                  </a:cubicBezTo>
                  <a:cubicBezTo>
                    <a:pt x="865" y="455"/>
                    <a:pt x="864" y="455"/>
                    <a:pt x="864" y="454"/>
                  </a:cubicBezTo>
                  <a:cubicBezTo>
                    <a:pt x="857" y="447"/>
                    <a:pt x="850" y="438"/>
                    <a:pt x="843" y="430"/>
                  </a:cubicBezTo>
                  <a:cubicBezTo>
                    <a:pt x="842" y="428"/>
                    <a:pt x="840" y="427"/>
                    <a:pt x="839" y="425"/>
                  </a:cubicBezTo>
                  <a:cubicBezTo>
                    <a:pt x="834" y="418"/>
                    <a:pt x="828" y="411"/>
                    <a:pt x="823" y="404"/>
                  </a:cubicBezTo>
                  <a:cubicBezTo>
                    <a:pt x="821" y="402"/>
                    <a:pt x="819" y="399"/>
                    <a:pt x="817" y="396"/>
                  </a:cubicBezTo>
                  <a:cubicBezTo>
                    <a:pt x="812" y="390"/>
                    <a:pt x="808" y="384"/>
                    <a:pt x="803" y="377"/>
                  </a:cubicBezTo>
                  <a:cubicBezTo>
                    <a:pt x="801" y="374"/>
                    <a:pt x="799" y="371"/>
                    <a:pt x="797" y="368"/>
                  </a:cubicBezTo>
                  <a:cubicBezTo>
                    <a:pt x="793" y="362"/>
                    <a:pt x="789" y="355"/>
                    <a:pt x="785" y="349"/>
                  </a:cubicBezTo>
                  <a:cubicBezTo>
                    <a:pt x="783" y="346"/>
                    <a:pt x="781" y="342"/>
                    <a:pt x="779" y="339"/>
                  </a:cubicBezTo>
                  <a:cubicBezTo>
                    <a:pt x="776" y="333"/>
                    <a:pt x="772" y="327"/>
                    <a:pt x="769" y="320"/>
                  </a:cubicBezTo>
                  <a:cubicBezTo>
                    <a:pt x="767" y="317"/>
                    <a:pt x="765" y="313"/>
                    <a:pt x="763" y="309"/>
                  </a:cubicBezTo>
                  <a:cubicBezTo>
                    <a:pt x="760" y="303"/>
                    <a:pt x="757" y="297"/>
                    <a:pt x="754" y="291"/>
                  </a:cubicBezTo>
                  <a:cubicBezTo>
                    <a:pt x="752" y="287"/>
                    <a:pt x="750" y="283"/>
                    <a:pt x="748" y="278"/>
                  </a:cubicBezTo>
                  <a:cubicBezTo>
                    <a:pt x="745" y="272"/>
                    <a:pt x="742" y="266"/>
                    <a:pt x="740" y="260"/>
                  </a:cubicBezTo>
                  <a:cubicBezTo>
                    <a:pt x="738" y="256"/>
                    <a:pt x="736" y="252"/>
                    <a:pt x="734" y="247"/>
                  </a:cubicBezTo>
                  <a:cubicBezTo>
                    <a:pt x="732" y="241"/>
                    <a:pt x="729" y="235"/>
                    <a:pt x="727" y="229"/>
                  </a:cubicBezTo>
                  <a:cubicBezTo>
                    <a:pt x="725" y="225"/>
                    <a:pt x="724" y="220"/>
                    <a:pt x="722" y="215"/>
                  </a:cubicBezTo>
                  <a:cubicBezTo>
                    <a:pt x="720" y="209"/>
                    <a:pt x="718" y="203"/>
                    <a:pt x="716" y="197"/>
                  </a:cubicBezTo>
                  <a:cubicBezTo>
                    <a:pt x="715" y="193"/>
                    <a:pt x="713" y="188"/>
                    <a:pt x="712" y="183"/>
                  </a:cubicBezTo>
                  <a:cubicBezTo>
                    <a:pt x="710" y="177"/>
                    <a:pt x="708" y="171"/>
                    <a:pt x="707" y="165"/>
                  </a:cubicBezTo>
                  <a:cubicBezTo>
                    <a:pt x="705" y="160"/>
                    <a:pt x="704" y="155"/>
                    <a:pt x="703" y="150"/>
                  </a:cubicBezTo>
                  <a:cubicBezTo>
                    <a:pt x="702" y="144"/>
                    <a:pt x="700" y="138"/>
                    <a:pt x="699" y="132"/>
                  </a:cubicBezTo>
                  <a:cubicBezTo>
                    <a:pt x="698" y="126"/>
                    <a:pt x="697" y="121"/>
                    <a:pt x="696" y="116"/>
                  </a:cubicBezTo>
                  <a:cubicBezTo>
                    <a:pt x="695" y="110"/>
                    <a:pt x="694" y="104"/>
                    <a:pt x="693" y="98"/>
                  </a:cubicBezTo>
                  <a:cubicBezTo>
                    <a:pt x="692" y="93"/>
                    <a:pt x="691" y="87"/>
                    <a:pt x="690" y="82"/>
                  </a:cubicBezTo>
                  <a:cubicBezTo>
                    <a:pt x="689" y="76"/>
                    <a:pt x="689" y="70"/>
                    <a:pt x="688" y="64"/>
                  </a:cubicBezTo>
                  <a:cubicBezTo>
                    <a:pt x="687" y="58"/>
                    <a:pt x="687" y="53"/>
                    <a:pt x="686" y="47"/>
                  </a:cubicBezTo>
                  <a:cubicBezTo>
                    <a:pt x="686" y="41"/>
                    <a:pt x="685" y="35"/>
                    <a:pt x="685" y="29"/>
                  </a:cubicBezTo>
                  <a:cubicBezTo>
                    <a:pt x="685" y="23"/>
                    <a:pt x="684" y="18"/>
                    <a:pt x="684" y="12"/>
                  </a:cubicBezTo>
                  <a:cubicBezTo>
                    <a:pt x="684" y="8"/>
                    <a:pt x="684" y="4"/>
                    <a:pt x="684" y="0"/>
                  </a:cubicBezTo>
                  <a:lnTo>
                    <a:pt x="0" y="0"/>
                  </a:lnTo>
                  <a:cubicBezTo>
                    <a:pt x="7" y="751"/>
                    <a:pt x="616" y="1361"/>
                    <a:pt x="1367" y="1368"/>
                  </a:cubicBezTo>
                  <a:lnTo>
                    <a:pt x="1367" y="684"/>
                  </a:lnTo>
                  <a:cubicBezTo>
                    <a:pt x="1363" y="683"/>
                    <a:pt x="1359" y="683"/>
                    <a:pt x="1355" y="683"/>
                  </a:cubicBezTo>
                  <a:cubicBezTo>
                    <a:pt x="1349" y="683"/>
                    <a:pt x="1344" y="683"/>
                    <a:pt x="1338" y="6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67" name="Freeform 6">
              <a:extLst>
                <a:ext uri="{FF2B5EF4-FFF2-40B4-BE49-F238E27FC236}">
                  <a16:creationId xmlns:a16="http://schemas.microsoft.com/office/drawing/2014/main" id="{D3A63B1C-2137-40D8-9A36-F6DF3F222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2" y="959"/>
              <a:ext cx="413" cy="412"/>
            </a:xfrm>
            <a:custGeom>
              <a:avLst/>
              <a:gdLst>
                <a:gd name="T0" fmla="*/ 63 w 1367"/>
                <a:gd name="T1" fmla="*/ 122 h 1363"/>
                <a:gd name="T2" fmla="*/ 63 w 1367"/>
                <a:gd name="T3" fmla="*/ 119 h 1363"/>
                <a:gd name="T4" fmla="*/ 63 w 1367"/>
                <a:gd name="T5" fmla="*/ 115 h 1363"/>
                <a:gd name="T6" fmla="*/ 64 w 1367"/>
                <a:gd name="T7" fmla="*/ 112 h 1363"/>
                <a:gd name="T8" fmla="*/ 65 w 1367"/>
                <a:gd name="T9" fmla="*/ 109 h 1363"/>
                <a:gd name="T10" fmla="*/ 65 w 1367"/>
                <a:gd name="T11" fmla="*/ 106 h 1363"/>
                <a:gd name="T12" fmla="*/ 66 w 1367"/>
                <a:gd name="T13" fmla="*/ 103 h 1363"/>
                <a:gd name="T14" fmla="*/ 68 w 1367"/>
                <a:gd name="T15" fmla="*/ 101 h 1363"/>
                <a:gd name="T16" fmla="*/ 69 w 1367"/>
                <a:gd name="T17" fmla="*/ 98 h 1363"/>
                <a:gd name="T18" fmla="*/ 70 w 1367"/>
                <a:gd name="T19" fmla="*/ 95 h 1363"/>
                <a:gd name="T20" fmla="*/ 72 w 1367"/>
                <a:gd name="T21" fmla="*/ 92 h 1363"/>
                <a:gd name="T22" fmla="*/ 73 w 1367"/>
                <a:gd name="T23" fmla="*/ 90 h 1363"/>
                <a:gd name="T24" fmla="*/ 75 w 1367"/>
                <a:gd name="T25" fmla="*/ 88 h 1363"/>
                <a:gd name="T26" fmla="*/ 77 w 1367"/>
                <a:gd name="T27" fmla="*/ 85 h 1363"/>
                <a:gd name="T28" fmla="*/ 79 w 1367"/>
                <a:gd name="T29" fmla="*/ 83 h 1363"/>
                <a:gd name="T30" fmla="*/ 84 w 1367"/>
                <a:gd name="T31" fmla="*/ 78 h 1363"/>
                <a:gd name="T32" fmla="*/ 86 w 1367"/>
                <a:gd name="T33" fmla="*/ 76 h 1363"/>
                <a:gd name="T34" fmla="*/ 89 w 1367"/>
                <a:gd name="T35" fmla="*/ 74 h 1363"/>
                <a:gd name="T36" fmla="*/ 91 w 1367"/>
                <a:gd name="T37" fmla="*/ 72 h 1363"/>
                <a:gd name="T38" fmla="*/ 94 w 1367"/>
                <a:gd name="T39" fmla="*/ 71 h 1363"/>
                <a:gd name="T40" fmla="*/ 97 w 1367"/>
                <a:gd name="T41" fmla="*/ 69 h 1363"/>
                <a:gd name="T42" fmla="*/ 99 w 1367"/>
                <a:gd name="T43" fmla="*/ 68 h 1363"/>
                <a:gd name="T44" fmla="*/ 102 w 1367"/>
                <a:gd name="T45" fmla="*/ 67 h 1363"/>
                <a:gd name="T46" fmla="*/ 105 w 1367"/>
                <a:gd name="T47" fmla="*/ 65 h 1363"/>
                <a:gd name="T48" fmla="*/ 108 w 1367"/>
                <a:gd name="T49" fmla="*/ 64 h 1363"/>
                <a:gd name="T50" fmla="*/ 111 w 1367"/>
                <a:gd name="T51" fmla="*/ 64 h 1363"/>
                <a:gd name="T52" fmla="*/ 114 w 1367"/>
                <a:gd name="T53" fmla="*/ 63 h 1363"/>
                <a:gd name="T54" fmla="*/ 117 w 1367"/>
                <a:gd name="T55" fmla="*/ 63 h 1363"/>
                <a:gd name="T56" fmla="*/ 121 w 1367"/>
                <a:gd name="T57" fmla="*/ 62 h 1363"/>
                <a:gd name="T58" fmla="*/ 124 w 1367"/>
                <a:gd name="T59" fmla="*/ 62 h 1363"/>
                <a:gd name="T60" fmla="*/ 125 w 1367"/>
                <a:gd name="T61" fmla="*/ 0 h 1363"/>
                <a:gd name="T62" fmla="*/ 63 w 1367"/>
                <a:gd name="T63" fmla="*/ 125 h 1363"/>
                <a:gd name="T64" fmla="*/ 63 w 1367"/>
                <a:gd name="T65" fmla="*/ 124 h 13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67" h="1363">
                  <a:moveTo>
                    <a:pt x="684" y="1352"/>
                  </a:moveTo>
                  <a:cubicBezTo>
                    <a:pt x="684" y="1346"/>
                    <a:pt x="685" y="1340"/>
                    <a:pt x="685" y="1335"/>
                  </a:cubicBezTo>
                  <a:cubicBezTo>
                    <a:pt x="685" y="1328"/>
                    <a:pt x="686" y="1322"/>
                    <a:pt x="686" y="1316"/>
                  </a:cubicBezTo>
                  <a:cubicBezTo>
                    <a:pt x="687" y="1311"/>
                    <a:pt x="687" y="1305"/>
                    <a:pt x="688" y="1300"/>
                  </a:cubicBezTo>
                  <a:cubicBezTo>
                    <a:pt x="689" y="1294"/>
                    <a:pt x="689" y="1288"/>
                    <a:pt x="690" y="1282"/>
                  </a:cubicBezTo>
                  <a:cubicBezTo>
                    <a:pt x="691" y="1276"/>
                    <a:pt x="692" y="1271"/>
                    <a:pt x="693" y="1265"/>
                  </a:cubicBezTo>
                  <a:cubicBezTo>
                    <a:pt x="694" y="1259"/>
                    <a:pt x="695" y="1253"/>
                    <a:pt x="696" y="1247"/>
                  </a:cubicBezTo>
                  <a:cubicBezTo>
                    <a:pt x="697" y="1242"/>
                    <a:pt x="698" y="1237"/>
                    <a:pt x="699" y="1231"/>
                  </a:cubicBezTo>
                  <a:cubicBezTo>
                    <a:pt x="700" y="1225"/>
                    <a:pt x="702" y="1220"/>
                    <a:pt x="703" y="1214"/>
                  </a:cubicBezTo>
                  <a:cubicBezTo>
                    <a:pt x="704" y="1208"/>
                    <a:pt x="705" y="1203"/>
                    <a:pt x="707" y="1198"/>
                  </a:cubicBezTo>
                  <a:cubicBezTo>
                    <a:pt x="708" y="1192"/>
                    <a:pt x="710" y="1186"/>
                    <a:pt x="712" y="1181"/>
                  </a:cubicBezTo>
                  <a:cubicBezTo>
                    <a:pt x="713" y="1176"/>
                    <a:pt x="715" y="1170"/>
                    <a:pt x="716" y="1165"/>
                  </a:cubicBezTo>
                  <a:cubicBezTo>
                    <a:pt x="718" y="1160"/>
                    <a:pt x="720" y="1154"/>
                    <a:pt x="722" y="1148"/>
                  </a:cubicBezTo>
                  <a:cubicBezTo>
                    <a:pt x="724" y="1143"/>
                    <a:pt x="725" y="1138"/>
                    <a:pt x="727" y="1133"/>
                  </a:cubicBezTo>
                  <a:cubicBezTo>
                    <a:pt x="729" y="1128"/>
                    <a:pt x="732" y="1122"/>
                    <a:pt x="734" y="1116"/>
                  </a:cubicBezTo>
                  <a:cubicBezTo>
                    <a:pt x="736" y="1112"/>
                    <a:pt x="738" y="1107"/>
                    <a:pt x="740" y="1102"/>
                  </a:cubicBezTo>
                  <a:cubicBezTo>
                    <a:pt x="742" y="1096"/>
                    <a:pt x="745" y="1091"/>
                    <a:pt x="747" y="1085"/>
                  </a:cubicBezTo>
                  <a:cubicBezTo>
                    <a:pt x="749" y="1081"/>
                    <a:pt x="751" y="1076"/>
                    <a:pt x="754" y="1072"/>
                  </a:cubicBezTo>
                  <a:cubicBezTo>
                    <a:pt x="756" y="1066"/>
                    <a:pt x="759" y="1061"/>
                    <a:pt x="762" y="1055"/>
                  </a:cubicBezTo>
                  <a:cubicBezTo>
                    <a:pt x="764" y="1051"/>
                    <a:pt x="767" y="1046"/>
                    <a:pt x="769" y="1042"/>
                  </a:cubicBezTo>
                  <a:cubicBezTo>
                    <a:pt x="772" y="1036"/>
                    <a:pt x="775" y="1031"/>
                    <a:pt x="778" y="1025"/>
                  </a:cubicBezTo>
                  <a:cubicBezTo>
                    <a:pt x="781" y="1021"/>
                    <a:pt x="783" y="1017"/>
                    <a:pt x="786" y="1013"/>
                  </a:cubicBezTo>
                  <a:cubicBezTo>
                    <a:pt x="789" y="1007"/>
                    <a:pt x="793" y="1002"/>
                    <a:pt x="796" y="997"/>
                  </a:cubicBezTo>
                  <a:cubicBezTo>
                    <a:pt x="799" y="993"/>
                    <a:pt x="801" y="989"/>
                    <a:pt x="804" y="985"/>
                  </a:cubicBezTo>
                  <a:cubicBezTo>
                    <a:pt x="807" y="979"/>
                    <a:pt x="812" y="974"/>
                    <a:pt x="816" y="968"/>
                  </a:cubicBezTo>
                  <a:cubicBezTo>
                    <a:pt x="818" y="965"/>
                    <a:pt x="820" y="961"/>
                    <a:pt x="823" y="958"/>
                  </a:cubicBezTo>
                  <a:cubicBezTo>
                    <a:pt x="827" y="952"/>
                    <a:pt x="832" y="946"/>
                    <a:pt x="837" y="940"/>
                  </a:cubicBezTo>
                  <a:cubicBezTo>
                    <a:pt x="839" y="938"/>
                    <a:pt x="841" y="935"/>
                    <a:pt x="843" y="932"/>
                  </a:cubicBezTo>
                  <a:cubicBezTo>
                    <a:pt x="849" y="925"/>
                    <a:pt x="855" y="919"/>
                    <a:pt x="860" y="912"/>
                  </a:cubicBezTo>
                  <a:cubicBezTo>
                    <a:pt x="862" y="911"/>
                    <a:pt x="863" y="909"/>
                    <a:pt x="865" y="907"/>
                  </a:cubicBezTo>
                  <a:cubicBezTo>
                    <a:pt x="880" y="890"/>
                    <a:pt x="896" y="875"/>
                    <a:pt x="912" y="860"/>
                  </a:cubicBezTo>
                  <a:cubicBezTo>
                    <a:pt x="914" y="858"/>
                    <a:pt x="916" y="857"/>
                    <a:pt x="917" y="855"/>
                  </a:cubicBezTo>
                  <a:cubicBezTo>
                    <a:pt x="924" y="849"/>
                    <a:pt x="930" y="844"/>
                    <a:pt x="937" y="838"/>
                  </a:cubicBezTo>
                  <a:cubicBezTo>
                    <a:pt x="940" y="836"/>
                    <a:pt x="943" y="834"/>
                    <a:pt x="945" y="831"/>
                  </a:cubicBezTo>
                  <a:cubicBezTo>
                    <a:pt x="951" y="827"/>
                    <a:pt x="957" y="822"/>
                    <a:pt x="963" y="818"/>
                  </a:cubicBezTo>
                  <a:cubicBezTo>
                    <a:pt x="966" y="815"/>
                    <a:pt x="970" y="813"/>
                    <a:pt x="973" y="810"/>
                  </a:cubicBezTo>
                  <a:cubicBezTo>
                    <a:pt x="979" y="806"/>
                    <a:pt x="984" y="802"/>
                    <a:pt x="990" y="798"/>
                  </a:cubicBezTo>
                  <a:cubicBezTo>
                    <a:pt x="994" y="796"/>
                    <a:pt x="997" y="793"/>
                    <a:pt x="1001" y="791"/>
                  </a:cubicBezTo>
                  <a:cubicBezTo>
                    <a:pt x="1007" y="787"/>
                    <a:pt x="1012" y="784"/>
                    <a:pt x="1018" y="780"/>
                  </a:cubicBezTo>
                  <a:cubicBezTo>
                    <a:pt x="1022" y="778"/>
                    <a:pt x="1026" y="775"/>
                    <a:pt x="1030" y="773"/>
                  </a:cubicBezTo>
                  <a:cubicBezTo>
                    <a:pt x="1035" y="770"/>
                    <a:pt x="1041" y="767"/>
                    <a:pt x="1046" y="764"/>
                  </a:cubicBezTo>
                  <a:cubicBezTo>
                    <a:pt x="1051" y="761"/>
                    <a:pt x="1055" y="759"/>
                    <a:pt x="1060" y="757"/>
                  </a:cubicBezTo>
                  <a:cubicBezTo>
                    <a:pt x="1065" y="754"/>
                    <a:pt x="1071" y="751"/>
                    <a:pt x="1076" y="748"/>
                  </a:cubicBezTo>
                  <a:cubicBezTo>
                    <a:pt x="1081" y="746"/>
                    <a:pt x="1085" y="744"/>
                    <a:pt x="1090" y="742"/>
                  </a:cubicBezTo>
                  <a:cubicBezTo>
                    <a:pt x="1095" y="739"/>
                    <a:pt x="1101" y="737"/>
                    <a:pt x="1107" y="734"/>
                  </a:cubicBezTo>
                  <a:cubicBezTo>
                    <a:pt x="1111" y="732"/>
                    <a:pt x="1116" y="730"/>
                    <a:pt x="1121" y="728"/>
                  </a:cubicBezTo>
                  <a:cubicBezTo>
                    <a:pt x="1126" y="726"/>
                    <a:pt x="1132" y="724"/>
                    <a:pt x="1138" y="722"/>
                  </a:cubicBezTo>
                  <a:cubicBezTo>
                    <a:pt x="1143" y="720"/>
                    <a:pt x="1147" y="718"/>
                    <a:pt x="1152" y="716"/>
                  </a:cubicBezTo>
                  <a:cubicBezTo>
                    <a:pt x="1158" y="714"/>
                    <a:pt x="1164" y="712"/>
                    <a:pt x="1170" y="711"/>
                  </a:cubicBezTo>
                  <a:cubicBezTo>
                    <a:pt x="1175" y="709"/>
                    <a:pt x="1180" y="708"/>
                    <a:pt x="1185" y="706"/>
                  </a:cubicBezTo>
                  <a:cubicBezTo>
                    <a:pt x="1191" y="704"/>
                    <a:pt x="1196" y="703"/>
                    <a:pt x="1202" y="701"/>
                  </a:cubicBezTo>
                  <a:cubicBezTo>
                    <a:pt x="1207" y="700"/>
                    <a:pt x="1213" y="699"/>
                    <a:pt x="1218" y="697"/>
                  </a:cubicBezTo>
                  <a:cubicBezTo>
                    <a:pt x="1224" y="696"/>
                    <a:pt x="1229" y="694"/>
                    <a:pt x="1235" y="693"/>
                  </a:cubicBezTo>
                  <a:cubicBezTo>
                    <a:pt x="1241" y="692"/>
                    <a:pt x="1246" y="691"/>
                    <a:pt x="1251" y="690"/>
                  </a:cubicBezTo>
                  <a:cubicBezTo>
                    <a:pt x="1257" y="689"/>
                    <a:pt x="1263" y="688"/>
                    <a:pt x="1269" y="687"/>
                  </a:cubicBezTo>
                  <a:cubicBezTo>
                    <a:pt x="1274" y="686"/>
                    <a:pt x="1280" y="685"/>
                    <a:pt x="1285" y="685"/>
                  </a:cubicBezTo>
                  <a:cubicBezTo>
                    <a:pt x="1291" y="684"/>
                    <a:pt x="1297" y="683"/>
                    <a:pt x="1303" y="682"/>
                  </a:cubicBezTo>
                  <a:cubicBezTo>
                    <a:pt x="1309" y="682"/>
                    <a:pt x="1314" y="681"/>
                    <a:pt x="1320" y="681"/>
                  </a:cubicBezTo>
                  <a:cubicBezTo>
                    <a:pt x="1326" y="680"/>
                    <a:pt x="1332" y="680"/>
                    <a:pt x="1338" y="679"/>
                  </a:cubicBezTo>
                  <a:cubicBezTo>
                    <a:pt x="1344" y="679"/>
                    <a:pt x="1349" y="679"/>
                    <a:pt x="1355" y="679"/>
                  </a:cubicBezTo>
                  <a:cubicBezTo>
                    <a:pt x="1359" y="678"/>
                    <a:pt x="1363" y="678"/>
                    <a:pt x="1367" y="678"/>
                  </a:cubicBezTo>
                  <a:lnTo>
                    <a:pt x="1367" y="0"/>
                  </a:lnTo>
                  <a:cubicBezTo>
                    <a:pt x="616" y="7"/>
                    <a:pt x="7" y="615"/>
                    <a:pt x="0" y="1363"/>
                  </a:cubicBezTo>
                  <a:lnTo>
                    <a:pt x="684" y="1363"/>
                  </a:lnTo>
                  <a:cubicBezTo>
                    <a:pt x="684" y="1359"/>
                    <a:pt x="684" y="1355"/>
                    <a:pt x="684" y="13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68" name="Freeform 7">
              <a:extLst>
                <a:ext uri="{FF2B5EF4-FFF2-40B4-BE49-F238E27FC236}">
                  <a16:creationId xmlns:a16="http://schemas.microsoft.com/office/drawing/2014/main" id="{8D8A979F-2ED1-4783-872C-3AB3FA5C7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959"/>
              <a:ext cx="412" cy="412"/>
            </a:xfrm>
            <a:custGeom>
              <a:avLst/>
              <a:gdLst>
                <a:gd name="T0" fmla="*/ 63 w 1364"/>
                <a:gd name="T1" fmla="*/ 125 h 1363"/>
                <a:gd name="T2" fmla="*/ 124 w 1364"/>
                <a:gd name="T3" fmla="*/ 125 h 1363"/>
                <a:gd name="T4" fmla="*/ 0 w 1364"/>
                <a:gd name="T5" fmla="*/ 0 h 1363"/>
                <a:gd name="T6" fmla="*/ 0 w 1364"/>
                <a:gd name="T7" fmla="*/ 62 h 1363"/>
                <a:gd name="T8" fmla="*/ 0 w 1364"/>
                <a:gd name="T9" fmla="*/ 62 h 1363"/>
                <a:gd name="T10" fmla="*/ 63 w 1364"/>
                <a:gd name="T11" fmla="*/ 125 h 13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64" h="1363">
                  <a:moveTo>
                    <a:pt x="686" y="1363"/>
                  </a:moveTo>
                  <a:lnTo>
                    <a:pt x="1364" y="1363"/>
                  </a:lnTo>
                  <a:cubicBezTo>
                    <a:pt x="1357" y="615"/>
                    <a:pt x="749" y="7"/>
                    <a:pt x="0" y="0"/>
                  </a:cubicBezTo>
                  <a:lnTo>
                    <a:pt x="0" y="678"/>
                  </a:lnTo>
                  <a:cubicBezTo>
                    <a:pt x="375" y="685"/>
                    <a:pt x="678" y="989"/>
                    <a:pt x="686" y="136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69" name="Freeform 8">
              <a:extLst>
                <a:ext uri="{FF2B5EF4-FFF2-40B4-BE49-F238E27FC236}">
                  <a16:creationId xmlns:a16="http://schemas.microsoft.com/office/drawing/2014/main" id="{0C8EC7D1-652A-455C-9E28-0DFC3AE87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379"/>
              <a:ext cx="198" cy="198"/>
            </a:xfrm>
            <a:custGeom>
              <a:avLst/>
              <a:gdLst>
                <a:gd name="T0" fmla="*/ 50 w 656"/>
                <a:gd name="T1" fmla="*/ 0 h 656"/>
                <a:gd name="T2" fmla="*/ 0 w 656"/>
                <a:gd name="T3" fmla="*/ 0 h 656"/>
                <a:gd name="T4" fmla="*/ 0 w 656"/>
                <a:gd name="T5" fmla="*/ 1 h 656"/>
                <a:gd name="T6" fmla="*/ 0 w 656"/>
                <a:gd name="T7" fmla="*/ 2 h 656"/>
                <a:gd name="T8" fmla="*/ 0 w 656"/>
                <a:gd name="T9" fmla="*/ 4 h 656"/>
                <a:gd name="T10" fmla="*/ 0 w 656"/>
                <a:gd name="T11" fmla="*/ 5 h 656"/>
                <a:gd name="T12" fmla="*/ 1 w 656"/>
                <a:gd name="T13" fmla="*/ 7 h 656"/>
                <a:gd name="T14" fmla="*/ 1 w 656"/>
                <a:gd name="T15" fmla="*/ 8 h 656"/>
                <a:gd name="T16" fmla="*/ 1 w 656"/>
                <a:gd name="T17" fmla="*/ 10 h 656"/>
                <a:gd name="T18" fmla="*/ 2 w 656"/>
                <a:gd name="T19" fmla="*/ 11 h 656"/>
                <a:gd name="T20" fmla="*/ 2 w 656"/>
                <a:gd name="T21" fmla="*/ 13 h 656"/>
                <a:gd name="T22" fmla="*/ 2 w 656"/>
                <a:gd name="T23" fmla="*/ 14 h 656"/>
                <a:gd name="T24" fmla="*/ 2 w 656"/>
                <a:gd name="T25" fmla="*/ 16 h 656"/>
                <a:gd name="T26" fmla="*/ 3 w 656"/>
                <a:gd name="T27" fmla="*/ 17 h 656"/>
                <a:gd name="T28" fmla="*/ 3 w 656"/>
                <a:gd name="T29" fmla="*/ 19 h 656"/>
                <a:gd name="T30" fmla="*/ 4 w 656"/>
                <a:gd name="T31" fmla="*/ 20 h 656"/>
                <a:gd name="T32" fmla="*/ 5 w 656"/>
                <a:gd name="T33" fmla="*/ 22 h 656"/>
                <a:gd name="T34" fmla="*/ 5 w 656"/>
                <a:gd name="T35" fmla="*/ 23 h 656"/>
                <a:gd name="T36" fmla="*/ 6 w 656"/>
                <a:gd name="T37" fmla="*/ 24 h 656"/>
                <a:gd name="T38" fmla="*/ 6 w 656"/>
                <a:gd name="T39" fmla="*/ 25 h 656"/>
                <a:gd name="T40" fmla="*/ 7 w 656"/>
                <a:gd name="T41" fmla="*/ 27 h 656"/>
                <a:gd name="T42" fmla="*/ 8 w 656"/>
                <a:gd name="T43" fmla="*/ 28 h 656"/>
                <a:gd name="T44" fmla="*/ 8 w 656"/>
                <a:gd name="T45" fmla="*/ 30 h 656"/>
                <a:gd name="T46" fmla="*/ 9 w 656"/>
                <a:gd name="T47" fmla="*/ 30 h 656"/>
                <a:gd name="T48" fmla="*/ 10 w 656"/>
                <a:gd name="T49" fmla="*/ 32 h 656"/>
                <a:gd name="T50" fmla="*/ 11 w 656"/>
                <a:gd name="T51" fmla="*/ 33 h 656"/>
                <a:gd name="T52" fmla="*/ 12 w 656"/>
                <a:gd name="T53" fmla="*/ 35 h 656"/>
                <a:gd name="T54" fmla="*/ 12 w 656"/>
                <a:gd name="T55" fmla="*/ 35 h 656"/>
                <a:gd name="T56" fmla="*/ 14 w 656"/>
                <a:gd name="T57" fmla="*/ 37 h 656"/>
                <a:gd name="T58" fmla="*/ 14 w 656"/>
                <a:gd name="T59" fmla="*/ 38 h 656"/>
                <a:gd name="T60" fmla="*/ 22 w 656"/>
                <a:gd name="T61" fmla="*/ 46 h 656"/>
                <a:gd name="T62" fmla="*/ 23 w 656"/>
                <a:gd name="T63" fmla="*/ 46 h 656"/>
                <a:gd name="T64" fmla="*/ 24 w 656"/>
                <a:gd name="T65" fmla="*/ 48 h 656"/>
                <a:gd name="T66" fmla="*/ 25 w 656"/>
                <a:gd name="T67" fmla="*/ 48 h 656"/>
                <a:gd name="T68" fmla="*/ 27 w 656"/>
                <a:gd name="T69" fmla="*/ 49 h 656"/>
                <a:gd name="T70" fmla="*/ 27 w 656"/>
                <a:gd name="T71" fmla="*/ 50 h 656"/>
                <a:gd name="T72" fmla="*/ 29 w 656"/>
                <a:gd name="T73" fmla="*/ 51 h 656"/>
                <a:gd name="T74" fmla="*/ 30 w 656"/>
                <a:gd name="T75" fmla="*/ 51 h 656"/>
                <a:gd name="T76" fmla="*/ 32 w 656"/>
                <a:gd name="T77" fmla="*/ 52 h 656"/>
                <a:gd name="T78" fmla="*/ 33 w 656"/>
                <a:gd name="T79" fmla="*/ 53 h 656"/>
                <a:gd name="T80" fmla="*/ 34 w 656"/>
                <a:gd name="T81" fmla="*/ 54 h 656"/>
                <a:gd name="T82" fmla="*/ 35 w 656"/>
                <a:gd name="T83" fmla="*/ 54 h 656"/>
                <a:gd name="T84" fmla="*/ 37 w 656"/>
                <a:gd name="T85" fmla="*/ 55 h 656"/>
                <a:gd name="T86" fmla="*/ 38 w 656"/>
                <a:gd name="T87" fmla="*/ 55 h 656"/>
                <a:gd name="T88" fmla="*/ 40 w 656"/>
                <a:gd name="T89" fmla="*/ 56 h 656"/>
                <a:gd name="T90" fmla="*/ 41 w 656"/>
                <a:gd name="T91" fmla="*/ 56 h 656"/>
                <a:gd name="T92" fmla="*/ 43 w 656"/>
                <a:gd name="T93" fmla="*/ 57 h 656"/>
                <a:gd name="T94" fmla="*/ 44 w 656"/>
                <a:gd name="T95" fmla="*/ 57 h 656"/>
                <a:gd name="T96" fmla="*/ 45 w 656"/>
                <a:gd name="T97" fmla="*/ 58 h 656"/>
                <a:gd name="T98" fmla="*/ 47 w 656"/>
                <a:gd name="T99" fmla="*/ 58 h 656"/>
                <a:gd name="T100" fmla="*/ 48 w 656"/>
                <a:gd name="T101" fmla="*/ 59 h 656"/>
                <a:gd name="T102" fmla="*/ 50 w 656"/>
                <a:gd name="T103" fmla="*/ 59 h 656"/>
                <a:gd name="T104" fmla="*/ 51 w 656"/>
                <a:gd name="T105" fmla="*/ 59 h 656"/>
                <a:gd name="T106" fmla="*/ 53 w 656"/>
                <a:gd name="T107" fmla="*/ 59 h 656"/>
                <a:gd name="T108" fmla="*/ 54 w 656"/>
                <a:gd name="T109" fmla="*/ 59 h 656"/>
                <a:gd name="T110" fmla="*/ 56 w 656"/>
                <a:gd name="T111" fmla="*/ 59 h 656"/>
                <a:gd name="T112" fmla="*/ 57 w 656"/>
                <a:gd name="T113" fmla="*/ 60 h 656"/>
                <a:gd name="T114" fmla="*/ 59 w 656"/>
                <a:gd name="T115" fmla="*/ 60 h 656"/>
                <a:gd name="T116" fmla="*/ 60 w 656"/>
                <a:gd name="T117" fmla="*/ 60 h 656"/>
                <a:gd name="T118" fmla="*/ 60 w 656"/>
                <a:gd name="T119" fmla="*/ 9 h 656"/>
                <a:gd name="T120" fmla="*/ 50 w 656"/>
                <a:gd name="T121" fmla="*/ 0 h 65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56" h="656">
                  <a:moveTo>
                    <a:pt x="551" y="0"/>
                  </a:moveTo>
                  <a:lnTo>
                    <a:pt x="0" y="0"/>
                  </a:lnTo>
                  <a:cubicBezTo>
                    <a:pt x="0" y="4"/>
                    <a:pt x="1" y="8"/>
                    <a:pt x="1" y="11"/>
                  </a:cubicBezTo>
                  <a:cubicBezTo>
                    <a:pt x="1" y="17"/>
                    <a:pt x="1" y="22"/>
                    <a:pt x="1" y="27"/>
                  </a:cubicBezTo>
                  <a:cubicBezTo>
                    <a:pt x="2" y="33"/>
                    <a:pt x="2" y="39"/>
                    <a:pt x="3" y="45"/>
                  </a:cubicBezTo>
                  <a:cubicBezTo>
                    <a:pt x="3" y="50"/>
                    <a:pt x="4" y="55"/>
                    <a:pt x="4" y="61"/>
                  </a:cubicBezTo>
                  <a:cubicBezTo>
                    <a:pt x="5" y="67"/>
                    <a:pt x="6" y="73"/>
                    <a:pt x="7" y="79"/>
                  </a:cubicBezTo>
                  <a:cubicBezTo>
                    <a:pt x="7" y="84"/>
                    <a:pt x="8" y="89"/>
                    <a:pt x="9" y="94"/>
                  </a:cubicBezTo>
                  <a:cubicBezTo>
                    <a:pt x="10" y="100"/>
                    <a:pt x="11" y="105"/>
                    <a:pt x="12" y="111"/>
                  </a:cubicBezTo>
                  <a:cubicBezTo>
                    <a:pt x="13" y="116"/>
                    <a:pt x="14" y="121"/>
                    <a:pt x="15" y="126"/>
                  </a:cubicBezTo>
                  <a:cubicBezTo>
                    <a:pt x="16" y="132"/>
                    <a:pt x="17" y="138"/>
                    <a:pt x="19" y="144"/>
                  </a:cubicBezTo>
                  <a:cubicBezTo>
                    <a:pt x="20" y="148"/>
                    <a:pt x="21" y="153"/>
                    <a:pt x="22" y="158"/>
                  </a:cubicBezTo>
                  <a:cubicBezTo>
                    <a:pt x="24" y="164"/>
                    <a:pt x="26" y="170"/>
                    <a:pt x="27" y="176"/>
                  </a:cubicBezTo>
                  <a:cubicBezTo>
                    <a:pt x="29" y="180"/>
                    <a:pt x="30" y="185"/>
                    <a:pt x="31" y="189"/>
                  </a:cubicBezTo>
                  <a:cubicBezTo>
                    <a:pt x="33" y="195"/>
                    <a:pt x="35" y="201"/>
                    <a:pt x="37" y="207"/>
                  </a:cubicBezTo>
                  <a:cubicBezTo>
                    <a:pt x="39" y="211"/>
                    <a:pt x="40" y="215"/>
                    <a:pt x="42" y="220"/>
                  </a:cubicBezTo>
                  <a:cubicBezTo>
                    <a:pt x="44" y="226"/>
                    <a:pt x="47" y="232"/>
                    <a:pt x="49" y="237"/>
                  </a:cubicBezTo>
                  <a:cubicBezTo>
                    <a:pt x="51" y="241"/>
                    <a:pt x="52" y="246"/>
                    <a:pt x="54" y="250"/>
                  </a:cubicBezTo>
                  <a:cubicBezTo>
                    <a:pt x="56" y="256"/>
                    <a:pt x="59" y="261"/>
                    <a:pt x="62" y="267"/>
                  </a:cubicBezTo>
                  <a:cubicBezTo>
                    <a:pt x="64" y="271"/>
                    <a:pt x="65" y="275"/>
                    <a:pt x="67" y="279"/>
                  </a:cubicBezTo>
                  <a:cubicBezTo>
                    <a:pt x="70" y="285"/>
                    <a:pt x="73" y="291"/>
                    <a:pt x="76" y="297"/>
                  </a:cubicBezTo>
                  <a:cubicBezTo>
                    <a:pt x="78" y="300"/>
                    <a:pt x="80" y="304"/>
                    <a:pt x="82" y="307"/>
                  </a:cubicBezTo>
                  <a:cubicBezTo>
                    <a:pt x="85" y="313"/>
                    <a:pt x="89" y="319"/>
                    <a:pt x="92" y="325"/>
                  </a:cubicBezTo>
                  <a:cubicBezTo>
                    <a:pt x="94" y="329"/>
                    <a:pt x="96" y="332"/>
                    <a:pt x="98" y="335"/>
                  </a:cubicBezTo>
                  <a:cubicBezTo>
                    <a:pt x="102" y="341"/>
                    <a:pt x="106" y="347"/>
                    <a:pt x="110" y="353"/>
                  </a:cubicBezTo>
                  <a:cubicBezTo>
                    <a:pt x="112" y="356"/>
                    <a:pt x="113" y="359"/>
                    <a:pt x="115" y="362"/>
                  </a:cubicBezTo>
                  <a:cubicBezTo>
                    <a:pt x="120" y="368"/>
                    <a:pt x="124" y="375"/>
                    <a:pt x="129" y="381"/>
                  </a:cubicBezTo>
                  <a:cubicBezTo>
                    <a:pt x="130" y="383"/>
                    <a:pt x="132" y="385"/>
                    <a:pt x="134" y="388"/>
                  </a:cubicBezTo>
                  <a:cubicBezTo>
                    <a:pt x="139" y="395"/>
                    <a:pt x="145" y="402"/>
                    <a:pt x="150" y="409"/>
                  </a:cubicBezTo>
                  <a:cubicBezTo>
                    <a:pt x="151" y="410"/>
                    <a:pt x="152" y="411"/>
                    <a:pt x="153" y="413"/>
                  </a:cubicBezTo>
                  <a:cubicBezTo>
                    <a:pt x="180" y="445"/>
                    <a:pt x="211" y="476"/>
                    <a:pt x="244" y="503"/>
                  </a:cubicBezTo>
                  <a:cubicBezTo>
                    <a:pt x="245" y="504"/>
                    <a:pt x="246" y="505"/>
                    <a:pt x="248" y="506"/>
                  </a:cubicBezTo>
                  <a:cubicBezTo>
                    <a:pt x="255" y="512"/>
                    <a:pt x="261" y="517"/>
                    <a:pt x="269" y="523"/>
                  </a:cubicBezTo>
                  <a:cubicBezTo>
                    <a:pt x="271" y="524"/>
                    <a:pt x="273" y="526"/>
                    <a:pt x="275" y="527"/>
                  </a:cubicBezTo>
                  <a:cubicBezTo>
                    <a:pt x="282" y="532"/>
                    <a:pt x="288" y="537"/>
                    <a:pt x="294" y="541"/>
                  </a:cubicBezTo>
                  <a:cubicBezTo>
                    <a:pt x="297" y="543"/>
                    <a:pt x="300" y="545"/>
                    <a:pt x="303" y="547"/>
                  </a:cubicBezTo>
                  <a:cubicBezTo>
                    <a:pt x="309" y="551"/>
                    <a:pt x="315" y="555"/>
                    <a:pt x="321" y="558"/>
                  </a:cubicBezTo>
                  <a:cubicBezTo>
                    <a:pt x="324" y="560"/>
                    <a:pt x="328" y="562"/>
                    <a:pt x="331" y="564"/>
                  </a:cubicBezTo>
                  <a:cubicBezTo>
                    <a:pt x="337" y="567"/>
                    <a:pt x="343" y="571"/>
                    <a:pt x="349" y="574"/>
                  </a:cubicBezTo>
                  <a:cubicBezTo>
                    <a:pt x="352" y="576"/>
                    <a:pt x="356" y="578"/>
                    <a:pt x="359" y="580"/>
                  </a:cubicBezTo>
                  <a:cubicBezTo>
                    <a:pt x="365" y="583"/>
                    <a:pt x="371" y="586"/>
                    <a:pt x="377" y="589"/>
                  </a:cubicBezTo>
                  <a:cubicBezTo>
                    <a:pt x="381" y="591"/>
                    <a:pt x="385" y="593"/>
                    <a:pt x="389" y="594"/>
                  </a:cubicBezTo>
                  <a:cubicBezTo>
                    <a:pt x="395" y="597"/>
                    <a:pt x="401" y="600"/>
                    <a:pt x="406" y="602"/>
                  </a:cubicBezTo>
                  <a:cubicBezTo>
                    <a:pt x="411" y="604"/>
                    <a:pt x="415" y="606"/>
                    <a:pt x="419" y="607"/>
                  </a:cubicBezTo>
                  <a:cubicBezTo>
                    <a:pt x="425" y="610"/>
                    <a:pt x="430" y="612"/>
                    <a:pt x="436" y="614"/>
                  </a:cubicBezTo>
                  <a:cubicBezTo>
                    <a:pt x="441" y="616"/>
                    <a:pt x="445" y="617"/>
                    <a:pt x="449" y="619"/>
                  </a:cubicBezTo>
                  <a:cubicBezTo>
                    <a:pt x="455" y="621"/>
                    <a:pt x="461" y="623"/>
                    <a:pt x="467" y="625"/>
                  </a:cubicBezTo>
                  <a:cubicBezTo>
                    <a:pt x="471" y="626"/>
                    <a:pt x="476" y="628"/>
                    <a:pt x="481" y="629"/>
                  </a:cubicBezTo>
                  <a:cubicBezTo>
                    <a:pt x="486" y="631"/>
                    <a:pt x="492" y="632"/>
                    <a:pt x="498" y="634"/>
                  </a:cubicBezTo>
                  <a:cubicBezTo>
                    <a:pt x="503" y="635"/>
                    <a:pt x="508" y="636"/>
                    <a:pt x="512" y="637"/>
                  </a:cubicBezTo>
                  <a:cubicBezTo>
                    <a:pt x="518" y="639"/>
                    <a:pt x="524" y="640"/>
                    <a:pt x="530" y="642"/>
                  </a:cubicBezTo>
                  <a:cubicBezTo>
                    <a:pt x="535" y="643"/>
                    <a:pt x="540" y="644"/>
                    <a:pt x="545" y="644"/>
                  </a:cubicBezTo>
                  <a:cubicBezTo>
                    <a:pt x="551" y="646"/>
                    <a:pt x="556" y="647"/>
                    <a:pt x="562" y="648"/>
                  </a:cubicBezTo>
                  <a:cubicBezTo>
                    <a:pt x="567" y="648"/>
                    <a:pt x="572" y="649"/>
                    <a:pt x="577" y="650"/>
                  </a:cubicBezTo>
                  <a:cubicBezTo>
                    <a:pt x="583" y="651"/>
                    <a:pt x="589" y="651"/>
                    <a:pt x="595" y="652"/>
                  </a:cubicBezTo>
                  <a:cubicBezTo>
                    <a:pt x="601" y="653"/>
                    <a:pt x="606" y="653"/>
                    <a:pt x="611" y="654"/>
                  </a:cubicBezTo>
                  <a:cubicBezTo>
                    <a:pt x="617" y="654"/>
                    <a:pt x="623" y="655"/>
                    <a:pt x="629" y="655"/>
                  </a:cubicBezTo>
                  <a:cubicBezTo>
                    <a:pt x="634" y="655"/>
                    <a:pt x="639" y="655"/>
                    <a:pt x="645" y="656"/>
                  </a:cubicBezTo>
                  <a:cubicBezTo>
                    <a:pt x="648" y="656"/>
                    <a:pt x="652" y="656"/>
                    <a:pt x="656" y="656"/>
                  </a:cubicBezTo>
                  <a:lnTo>
                    <a:pt x="656" y="103"/>
                  </a:lnTo>
                  <a:cubicBezTo>
                    <a:pt x="601" y="97"/>
                    <a:pt x="557" y="54"/>
                    <a:pt x="55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0" name="Freeform 9">
              <a:extLst>
                <a:ext uri="{FF2B5EF4-FFF2-40B4-BE49-F238E27FC236}">
                  <a16:creationId xmlns:a16="http://schemas.microsoft.com/office/drawing/2014/main" id="{36302D49-34CD-49C9-92DF-E512340BD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3" y="1379"/>
              <a:ext cx="198" cy="198"/>
            </a:xfrm>
            <a:custGeom>
              <a:avLst/>
              <a:gdLst>
                <a:gd name="T0" fmla="*/ 60 w 658"/>
                <a:gd name="T1" fmla="*/ 0 h 656"/>
                <a:gd name="T2" fmla="*/ 9 w 658"/>
                <a:gd name="T3" fmla="*/ 0 h 656"/>
                <a:gd name="T4" fmla="*/ 0 w 658"/>
                <a:gd name="T5" fmla="*/ 9 h 656"/>
                <a:gd name="T6" fmla="*/ 0 w 658"/>
                <a:gd name="T7" fmla="*/ 60 h 656"/>
                <a:gd name="T8" fmla="*/ 60 w 658"/>
                <a:gd name="T9" fmla="*/ 0 h 6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8" h="656">
                  <a:moveTo>
                    <a:pt x="658" y="1"/>
                  </a:moveTo>
                  <a:lnTo>
                    <a:pt x="102" y="0"/>
                  </a:lnTo>
                  <a:cubicBezTo>
                    <a:pt x="96" y="55"/>
                    <a:pt x="54" y="97"/>
                    <a:pt x="0" y="103"/>
                  </a:cubicBezTo>
                  <a:lnTo>
                    <a:pt x="0" y="656"/>
                  </a:lnTo>
                  <a:cubicBezTo>
                    <a:pt x="360" y="649"/>
                    <a:pt x="651" y="359"/>
                    <a:pt x="6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1" name="Freeform 10">
              <a:extLst>
                <a:ext uri="{FF2B5EF4-FFF2-40B4-BE49-F238E27FC236}">
                  <a16:creationId xmlns:a16="http://schemas.microsoft.com/office/drawing/2014/main" id="{639D898C-4C68-479E-9D85-CF213E9B1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7" y="1172"/>
              <a:ext cx="198" cy="199"/>
            </a:xfrm>
            <a:custGeom>
              <a:avLst/>
              <a:gdLst>
                <a:gd name="T0" fmla="*/ 60 w 656"/>
                <a:gd name="T1" fmla="*/ 51 h 657"/>
                <a:gd name="T2" fmla="*/ 59 w 656"/>
                <a:gd name="T3" fmla="*/ 0 h 657"/>
                <a:gd name="T4" fmla="*/ 56 w 656"/>
                <a:gd name="T5" fmla="*/ 0 h 657"/>
                <a:gd name="T6" fmla="*/ 53 w 656"/>
                <a:gd name="T7" fmla="*/ 1 h 657"/>
                <a:gd name="T8" fmla="*/ 50 w 656"/>
                <a:gd name="T9" fmla="*/ 1 h 657"/>
                <a:gd name="T10" fmla="*/ 47 w 656"/>
                <a:gd name="T11" fmla="*/ 2 h 657"/>
                <a:gd name="T12" fmla="*/ 44 w 656"/>
                <a:gd name="T13" fmla="*/ 2 h 657"/>
                <a:gd name="T14" fmla="*/ 41 w 656"/>
                <a:gd name="T15" fmla="*/ 3 h 657"/>
                <a:gd name="T16" fmla="*/ 38 w 656"/>
                <a:gd name="T17" fmla="*/ 5 h 657"/>
                <a:gd name="T18" fmla="*/ 35 w 656"/>
                <a:gd name="T19" fmla="*/ 5 h 657"/>
                <a:gd name="T20" fmla="*/ 33 w 656"/>
                <a:gd name="T21" fmla="*/ 7 h 657"/>
                <a:gd name="T22" fmla="*/ 30 w 656"/>
                <a:gd name="T23" fmla="*/ 8 h 657"/>
                <a:gd name="T24" fmla="*/ 28 w 656"/>
                <a:gd name="T25" fmla="*/ 10 h 657"/>
                <a:gd name="T26" fmla="*/ 25 w 656"/>
                <a:gd name="T27" fmla="*/ 12 h 657"/>
                <a:gd name="T28" fmla="*/ 23 w 656"/>
                <a:gd name="T29" fmla="*/ 14 h 657"/>
                <a:gd name="T30" fmla="*/ 21 w 656"/>
                <a:gd name="T31" fmla="*/ 15 h 657"/>
                <a:gd name="T32" fmla="*/ 16 w 656"/>
                <a:gd name="T33" fmla="*/ 20 h 657"/>
                <a:gd name="T34" fmla="*/ 14 w 656"/>
                <a:gd name="T35" fmla="*/ 22 h 657"/>
                <a:gd name="T36" fmla="*/ 12 w 656"/>
                <a:gd name="T37" fmla="*/ 25 h 657"/>
                <a:gd name="T38" fmla="*/ 11 w 656"/>
                <a:gd name="T39" fmla="*/ 27 h 657"/>
                <a:gd name="T40" fmla="*/ 9 w 656"/>
                <a:gd name="T41" fmla="*/ 29 h 657"/>
                <a:gd name="T42" fmla="*/ 8 w 656"/>
                <a:gd name="T43" fmla="*/ 32 h 657"/>
                <a:gd name="T44" fmla="*/ 6 w 656"/>
                <a:gd name="T45" fmla="*/ 35 h 657"/>
                <a:gd name="T46" fmla="*/ 5 w 656"/>
                <a:gd name="T47" fmla="*/ 37 h 657"/>
                <a:gd name="T48" fmla="*/ 4 w 656"/>
                <a:gd name="T49" fmla="*/ 40 h 657"/>
                <a:gd name="T50" fmla="*/ 3 w 656"/>
                <a:gd name="T51" fmla="*/ 43 h 657"/>
                <a:gd name="T52" fmla="*/ 2 w 656"/>
                <a:gd name="T53" fmla="*/ 46 h 657"/>
                <a:gd name="T54" fmla="*/ 2 w 656"/>
                <a:gd name="T55" fmla="*/ 49 h 657"/>
                <a:gd name="T56" fmla="*/ 1 w 656"/>
                <a:gd name="T57" fmla="*/ 52 h 657"/>
                <a:gd name="T58" fmla="*/ 0 w 656"/>
                <a:gd name="T59" fmla="*/ 55 h 657"/>
                <a:gd name="T60" fmla="*/ 0 w 656"/>
                <a:gd name="T61" fmla="*/ 58 h 657"/>
                <a:gd name="T62" fmla="*/ 0 w 656"/>
                <a:gd name="T63" fmla="*/ 60 h 6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56" h="657">
                  <a:moveTo>
                    <a:pt x="551" y="657"/>
                  </a:moveTo>
                  <a:cubicBezTo>
                    <a:pt x="557" y="602"/>
                    <a:pt x="601" y="559"/>
                    <a:pt x="656" y="553"/>
                  </a:cubicBezTo>
                  <a:lnTo>
                    <a:pt x="656" y="0"/>
                  </a:lnTo>
                  <a:cubicBezTo>
                    <a:pt x="652" y="0"/>
                    <a:pt x="648" y="0"/>
                    <a:pt x="644" y="0"/>
                  </a:cubicBezTo>
                  <a:cubicBezTo>
                    <a:pt x="639" y="0"/>
                    <a:pt x="634" y="0"/>
                    <a:pt x="629" y="1"/>
                  </a:cubicBezTo>
                  <a:cubicBezTo>
                    <a:pt x="623" y="1"/>
                    <a:pt x="617" y="2"/>
                    <a:pt x="611" y="2"/>
                  </a:cubicBezTo>
                  <a:cubicBezTo>
                    <a:pt x="606" y="3"/>
                    <a:pt x="601" y="3"/>
                    <a:pt x="595" y="4"/>
                  </a:cubicBezTo>
                  <a:cubicBezTo>
                    <a:pt x="589" y="4"/>
                    <a:pt x="583" y="5"/>
                    <a:pt x="577" y="6"/>
                  </a:cubicBezTo>
                  <a:cubicBezTo>
                    <a:pt x="572" y="7"/>
                    <a:pt x="567" y="7"/>
                    <a:pt x="563" y="8"/>
                  </a:cubicBezTo>
                  <a:cubicBezTo>
                    <a:pt x="556" y="9"/>
                    <a:pt x="550" y="10"/>
                    <a:pt x="544" y="11"/>
                  </a:cubicBezTo>
                  <a:cubicBezTo>
                    <a:pt x="540" y="12"/>
                    <a:pt x="535" y="13"/>
                    <a:pt x="530" y="14"/>
                  </a:cubicBezTo>
                  <a:cubicBezTo>
                    <a:pt x="524" y="15"/>
                    <a:pt x="518" y="17"/>
                    <a:pt x="512" y="18"/>
                  </a:cubicBezTo>
                  <a:cubicBezTo>
                    <a:pt x="507" y="19"/>
                    <a:pt x="503" y="20"/>
                    <a:pt x="498" y="22"/>
                  </a:cubicBezTo>
                  <a:cubicBezTo>
                    <a:pt x="492" y="23"/>
                    <a:pt x="486" y="25"/>
                    <a:pt x="480" y="27"/>
                  </a:cubicBezTo>
                  <a:cubicBezTo>
                    <a:pt x="476" y="28"/>
                    <a:pt x="471" y="29"/>
                    <a:pt x="467" y="31"/>
                  </a:cubicBezTo>
                  <a:cubicBezTo>
                    <a:pt x="461" y="33"/>
                    <a:pt x="455" y="35"/>
                    <a:pt x="449" y="37"/>
                  </a:cubicBezTo>
                  <a:cubicBezTo>
                    <a:pt x="445" y="38"/>
                    <a:pt x="441" y="40"/>
                    <a:pt x="436" y="41"/>
                  </a:cubicBezTo>
                  <a:cubicBezTo>
                    <a:pt x="430" y="44"/>
                    <a:pt x="425" y="46"/>
                    <a:pt x="419" y="48"/>
                  </a:cubicBezTo>
                  <a:cubicBezTo>
                    <a:pt x="415" y="50"/>
                    <a:pt x="411" y="52"/>
                    <a:pt x="406" y="53"/>
                  </a:cubicBezTo>
                  <a:cubicBezTo>
                    <a:pt x="401" y="56"/>
                    <a:pt x="395" y="59"/>
                    <a:pt x="389" y="61"/>
                  </a:cubicBezTo>
                  <a:cubicBezTo>
                    <a:pt x="385" y="63"/>
                    <a:pt x="381" y="65"/>
                    <a:pt x="377" y="67"/>
                  </a:cubicBezTo>
                  <a:cubicBezTo>
                    <a:pt x="371" y="70"/>
                    <a:pt x="366" y="73"/>
                    <a:pt x="360" y="76"/>
                  </a:cubicBezTo>
                  <a:cubicBezTo>
                    <a:pt x="356" y="78"/>
                    <a:pt x="352" y="80"/>
                    <a:pt x="349" y="82"/>
                  </a:cubicBezTo>
                  <a:cubicBezTo>
                    <a:pt x="343" y="85"/>
                    <a:pt x="337" y="88"/>
                    <a:pt x="332" y="91"/>
                  </a:cubicBezTo>
                  <a:cubicBezTo>
                    <a:pt x="328" y="93"/>
                    <a:pt x="325" y="95"/>
                    <a:pt x="321" y="98"/>
                  </a:cubicBezTo>
                  <a:cubicBezTo>
                    <a:pt x="315" y="101"/>
                    <a:pt x="310" y="105"/>
                    <a:pt x="304" y="109"/>
                  </a:cubicBezTo>
                  <a:cubicBezTo>
                    <a:pt x="301" y="111"/>
                    <a:pt x="297" y="113"/>
                    <a:pt x="294" y="115"/>
                  </a:cubicBezTo>
                  <a:cubicBezTo>
                    <a:pt x="288" y="119"/>
                    <a:pt x="283" y="123"/>
                    <a:pt x="277" y="127"/>
                  </a:cubicBezTo>
                  <a:cubicBezTo>
                    <a:pt x="274" y="129"/>
                    <a:pt x="271" y="131"/>
                    <a:pt x="268" y="133"/>
                  </a:cubicBezTo>
                  <a:cubicBezTo>
                    <a:pt x="262" y="138"/>
                    <a:pt x="257" y="143"/>
                    <a:pt x="251" y="147"/>
                  </a:cubicBezTo>
                  <a:cubicBezTo>
                    <a:pt x="248" y="149"/>
                    <a:pt x="246" y="151"/>
                    <a:pt x="243" y="153"/>
                  </a:cubicBezTo>
                  <a:cubicBezTo>
                    <a:pt x="237" y="159"/>
                    <a:pt x="230" y="165"/>
                    <a:pt x="224" y="170"/>
                  </a:cubicBezTo>
                  <a:cubicBezTo>
                    <a:pt x="222" y="172"/>
                    <a:pt x="221" y="173"/>
                    <a:pt x="219" y="174"/>
                  </a:cubicBezTo>
                  <a:cubicBezTo>
                    <a:pt x="204" y="188"/>
                    <a:pt x="189" y="204"/>
                    <a:pt x="174" y="219"/>
                  </a:cubicBezTo>
                  <a:cubicBezTo>
                    <a:pt x="173" y="221"/>
                    <a:pt x="171" y="223"/>
                    <a:pt x="169" y="225"/>
                  </a:cubicBezTo>
                  <a:cubicBezTo>
                    <a:pt x="164" y="231"/>
                    <a:pt x="159" y="237"/>
                    <a:pt x="153" y="243"/>
                  </a:cubicBezTo>
                  <a:cubicBezTo>
                    <a:pt x="151" y="246"/>
                    <a:pt x="149" y="249"/>
                    <a:pt x="147" y="252"/>
                  </a:cubicBezTo>
                  <a:cubicBezTo>
                    <a:pt x="142" y="258"/>
                    <a:pt x="138" y="263"/>
                    <a:pt x="134" y="268"/>
                  </a:cubicBezTo>
                  <a:cubicBezTo>
                    <a:pt x="131" y="272"/>
                    <a:pt x="129" y="275"/>
                    <a:pt x="126" y="279"/>
                  </a:cubicBezTo>
                  <a:cubicBezTo>
                    <a:pt x="123" y="284"/>
                    <a:pt x="119" y="289"/>
                    <a:pt x="115" y="294"/>
                  </a:cubicBezTo>
                  <a:cubicBezTo>
                    <a:pt x="113" y="298"/>
                    <a:pt x="110" y="302"/>
                    <a:pt x="108" y="306"/>
                  </a:cubicBezTo>
                  <a:cubicBezTo>
                    <a:pt x="105" y="311"/>
                    <a:pt x="101" y="316"/>
                    <a:pt x="98" y="321"/>
                  </a:cubicBezTo>
                  <a:cubicBezTo>
                    <a:pt x="96" y="325"/>
                    <a:pt x="93" y="329"/>
                    <a:pt x="91" y="334"/>
                  </a:cubicBezTo>
                  <a:cubicBezTo>
                    <a:pt x="88" y="339"/>
                    <a:pt x="85" y="344"/>
                    <a:pt x="82" y="349"/>
                  </a:cubicBezTo>
                  <a:cubicBezTo>
                    <a:pt x="80" y="353"/>
                    <a:pt x="78" y="358"/>
                    <a:pt x="75" y="362"/>
                  </a:cubicBezTo>
                  <a:cubicBezTo>
                    <a:pt x="73" y="367"/>
                    <a:pt x="70" y="372"/>
                    <a:pt x="67" y="377"/>
                  </a:cubicBezTo>
                  <a:cubicBezTo>
                    <a:pt x="65" y="382"/>
                    <a:pt x="63" y="386"/>
                    <a:pt x="61" y="391"/>
                  </a:cubicBezTo>
                  <a:cubicBezTo>
                    <a:pt x="59" y="396"/>
                    <a:pt x="56" y="401"/>
                    <a:pt x="54" y="407"/>
                  </a:cubicBezTo>
                  <a:cubicBezTo>
                    <a:pt x="52" y="411"/>
                    <a:pt x="50" y="416"/>
                    <a:pt x="48" y="421"/>
                  </a:cubicBezTo>
                  <a:cubicBezTo>
                    <a:pt x="46" y="426"/>
                    <a:pt x="44" y="431"/>
                    <a:pt x="42" y="437"/>
                  </a:cubicBezTo>
                  <a:cubicBezTo>
                    <a:pt x="40" y="442"/>
                    <a:pt x="39" y="446"/>
                    <a:pt x="37" y="451"/>
                  </a:cubicBezTo>
                  <a:cubicBezTo>
                    <a:pt x="35" y="457"/>
                    <a:pt x="33" y="462"/>
                    <a:pt x="31" y="467"/>
                  </a:cubicBezTo>
                  <a:cubicBezTo>
                    <a:pt x="30" y="472"/>
                    <a:pt x="29" y="477"/>
                    <a:pt x="27" y="482"/>
                  </a:cubicBezTo>
                  <a:cubicBezTo>
                    <a:pt x="25" y="488"/>
                    <a:pt x="24" y="493"/>
                    <a:pt x="22" y="499"/>
                  </a:cubicBezTo>
                  <a:cubicBezTo>
                    <a:pt x="21" y="504"/>
                    <a:pt x="20" y="509"/>
                    <a:pt x="19" y="514"/>
                  </a:cubicBezTo>
                  <a:cubicBezTo>
                    <a:pt x="17" y="520"/>
                    <a:pt x="16" y="525"/>
                    <a:pt x="15" y="531"/>
                  </a:cubicBezTo>
                  <a:cubicBezTo>
                    <a:pt x="14" y="536"/>
                    <a:pt x="13" y="541"/>
                    <a:pt x="12" y="546"/>
                  </a:cubicBezTo>
                  <a:cubicBezTo>
                    <a:pt x="11" y="552"/>
                    <a:pt x="10" y="558"/>
                    <a:pt x="9" y="563"/>
                  </a:cubicBezTo>
                  <a:cubicBezTo>
                    <a:pt x="8" y="569"/>
                    <a:pt x="7" y="574"/>
                    <a:pt x="6" y="579"/>
                  </a:cubicBezTo>
                  <a:cubicBezTo>
                    <a:pt x="6" y="585"/>
                    <a:pt x="5" y="591"/>
                    <a:pt x="4" y="597"/>
                  </a:cubicBezTo>
                  <a:cubicBezTo>
                    <a:pt x="4" y="602"/>
                    <a:pt x="3" y="607"/>
                    <a:pt x="3" y="612"/>
                  </a:cubicBezTo>
                  <a:cubicBezTo>
                    <a:pt x="2" y="618"/>
                    <a:pt x="2" y="624"/>
                    <a:pt x="1" y="630"/>
                  </a:cubicBezTo>
                  <a:cubicBezTo>
                    <a:pt x="1" y="635"/>
                    <a:pt x="1" y="641"/>
                    <a:pt x="1" y="646"/>
                  </a:cubicBezTo>
                  <a:cubicBezTo>
                    <a:pt x="1" y="650"/>
                    <a:pt x="0" y="653"/>
                    <a:pt x="0" y="657"/>
                  </a:cubicBezTo>
                  <a:lnTo>
                    <a:pt x="551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2" name="Freeform 11">
              <a:extLst>
                <a:ext uri="{FF2B5EF4-FFF2-40B4-BE49-F238E27FC236}">
                  <a16:creationId xmlns:a16="http://schemas.microsoft.com/office/drawing/2014/main" id="{EE602328-0616-44F7-81C5-E3C2BE72DC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9" y="1236"/>
              <a:ext cx="250" cy="241"/>
            </a:xfrm>
            <a:custGeom>
              <a:avLst/>
              <a:gdLst>
                <a:gd name="T0" fmla="*/ 56 w 827"/>
                <a:gd name="T1" fmla="*/ 37 h 798"/>
                <a:gd name="T2" fmla="*/ 56 w 827"/>
                <a:gd name="T3" fmla="*/ 37 h 798"/>
                <a:gd name="T4" fmla="*/ 38 w 827"/>
                <a:gd name="T5" fmla="*/ 18 h 798"/>
                <a:gd name="T6" fmla="*/ 20 w 827"/>
                <a:gd name="T7" fmla="*/ 36 h 798"/>
                <a:gd name="T8" fmla="*/ 20 w 827"/>
                <a:gd name="T9" fmla="*/ 37 h 798"/>
                <a:gd name="T10" fmla="*/ 38 w 827"/>
                <a:gd name="T11" fmla="*/ 55 h 798"/>
                <a:gd name="T12" fmla="*/ 56 w 827"/>
                <a:gd name="T13" fmla="*/ 37 h 798"/>
                <a:gd name="T14" fmla="*/ 0 w 827"/>
                <a:gd name="T15" fmla="*/ 37 h 798"/>
                <a:gd name="T16" fmla="*/ 0 w 827"/>
                <a:gd name="T17" fmla="*/ 37 h 798"/>
                <a:gd name="T18" fmla="*/ 38 w 827"/>
                <a:gd name="T19" fmla="*/ 0 h 798"/>
                <a:gd name="T20" fmla="*/ 76 w 827"/>
                <a:gd name="T21" fmla="*/ 36 h 798"/>
                <a:gd name="T22" fmla="*/ 76 w 827"/>
                <a:gd name="T23" fmla="*/ 37 h 798"/>
                <a:gd name="T24" fmla="*/ 38 w 827"/>
                <a:gd name="T25" fmla="*/ 73 h 798"/>
                <a:gd name="T26" fmla="*/ 0 w 827"/>
                <a:gd name="T27" fmla="*/ 37 h 7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7" h="798">
                  <a:moveTo>
                    <a:pt x="610" y="401"/>
                  </a:moveTo>
                  <a:lnTo>
                    <a:pt x="610" y="399"/>
                  </a:lnTo>
                  <a:cubicBezTo>
                    <a:pt x="610" y="288"/>
                    <a:pt x="530" y="191"/>
                    <a:pt x="413" y="191"/>
                  </a:cubicBezTo>
                  <a:cubicBezTo>
                    <a:pt x="297" y="191"/>
                    <a:pt x="219" y="286"/>
                    <a:pt x="219" y="397"/>
                  </a:cubicBezTo>
                  <a:lnTo>
                    <a:pt x="219" y="399"/>
                  </a:lnTo>
                  <a:cubicBezTo>
                    <a:pt x="219" y="510"/>
                    <a:pt x="299" y="606"/>
                    <a:pt x="415" y="606"/>
                  </a:cubicBezTo>
                  <a:cubicBezTo>
                    <a:pt x="532" y="606"/>
                    <a:pt x="610" y="512"/>
                    <a:pt x="610" y="401"/>
                  </a:cubicBezTo>
                  <a:close/>
                  <a:moveTo>
                    <a:pt x="0" y="401"/>
                  </a:moveTo>
                  <a:lnTo>
                    <a:pt x="0" y="399"/>
                  </a:lnTo>
                  <a:cubicBezTo>
                    <a:pt x="0" y="178"/>
                    <a:pt x="178" y="0"/>
                    <a:pt x="415" y="0"/>
                  </a:cubicBezTo>
                  <a:cubicBezTo>
                    <a:pt x="652" y="0"/>
                    <a:pt x="827" y="176"/>
                    <a:pt x="827" y="397"/>
                  </a:cubicBezTo>
                  <a:lnTo>
                    <a:pt x="827" y="399"/>
                  </a:lnTo>
                  <a:cubicBezTo>
                    <a:pt x="827" y="619"/>
                    <a:pt x="650" y="798"/>
                    <a:pt x="413" y="798"/>
                  </a:cubicBezTo>
                  <a:cubicBezTo>
                    <a:pt x="176" y="798"/>
                    <a:pt x="0" y="621"/>
                    <a:pt x="0" y="4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3" name="Freeform 12">
              <a:extLst>
                <a:ext uri="{FF2B5EF4-FFF2-40B4-BE49-F238E27FC236}">
                  <a16:creationId xmlns:a16="http://schemas.microsoft.com/office/drawing/2014/main" id="{F2BFF852-CDC6-4CC6-966B-915432B4A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5" y="1237"/>
              <a:ext cx="202" cy="240"/>
            </a:xfrm>
            <a:custGeom>
              <a:avLst/>
              <a:gdLst>
                <a:gd name="T0" fmla="*/ 0 w 670"/>
                <a:gd name="T1" fmla="*/ 61 h 794"/>
                <a:gd name="T2" fmla="*/ 11 w 670"/>
                <a:gd name="T3" fmla="*/ 48 h 794"/>
                <a:gd name="T4" fmla="*/ 33 w 670"/>
                <a:gd name="T5" fmla="*/ 56 h 794"/>
                <a:gd name="T6" fmla="*/ 41 w 670"/>
                <a:gd name="T7" fmla="*/ 52 h 794"/>
                <a:gd name="T8" fmla="*/ 41 w 670"/>
                <a:gd name="T9" fmla="*/ 51 h 794"/>
                <a:gd name="T10" fmla="*/ 30 w 670"/>
                <a:gd name="T11" fmla="*/ 45 h 794"/>
                <a:gd name="T12" fmla="*/ 3 w 670"/>
                <a:gd name="T13" fmla="*/ 23 h 794"/>
                <a:gd name="T14" fmla="*/ 3 w 670"/>
                <a:gd name="T15" fmla="*/ 22 h 794"/>
                <a:gd name="T16" fmla="*/ 30 w 670"/>
                <a:gd name="T17" fmla="*/ 0 h 794"/>
                <a:gd name="T18" fmla="*/ 59 w 670"/>
                <a:gd name="T19" fmla="*/ 9 h 794"/>
                <a:gd name="T20" fmla="*/ 49 w 670"/>
                <a:gd name="T21" fmla="*/ 23 h 794"/>
                <a:gd name="T22" fmla="*/ 30 w 670"/>
                <a:gd name="T23" fmla="*/ 16 h 794"/>
                <a:gd name="T24" fmla="*/ 23 w 670"/>
                <a:gd name="T25" fmla="*/ 21 h 794"/>
                <a:gd name="T26" fmla="*/ 23 w 670"/>
                <a:gd name="T27" fmla="*/ 21 h 794"/>
                <a:gd name="T28" fmla="*/ 35 w 670"/>
                <a:gd name="T29" fmla="*/ 28 h 794"/>
                <a:gd name="T30" fmla="*/ 61 w 670"/>
                <a:gd name="T31" fmla="*/ 50 h 794"/>
                <a:gd name="T32" fmla="*/ 61 w 670"/>
                <a:gd name="T33" fmla="*/ 50 h 794"/>
                <a:gd name="T34" fmla="*/ 33 w 670"/>
                <a:gd name="T35" fmla="*/ 73 h 794"/>
                <a:gd name="T36" fmla="*/ 0 w 670"/>
                <a:gd name="T37" fmla="*/ 61 h 7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70" h="794">
                  <a:moveTo>
                    <a:pt x="0" y="667"/>
                  </a:moveTo>
                  <a:lnTo>
                    <a:pt x="118" y="525"/>
                  </a:lnTo>
                  <a:cubicBezTo>
                    <a:pt x="194" y="585"/>
                    <a:pt x="279" y="617"/>
                    <a:pt x="367" y="617"/>
                  </a:cubicBezTo>
                  <a:cubicBezTo>
                    <a:pt x="424" y="617"/>
                    <a:pt x="455" y="597"/>
                    <a:pt x="455" y="565"/>
                  </a:cubicBezTo>
                  <a:lnTo>
                    <a:pt x="455" y="562"/>
                  </a:lnTo>
                  <a:cubicBezTo>
                    <a:pt x="455" y="531"/>
                    <a:pt x="430" y="513"/>
                    <a:pt x="326" y="489"/>
                  </a:cubicBezTo>
                  <a:cubicBezTo>
                    <a:pt x="162" y="452"/>
                    <a:pt x="36" y="406"/>
                    <a:pt x="36" y="248"/>
                  </a:cubicBezTo>
                  <a:lnTo>
                    <a:pt x="36" y="245"/>
                  </a:lnTo>
                  <a:cubicBezTo>
                    <a:pt x="36" y="103"/>
                    <a:pt x="149" y="0"/>
                    <a:pt x="333" y="0"/>
                  </a:cubicBezTo>
                  <a:cubicBezTo>
                    <a:pt x="464" y="0"/>
                    <a:pt x="566" y="35"/>
                    <a:pt x="649" y="102"/>
                  </a:cubicBezTo>
                  <a:lnTo>
                    <a:pt x="543" y="252"/>
                  </a:lnTo>
                  <a:cubicBezTo>
                    <a:pt x="473" y="203"/>
                    <a:pt x="396" y="176"/>
                    <a:pt x="328" y="176"/>
                  </a:cubicBezTo>
                  <a:cubicBezTo>
                    <a:pt x="276" y="176"/>
                    <a:pt x="251" y="198"/>
                    <a:pt x="251" y="226"/>
                  </a:cubicBezTo>
                  <a:lnTo>
                    <a:pt x="251" y="228"/>
                  </a:lnTo>
                  <a:cubicBezTo>
                    <a:pt x="251" y="263"/>
                    <a:pt x="277" y="278"/>
                    <a:pt x="384" y="302"/>
                  </a:cubicBezTo>
                  <a:cubicBezTo>
                    <a:pt x="560" y="341"/>
                    <a:pt x="670" y="398"/>
                    <a:pt x="670" y="542"/>
                  </a:cubicBezTo>
                  <a:lnTo>
                    <a:pt x="670" y="544"/>
                  </a:lnTo>
                  <a:cubicBezTo>
                    <a:pt x="670" y="700"/>
                    <a:pt x="546" y="794"/>
                    <a:pt x="360" y="794"/>
                  </a:cubicBezTo>
                  <a:cubicBezTo>
                    <a:pt x="224" y="794"/>
                    <a:pt x="94" y="751"/>
                    <a:pt x="0" y="66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4" name="Freeform 13">
              <a:extLst>
                <a:ext uri="{FF2B5EF4-FFF2-40B4-BE49-F238E27FC236}">
                  <a16:creationId xmlns:a16="http://schemas.microsoft.com/office/drawing/2014/main" id="{71058B34-3BCE-47D2-819F-F9FBD8CA3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" y="1240"/>
              <a:ext cx="360" cy="234"/>
            </a:xfrm>
            <a:custGeom>
              <a:avLst/>
              <a:gdLst>
                <a:gd name="T0" fmla="*/ 0 w 360"/>
                <a:gd name="T1" fmla="*/ 1 h 234"/>
                <a:gd name="T2" fmla="*/ 68 w 360"/>
                <a:gd name="T3" fmla="*/ 1 h 234"/>
                <a:gd name="T4" fmla="*/ 108 w 360"/>
                <a:gd name="T5" fmla="*/ 135 h 234"/>
                <a:gd name="T6" fmla="*/ 153 w 360"/>
                <a:gd name="T7" fmla="*/ 0 h 234"/>
                <a:gd name="T8" fmla="*/ 208 w 360"/>
                <a:gd name="T9" fmla="*/ 0 h 234"/>
                <a:gd name="T10" fmla="*/ 253 w 360"/>
                <a:gd name="T11" fmla="*/ 135 h 234"/>
                <a:gd name="T12" fmla="*/ 294 w 360"/>
                <a:gd name="T13" fmla="*/ 1 h 234"/>
                <a:gd name="T14" fmla="*/ 360 w 360"/>
                <a:gd name="T15" fmla="*/ 1 h 234"/>
                <a:gd name="T16" fmla="*/ 282 w 360"/>
                <a:gd name="T17" fmla="*/ 234 h 234"/>
                <a:gd name="T18" fmla="*/ 226 w 360"/>
                <a:gd name="T19" fmla="*/ 234 h 234"/>
                <a:gd name="T20" fmla="*/ 180 w 360"/>
                <a:gd name="T21" fmla="*/ 101 h 234"/>
                <a:gd name="T22" fmla="*/ 134 w 360"/>
                <a:gd name="T23" fmla="*/ 234 h 234"/>
                <a:gd name="T24" fmla="*/ 78 w 360"/>
                <a:gd name="T25" fmla="*/ 234 h 234"/>
                <a:gd name="T26" fmla="*/ 0 w 360"/>
                <a:gd name="T27" fmla="*/ 1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60" h="234">
                  <a:moveTo>
                    <a:pt x="0" y="1"/>
                  </a:moveTo>
                  <a:lnTo>
                    <a:pt x="68" y="1"/>
                  </a:lnTo>
                  <a:lnTo>
                    <a:pt x="108" y="135"/>
                  </a:lnTo>
                  <a:lnTo>
                    <a:pt x="153" y="0"/>
                  </a:lnTo>
                  <a:lnTo>
                    <a:pt x="208" y="0"/>
                  </a:lnTo>
                  <a:lnTo>
                    <a:pt x="253" y="135"/>
                  </a:lnTo>
                  <a:lnTo>
                    <a:pt x="294" y="1"/>
                  </a:lnTo>
                  <a:lnTo>
                    <a:pt x="360" y="1"/>
                  </a:lnTo>
                  <a:lnTo>
                    <a:pt x="282" y="234"/>
                  </a:lnTo>
                  <a:lnTo>
                    <a:pt x="226" y="234"/>
                  </a:lnTo>
                  <a:lnTo>
                    <a:pt x="180" y="101"/>
                  </a:lnTo>
                  <a:lnTo>
                    <a:pt x="134" y="234"/>
                  </a:lnTo>
                  <a:lnTo>
                    <a:pt x="78" y="2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5" name="Freeform 14">
              <a:extLst>
                <a:ext uri="{FF2B5EF4-FFF2-40B4-BE49-F238E27FC236}">
                  <a16:creationId xmlns:a16="http://schemas.microsoft.com/office/drawing/2014/main" id="{B74DBDD3-02FF-4D02-ABDE-F99DA6AC4E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7" y="1239"/>
              <a:ext cx="259" cy="234"/>
            </a:xfrm>
            <a:custGeom>
              <a:avLst/>
              <a:gdLst>
                <a:gd name="T0" fmla="*/ 47 w 859"/>
                <a:gd name="T1" fmla="*/ 43 h 774"/>
                <a:gd name="T2" fmla="*/ 39 w 859"/>
                <a:gd name="T3" fmla="*/ 23 h 774"/>
                <a:gd name="T4" fmla="*/ 31 w 859"/>
                <a:gd name="T5" fmla="*/ 43 h 774"/>
                <a:gd name="T6" fmla="*/ 47 w 859"/>
                <a:gd name="T7" fmla="*/ 43 h 774"/>
                <a:gd name="T8" fmla="*/ 30 w 859"/>
                <a:gd name="T9" fmla="*/ 0 h 774"/>
                <a:gd name="T10" fmla="*/ 48 w 859"/>
                <a:gd name="T11" fmla="*/ 0 h 774"/>
                <a:gd name="T12" fmla="*/ 78 w 859"/>
                <a:gd name="T13" fmla="*/ 71 h 774"/>
                <a:gd name="T14" fmla="*/ 57 w 859"/>
                <a:gd name="T15" fmla="*/ 71 h 774"/>
                <a:gd name="T16" fmla="*/ 52 w 859"/>
                <a:gd name="T17" fmla="*/ 58 h 774"/>
                <a:gd name="T18" fmla="*/ 25 w 859"/>
                <a:gd name="T19" fmla="*/ 58 h 774"/>
                <a:gd name="T20" fmla="*/ 21 w 859"/>
                <a:gd name="T21" fmla="*/ 71 h 774"/>
                <a:gd name="T22" fmla="*/ 0 w 859"/>
                <a:gd name="T23" fmla="*/ 71 h 774"/>
                <a:gd name="T24" fmla="*/ 30 w 859"/>
                <a:gd name="T25" fmla="*/ 0 h 7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59" h="774">
                  <a:moveTo>
                    <a:pt x="513" y="471"/>
                  </a:moveTo>
                  <a:lnTo>
                    <a:pt x="428" y="253"/>
                  </a:lnTo>
                  <a:lnTo>
                    <a:pt x="341" y="471"/>
                  </a:lnTo>
                  <a:lnTo>
                    <a:pt x="513" y="471"/>
                  </a:lnTo>
                  <a:close/>
                  <a:moveTo>
                    <a:pt x="327" y="0"/>
                  </a:moveTo>
                  <a:lnTo>
                    <a:pt x="532" y="0"/>
                  </a:lnTo>
                  <a:lnTo>
                    <a:pt x="859" y="774"/>
                  </a:lnTo>
                  <a:lnTo>
                    <a:pt x="631" y="774"/>
                  </a:lnTo>
                  <a:lnTo>
                    <a:pt x="575" y="636"/>
                  </a:lnTo>
                  <a:lnTo>
                    <a:pt x="279" y="636"/>
                  </a:lnTo>
                  <a:lnTo>
                    <a:pt x="224" y="774"/>
                  </a:lnTo>
                  <a:lnTo>
                    <a:pt x="0" y="77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6" name="Freeform 15">
              <a:extLst>
                <a:ext uri="{FF2B5EF4-FFF2-40B4-BE49-F238E27FC236}">
                  <a16:creationId xmlns:a16="http://schemas.microsoft.com/office/drawing/2014/main" id="{3513C28D-8444-4F6B-BFE2-5B7FBF508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0" y="1241"/>
              <a:ext cx="176" cy="232"/>
            </a:xfrm>
            <a:custGeom>
              <a:avLst/>
              <a:gdLst>
                <a:gd name="T0" fmla="*/ 0 w 176"/>
                <a:gd name="T1" fmla="*/ 0 h 232"/>
                <a:gd name="T2" fmla="*/ 64 w 176"/>
                <a:gd name="T3" fmla="*/ 0 h 232"/>
                <a:gd name="T4" fmla="*/ 64 w 176"/>
                <a:gd name="T5" fmla="*/ 175 h 232"/>
                <a:gd name="T6" fmla="*/ 176 w 176"/>
                <a:gd name="T7" fmla="*/ 175 h 232"/>
                <a:gd name="T8" fmla="*/ 176 w 176"/>
                <a:gd name="T9" fmla="*/ 232 h 232"/>
                <a:gd name="T10" fmla="*/ 0 w 176"/>
                <a:gd name="T11" fmla="*/ 232 h 232"/>
                <a:gd name="T12" fmla="*/ 0 w 176"/>
                <a:gd name="T13" fmla="*/ 0 h 2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6" h="232">
                  <a:moveTo>
                    <a:pt x="0" y="0"/>
                  </a:moveTo>
                  <a:lnTo>
                    <a:pt x="64" y="0"/>
                  </a:lnTo>
                  <a:lnTo>
                    <a:pt x="64" y="175"/>
                  </a:lnTo>
                  <a:lnTo>
                    <a:pt x="176" y="175"/>
                  </a:lnTo>
                  <a:lnTo>
                    <a:pt x="176" y="232"/>
                  </a:lnTo>
                  <a:lnTo>
                    <a:pt x="0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7" name="Freeform 16">
              <a:extLst>
                <a:ext uri="{FF2B5EF4-FFF2-40B4-BE49-F238E27FC236}">
                  <a16:creationId xmlns:a16="http://schemas.microsoft.com/office/drawing/2014/main" id="{B1B2AB53-E1CE-46FB-A3D9-ED477A2614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6" y="1241"/>
              <a:ext cx="220" cy="232"/>
            </a:xfrm>
            <a:custGeom>
              <a:avLst/>
              <a:gdLst>
                <a:gd name="T0" fmla="*/ 27 w 729"/>
                <a:gd name="T1" fmla="*/ 53 h 768"/>
                <a:gd name="T2" fmla="*/ 46 w 729"/>
                <a:gd name="T3" fmla="*/ 35 h 768"/>
                <a:gd name="T4" fmla="*/ 46 w 729"/>
                <a:gd name="T5" fmla="*/ 35 h 768"/>
                <a:gd name="T6" fmla="*/ 27 w 729"/>
                <a:gd name="T7" fmla="*/ 17 h 768"/>
                <a:gd name="T8" fmla="*/ 19 w 729"/>
                <a:gd name="T9" fmla="*/ 17 h 768"/>
                <a:gd name="T10" fmla="*/ 19 w 729"/>
                <a:gd name="T11" fmla="*/ 53 h 768"/>
                <a:gd name="T12" fmla="*/ 27 w 729"/>
                <a:gd name="T13" fmla="*/ 53 h 768"/>
                <a:gd name="T14" fmla="*/ 0 w 729"/>
                <a:gd name="T15" fmla="*/ 0 h 768"/>
                <a:gd name="T16" fmla="*/ 27 w 729"/>
                <a:gd name="T17" fmla="*/ 0 h 768"/>
                <a:gd name="T18" fmla="*/ 66 w 729"/>
                <a:gd name="T19" fmla="*/ 34 h 768"/>
                <a:gd name="T20" fmla="*/ 66 w 729"/>
                <a:gd name="T21" fmla="*/ 35 h 768"/>
                <a:gd name="T22" fmla="*/ 27 w 729"/>
                <a:gd name="T23" fmla="*/ 70 h 768"/>
                <a:gd name="T24" fmla="*/ 0 w 729"/>
                <a:gd name="T25" fmla="*/ 70 h 768"/>
                <a:gd name="T26" fmla="*/ 0 w 729"/>
                <a:gd name="T27" fmla="*/ 0 h 7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29" h="768">
                  <a:moveTo>
                    <a:pt x="299" y="579"/>
                  </a:moveTo>
                  <a:cubicBezTo>
                    <a:pt x="427" y="579"/>
                    <a:pt x="511" y="509"/>
                    <a:pt x="511" y="385"/>
                  </a:cubicBezTo>
                  <a:lnTo>
                    <a:pt x="511" y="383"/>
                  </a:lnTo>
                  <a:cubicBezTo>
                    <a:pt x="511" y="260"/>
                    <a:pt x="427" y="189"/>
                    <a:pt x="299" y="189"/>
                  </a:cubicBezTo>
                  <a:lnTo>
                    <a:pt x="213" y="189"/>
                  </a:lnTo>
                  <a:lnTo>
                    <a:pt x="213" y="579"/>
                  </a:lnTo>
                  <a:lnTo>
                    <a:pt x="299" y="579"/>
                  </a:lnTo>
                  <a:close/>
                  <a:moveTo>
                    <a:pt x="0" y="0"/>
                  </a:moveTo>
                  <a:lnTo>
                    <a:pt x="296" y="0"/>
                  </a:lnTo>
                  <a:cubicBezTo>
                    <a:pt x="570" y="0"/>
                    <a:pt x="729" y="158"/>
                    <a:pt x="729" y="379"/>
                  </a:cubicBezTo>
                  <a:lnTo>
                    <a:pt x="729" y="382"/>
                  </a:lnTo>
                  <a:cubicBezTo>
                    <a:pt x="729" y="603"/>
                    <a:pt x="568" y="768"/>
                    <a:pt x="292" y="768"/>
                  </a:cubicBezTo>
                  <a:lnTo>
                    <a:pt x="0" y="76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8" name="Freeform 17">
              <a:extLst>
                <a:ext uri="{FF2B5EF4-FFF2-40B4-BE49-F238E27FC236}">
                  <a16:creationId xmlns:a16="http://schemas.microsoft.com/office/drawing/2014/main" id="{FE893E1C-E003-4B84-9164-6FF161BE57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3" y="1236"/>
              <a:ext cx="249" cy="241"/>
            </a:xfrm>
            <a:custGeom>
              <a:avLst/>
              <a:gdLst>
                <a:gd name="T0" fmla="*/ 55 w 827"/>
                <a:gd name="T1" fmla="*/ 37 h 798"/>
                <a:gd name="T2" fmla="*/ 55 w 827"/>
                <a:gd name="T3" fmla="*/ 37 h 798"/>
                <a:gd name="T4" fmla="*/ 37 w 827"/>
                <a:gd name="T5" fmla="*/ 18 h 798"/>
                <a:gd name="T6" fmla="*/ 20 w 827"/>
                <a:gd name="T7" fmla="*/ 36 h 798"/>
                <a:gd name="T8" fmla="*/ 20 w 827"/>
                <a:gd name="T9" fmla="*/ 37 h 798"/>
                <a:gd name="T10" fmla="*/ 38 w 827"/>
                <a:gd name="T11" fmla="*/ 55 h 798"/>
                <a:gd name="T12" fmla="*/ 55 w 827"/>
                <a:gd name="T13" fmla="*/ 37 h 798"/>
                <a:gd name="T14" fmla="*/ 0 w 827"/>
                <a:gd name="T15" fmla="*/ 37 h 798"/>
                <a:gd name="T16" fmla="*/ 0 w 827"/>
                <a:gd name="T17" fmla="*/ 37 h 798"/>
                <a:gd name="T18" fmla="*/ 38 w 827"/>
                <a:gd name="T19" fmla="*/ 0 h 798"/>
                <a:gd name="T20" fmla="*/ 75 w 827"/>
                <a:gd name="T21" fmla="*/ 36 h 798"/>
                <a:gd name="T22" fmla="*/ 75 w 827"/>
                <a:gd name="T23" fmla="*/ 37 h 798"/>
                <a:gd name="T24" fmla="*/ 37 w 827"/>
                <a:gd name="T25" fmla="*/ 73 h 798"/>
                <a:gd name="T26" fmla="*/ 0 w 827"/>
                <a:gd name="T27" fmla="*/ 37 h 7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27" h="798">
                  <a:moveTo>
                    <a:pt x="610" y="401"/>
                  </a:moveTo>
                  <a:lnTo>
                    <a:pt x="610" y="399"/>
                  </a:lnTo>
                  <a:cubicBezTo>
                    <a:pt x="610" y="288"/>
                    <a:pt x="530" y="191"/>
                    <a:pt x="412" y="191"/>
                  </a:cubicBezTo>
                  <a:cubicBezTo>
                    <a:pt x="296" y="191"/>
                    <a:pt x="218" y="286"/>
                    <a:pt x="218" y="397"/>
                  </a:cubicBezTo>
                  <a:lnTo>
                    <a:pt x="218" y="399"/>
                  </a:lnTo>
                  <a:cubicBezTo>
                    <a:pt x="218" y="510"/>
                    <a:pt x="298" y="606"/>
                    <a:pt x="414" y="606"/>
                  </a:cubicBezTo>
                  <a:cubicBezTo>
                    <a:pt x="532" y="606"/>
                    <a:pt x="610" y="512"/>
                    <a:pt x="610" y="401"/>
                  </a:cubicBezTo>
                  <a:close/>
                  <a:moveTo>
                    <a:pt x="0" y="401"/>
                  </a:moveTo>
                  <a:lnTo>
                    <a:pt x="0" y="399"/>
                  </a:lnTo>
                  <a:cubicBezTo>
                    <a:pt x="0" y="178"/>
                    <a:pt x="178" y="0"/>
                    <a:pt x="414" y="0"/>
                  </a:cubicBezTo>
                  <a:cubicBezTo>
                    <a:pt x="651" y="0"/>
                    <a:pt x="827" y="176"/>
                    <a:pt x="827" y="397"/>
                  </a:cubicBezTo>
                  <a:lnTo>
                    <a:pt x="827" y="399"/>
                  </a:lnTo>
                  <a:cubicBezTo>
                    <a:pt x="827" y="619"/>
                    <a:pt x="649" y="798"/>
                    <a:pt x="412" y="798"/>
                  </a:cubicBezTo>
                  <a:cubicBezTo>
                    <a:pt x="175" y="798"/>
                    <a:pt x="0" y="621"/>
                    <a:pt x="0" y="4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79" name="Freeform 18">
              <a:extLst>
                <a:ext uri="{FF2B5EF4-FFF2-40B4-BE49-F238E27FC236}">
                  <a16:creationId xmlns:a16="http://schemas.microsoft.com/office/drawing/2014/main" id="{762C5C85-02ED-4AE8-9313-7AAD8E9A6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3" y="1236"/>
              <a:ext cx="222" cy="241"/>
            </a:xfrm>
            <a:custGeom>
              <a:avLst/>
              <a:gdLst>
                <a:gd name="T0" fmla="*/ 0 w 736"/>
                <a:gd name="T1" fmla="*/ 37 h 798"/>
                <a:gd name="T2" fmla="*/ 0 w 736"/>
                <a:gd name="T3" fmla="*/ 37 h 798"/>
                <a:gd name="T4" fmla="*/ 37 w 736"/>
                <a:gd name="T5" fmla="*/ 0 h 798"/>
                <a:gd name="T6" fmla="*/ 66 w 736"/>
                <a:gd name="T7" fmla="*/ 14 h 798"/>
                <a:gd name="T8" fmla="*/ 52 w 736"/>
                <a:gd name="T9" fmla="*/ 26 h 798"/>
                <a:gd name="T10" fmla="*/ 36 w 736"/>
                <a:gd name="T11" fmla="*/ 18 h 798"/>
                <a:gd name="T12" fmla="*/ 20 w 736"/>
                <a:gd name="T13" fmla="*/ 36 h 798"/>
                <a:gd name="T14" fmla="*/ 20 w 736"/>
                <a:gd name="T15" fmla="*/ 37 h 798"/>
                <a:gd name="T16" fmla="*/ 36 w 736"/>
                <a:gd name="T17" fmla="*/ 55 h 798"/>
                <a:gd name="T18" fmla="*/ 52 w 736"/>
                <a:gd name="T19" fmla="*/ 47 h 798"/>
                <a:gd name="T20" fmla="*/ 67 w 736"/>
                <a:gd name="T21" fmla="*/ 57 h 798"/>
                <a:gd name="T22" fmla="*/ 36 w 736"/>
                <a:gd name="T23" fmla="*/ 73 h 798"/>
                <a:gd name="T24" fmla="*/ 0 w 736"/>
                <a:gd name="T25" fmla="*/ 37 h 7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36" h="798">
                  <a:moveTo>
                    <a:pt x="0" y="401"/>
                  </a:moveTo>
                  <a:lnTo>
                    <a:pt x="0" y="399"/>
                  </a:lnTo>
                  <a:cubicBezTo>
                    <a:pt x="0" y="175"/>
                    <a:pt x="172" y="0"/>
                    <a:pt x="405" y="0"/>
                  </a:cubicBezTo>
                  <a:cubicBezTo>
                    <a:pt x="561" y="0"/>
                    <a:pt x="662" y="65"/>
                    <a:pt x="730" y="160"/>
                  </a:cubicBezTo>
                  <a:lnTo>
                    <a:pt x="570" y="284"/>
                  </a:lnTo>
                  <a:cubicBezTo>
                    <a:pt x="526" y="229"/>
                    <a:pt x="476" y="194"/>
                    <a:pt x="402" y="194"/>
                  </a:cubicBezTo>
                  <a:cubicBezTo>
                    <a:pt x="295" y="194"/>
                    <a:pt x="219" y="285"/>
                    <a:pt x="219" y="397"/>
                  </a:cubicBezTo>
                  <a:lnTo>
                    <a:pt x="219" y="399"/>
                  </a:lnTo>
                  <a:cubicBezTo>
                    <a:pt x="219" y="514"/>
                    <a:pt x="295" y="604"/>
                    <a:pt x="402" y="604"/>
                  </a:cubicBezTo>
                  <a:cubicBezTo>
                    <a:pt x="483" y="604"/>
                    <a:pt x="530" y="567"/>
                    <a:pt x="576" y="511"/>
                  </a:cubicBezTo>
                  <a:lnTo>
                    <a:pt x="736" y="625"/>
                  </a:lnTo>
                  <a:cubicBezTo>
                    <a:pt x="663" y="724"/>
                    <a:pt x="566" y="798"/>
                    <a:pt x="396" y="798"/>
                  </a:cubicBezTo>
                  <a:cubicBezTo>
                    <a:pt x="177" y="798"/>
                    <a:pt x="0" y="630"/>
                    <a:pt x="0" y="40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0" name="Freeform 19">
              <a:extLst>
                <a:ext uri="{FF2B5EF4-FFF2-40B4-BE49-F238E27FC236}">
                  <a16:creationId xmlns:a16="http://schemas.microsoft.com/office/drawing/2014/main" id="{5045B063-AE7F-4258-A60D-418F27B33B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4" y="1241"/>
              <a:ext cx="213" cy="232"/>
            </a:xfrm>
            <a:custGeom>
              <a:avLst/>
              <a:gdLst>
                <a:gd name="T0" fmla="*/ 32 w 707"/>
                <a:gd name="T1" fmla="*/ 34 h 768"/>
                <a:gd name="T2" fmla="*/ 42 w 707"/>
                <a:gd name="T3" fmla="*/ 25 h 768"/>
                <a:gd name="T4" fmla="*/ 42 w 707"/>
                <a:gd name="T5" fmla="*/ 25 h 768"/>
                <a:gd name="T6" fmla="*/ 32 w 707"/>
                <a:gd name="T7" fmla="*/ 17 h 768"/>
                <a:gd name="T8" fmla="*/ 19 w 707"/>
                <a:gd name="T9" fmla="*/ 17 h 768"/>
                <a:gd name="T10" fmla="*/ 19 w 707"/>
                <a:gd name="T11" fmla="*/ 34 h 768"/>
                <a:gd name="T12" fmla="*/ 32 w 707"/>
                <a:gd name="T13" fmla="*/ 34 h 768"/>
                <a:gd name="T14" fmla="*/ 0 w 707"/>
                <a:gd name="T15" fmla="*/ 0 h 768"/>
                <a:gd name="T16" fmla="*/ 33 w 707"/>
                <a:gd name="T17" fmla="*/ 0 h 768"/>
                <a:gd name="T18" fmla="*/ 56 w 707"/>
                <a:gd name="T19" fmla="*/ 8 h 768"/>
                <a:gd name="T20" fmla="*/ 62 w 707"/>
                <a:gd name="T21" fmla="*/ 24 h 768"/>
                <a:gd name="T22" fmla="*/ 62 w 707"/>
                <a:gd name="T23" fmla="*/ 24 h 768"/>
                <a:gd name="T24" fmla="*/ 48 w 707"/>
                <a:gd name="T25" fmla="*/ 46 h 768"/>
                <a:gd name="T26" fmla="*/ 64 w 707"/>
                <a:gd name="T27" fmla="*/ 70 h 768"/>
                <a:gd name="T28" fmla="*/ 42 w 707"/>
                <a:gd name="T29" fmla="*/ 70 h 768"/>
                <a:gd name="T30" fmla="*/ 28 w 707"/>
                <a:gd name="T31" fmla="*/ 49 h 768"/>
                <a:gd name="T32" fmla="*/ 28 w 707"/>
                <a:gd name="T33" fmla="*/ 49 h 768"/>
                <a:gd name="T34" fmla="*/ 19 w 707"/>
                <a:gd name="T35" fmla="*/ 49 h 768"/>
                <a:gd name="T36" fmla="*/ 19 w 707"/>
                <a:gd name="T37" fmla="*/ 70 h 768"/>
                <a:gd name="T38" fmla="*/ 0 w 707"/>
                <a:gd name="T39" fmla="*/ 70 h 768"/>
                <a:gd name="T40" fmla="*/ 0 w 707"/>
                <a:gd name="T41" fmla="*/ 0 h 7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07" h="768">
                  <a:moveTo>
                    <a:pt x="353" y="368"/>
                  </a:moveTo>
                  <a:cubicBezTo>
                    <a:pt x="426" y="368"/>
                    <a:pt x="468" y="333"/>
                    <a:pt x="468" y="277"/>
                  </a:cubicBezTo>
                  <a:lnTo>
                    <a:pt x="468" y="275"/>
                  </a:lnTo>
                  <a:cubicBezTo>
                    <a:pt x="468" y="215"/>
                    <a:pt x="424" y="184"/>
                    <a:pt x="352" y="184"/>
                  </a:cubicBezTo>
                  <a:lnTo>
                    <a:pt x="213" y="184"/>
                  </a:lnTo>
                  <a:lnTo>
                    <a:pt x="213" y="368"/>
                  </a:lnTo>
                  <a:lnTo>
                    <a:pt x="353" y="368"/>
                  </a:lnTo>
                  <a:close/>
                  <a:moveTo>
                    <a:pt x="0" y="0"/>
                  </a:moveTo>
                  <a:lnTo>
                    <a:pt x="363" y="0"/>
                  </a:lnTo>
                  <a:cubicBezTo>
                    <a:pt x="481" y="0"/>
                    <a:pt x="562" y="31"/>
                    <a:pt x="613" y="83"/>
                  </a:cubicBezTo>
                  <a:cubicBezTo>
                    <a:pt x="658" y="127"/>
                    <a:pt x="681" y="186"/>
                    <a:pt x="681" y="262"/>
                  </a:cubicBezTo>
                  <a:lnTo>
                    <a:pt x="681" y="264"/>
                  </a:lnTo>
                  <a:cubicBezTo>
                    <a:pt x="681" y="382"/>
                    <a:pt x="619" y="459"/>
                    <a:pt x="523" y="500"/>
                  </a:cubicBezTo>
                  <a:lnTo>
                    <a:pt x="707" y="768"/>
                  </a:lnTo>
                  <a:lnTo>
                    <a:pt x="461" y="768"/>
                  </a:lnTo>
                  <a:lnTo>
                    <a:pt x="306" y="535"/>
                  </a:lnTo>
                  <a:lnTo>
                    <a:pt x="304" y="535"/>
                  </a:lnTo>
                  <a:lnTo>
                    <a:pt x="213" y="535"/>
                  </a:lnTo>
                  <a:lnTo>
                    <a:pt x="213" y="768"/>
                  </a:lnTo>
                  <a:lnTo>
                    <a:pt x="0" y="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1" name="Freeform 20">
              <a:extLst>
                <a:ext uri="{FF2B5EF4-FFF2-40B4-BE49-F238E27FC236}">
                  <a16:creationId xmlns:a16="http://schemas.microsoft.com/office/drawing/2014/main" id="{9A1CB25F-3BE7-48CD-BE99-8259CC81E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1" y="1241"/>
              <a:ext cx="216" cy="236"/>
            </a:xfrm>
            <a:custGeom>
              <a:avLst/>
              <a:gdLst>
                <a:gd name="T0" fmla="*/ 0 w 715"/>
                <a:gd name="T1" fmla="*/ 39 h 782"/>
                <a:gd name="T2" fmla="*/ 0 w 715"/>
                <a:gd name="T3" fmla="*/ 0 h 782"/>
                <a:gd name="T4" fmla="*/ 20 w 715"/>
                <a:gd name="T5" fmla="*/ 0 h 782"/>
                <a:gd name="T6" fmla="*/ 20 w 715"/>
                <a:gd name="T7" fmla="*/ 39 h 782"/>
                <a:gd name="T8" fmla="*/ 33 w 715"/>
                <a:gd name="T9" fmla="*/ 54 h 782"/>
                <a:gd name="T10" fmla="*/ 46 w 715"/>
                <a:gd name="T11" fmla="*/ 39 h 782"/>
                <a:gd name="T12" fmla="*/ 46 w 715"/>
                <a:gd name="T13" fmla="*/ 0 h 782"/>
                <a:gd name="T14" fmla="*/ 65 w 715"/>
                <a:gd name="T15" fmla="*/ 0 h 782"/>
                <a:gd name="T16" fmla="*/ 65 w 715"/>
                <a:gd name="T17" fmla="*/ 39 h 782"/>
                <a:gd name="T18" fmla="*/ 33 w 715"/>
                <a:gd name="T19" fmla="*/ 71 h 782"/>
                <a:gd name="T20" fmla="*/ 0 w 715"/>
                <a:gd name="T21" fmla="*/ 39 h 7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5" h="782">
                  <a:moveTo>
                    <a:pt x="0" y="431"/>
                  </a:moveTo>
                  <a:lnTo>
                    <a:pt x="0" y="0"/>
                  </a:lnTo>
                  <a:lnTo>
                    <a:pt x="216" y="0"/>
                  </a:lnTo>
                  <a:lnTo>
                    <a:pt x="216" y="427"/>
                  </a:lnTo>
                  <a:cubicBezTo>
                    <a:pt x="216" y="537"/>
                    <a:pt x="272" y="590"/>
                    <a:pt x="358" y="590"/>
                  </a:cubicBezTo>
                  <a:cubicBezTo>
                    <a:pt x="443" y="590"/>
                    <a:pt x="499" y="539"/>
                    <a:pt x="499" y="432"/>
                  </a:cubicBezTo>
                  <a:lnTo>
                    <a:pt x="499" y="0"/>
                  </a:lnTo>
                  <a:lnTo>
                    <a:pt x="715" y="0"/>
                  </a:lnTo>
                  <a:lnTo>
                    <a:pt x="715" y="425"/>
                  </a:lnTo>
                  <a:cubicBezTo>
                    <a:pt x="715" y="673"/>
                    <a:pt x="574" y="782"/>
                    <a:pt x="356" y="782"/>
                  </a:cubicBezTo>
                  <a:cubicBezTo>
                    <a:pt x="138" y="782"/>
                    <a:pt x="0" y="671"/>
                    <a:pt x="0" y="4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2" name="Freeform 21">
              <a:extLst>
                <a:ext uri="{FF2B5EF4-FFF2-40B4-BE49-F238E27FC236}">
                  <a16:creationId xmlns:a16="http://schemas.microsoft.com/office/drawing/2014/main" id="{5439AC36-9A4D-41CD-A7BA-C04C58CAE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" y="1241"/>
              <a:ext cx="205" cy="232"/>
            </a:xfrm>
            <a:custGeom>
              <a:avLst/>
              <a:gdLst>
                <a:gd name="T0" fmla="*/ 0 w 205"/>
                <a:gd name="T1" fmla="*/ 185 h 232"/>
                <a:gd name="T2" fmla="*/ 116 w 205"/>
                <a:gd name="T3" fmla="*/ 54 h 232"/>
                <a:gd name="T4" fmla="*/ 4 w 205"/>
                <a:gd name="T5" fmla="*/ 54 h 232"/>
                <a:gd name="T6" fmla="*/ 4 w 205"/>
                <a:gd name="T7" fmla="*/ 0 h 232"/>
                <a:gd name="T8" fmla="*/ 205 w 205"/>
                <a:gd name="T9" fmla="*/ 0 h 232"/>
                <a:gd name="T10" fmla="*/ 205 w 205"/>
                <a:gd name="T11" fmla="*/ 47 h 232"/>
                <a:gd name="T12" fmla="*/ 89 w 205"/>
                <a:gd name="T13" fmla="*/ 178 h 232"/>
                <a:gd name="T14" fmla="*/ 205 w 205"/>
                <a:gd name="T15" fmla="*/ 178 h 232"/>
                <a:gd name="T16" fmla="*/ 205 w 205"/>
                <a:gd name="T17" fmla="*/ 232 h 232"/>
                <a:gd name="T18" fmla="*/ 0 w 205"/>
                <a:gd name="T19" fmla="*/ 232 h 232"/>
                <a:gd name="T20" fmla="*/ 0 w 205"/>
                <a:gd name="T21" fmla="*/ 185 h 2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5" h="232">
                  <a:moveTo>
                    <a:pt x="0" y="185"/>
                  </a:moveTo>
                  <a:lnTo>
                    <a:pt x="116" y="54"/>
                  </a:lnTo>
                  <a:lnTo>
                    <a:pt x="4" y="54"/>
                  </a:lnTo>
                  <a:lnTo>
                    <a:pt x="4" y="0"/>
                  </a:lnTo>
                  <a:lnTo>
                    <a:pt x="205" y="0"/>
                  </a:lnTo>
                  <a:lnTo>
                    <a:pt x="205" y="47"/>
                  </a:lnTo>
                  <a:lnTo>
                    <a:pt x="89" y="178"/>
                  </a:lnTo>
                  <a:lnTo>
                    <a:pt x="205" y="178"/>
                  </a:lnTo>
                  <a:lnTo>
                    <a:pt x="205" y="232"/>
                  </a:lnTo>
                  <a:lnTo>
                    <a:pt x="0" y="23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3" name="Freeform 22">
              <a:extLst>
                <a:ext uri="{FF2B5EF4-FFF2-40B4-BE49-F238E27FC236}">
                  <a16:creationId xmlns:a16="http://schemas.microsoft.com/office/drawing/2014/main" id="{E6F9C2B4-2345-42CE-AC20-92882C7FC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" y="1558"/>
              <a:ext cx="76" cy="94"/>
            </a:xfrm>
            <a:custGeom>
              <a:avLst/>
              <a:gdLst>
                <a:gd name="T0" fmla="*/ 11 w 76"/>
                <a:gd name="T1" fmla="*/ 52 h 94"/>
                <a:gd name="T2" fmla="*/ 11 w 76"/>
                <a:gd name="T3" fmla="*/ 94 h 94"/>
                <a:gd name="T4" fmla="*/ 0 w 76"/>
                <a:gd name="T5" fmla="*/ 94 h 94"/>
                <a:gd name="T6" fmla="*/ 0 w 76"/>
                <a:gd name="T7" fmla="*/ 0 h 94"/>
                <a:gd name="T8" fmla="*/ 11 w 76"/>
                <a:gd name="T9" fmla="*/ 0 h 94"/>
                <a:gd name="T10" fmla="*/ 11 w 76"/>
                <a:gd name="T11" fmla="*/ 42 h 94"/>
                <a:gd name="T12" fmla="*/ 65 w 76"/>
                <a:gd name="T13" fmla="*/ 42 h 94"/>
                <a:gd name="T14" fmla="*/ 65 w 76"/>
                <a:gd name="T15" fmla="*/ 0 h 94"/>
                <a:gd name="T16" fmla="*/ 76 w 76"/>
                <a:gd name="T17" fmla="*/ 0 h 94"/>
                <a:gd name="T18" fmla="*/ 76 w 76"/>
                <a:gd name="T19" fmla="*/ 94 h 94"/>
                <a:gd name="T20" fmla="*/ 65 w 76"/>
                <a:gd name="T21" fmla="*/ 94 h 94"/>
                <a:gd name="T22" fmla="*/ 65 w 76"/>
                <a:gd name="T23" fmla="*/ 52 h 94"/>
                <a:gd name="T24" fmla="*/ 11 w 76"/>
                <a:gd name="T25" fmla="*/ 52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6" h="94">
                  <a:moveTo>
                    <a:pt x="11" y="52"/>
                  </a:moveTo>
                  <a:lnTo>
                    <a:pt x="11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42"/>
                  </a:lnTo>
                  <a:lnTo>
                    <a:pt x="65" y="42"/>
                  </a:lnTo>
                  <a:lnTo>
                    <a:pt x="65" y="0"/>
                  </a:lnTo>
                  <a:lnTo>
                    <a:pt x="76" y="0"/>
                  </a:lnTo>
                  <a:lnTo>
                    <a:pt x="76" y="94"/>
                  </a:lnTo>
                  <a:lnTo>
                    <a:pt x="65" y="94"/>
                  </a:lnTo>
                  <a:lnTo>
                    <a:pt x="65" y="52"/>
                  </a:lnTo>
                  <a:lnTo>
                    <a:pt x="1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4" name="Freeform 23">
              <a:extLst>
                <a:ext uri="{FF2B5EF4-FFF2-40B4-BE49-F238E27FC236}">
                  <a16:creationId xmlns:a16="http://schemas.microsoft.com/office/drawing/2014/main" id="{92052B7E-F46B-415E-B47C-530BE86037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5" y="1557"/>
              <a:ext cx="96" cy="97"/>
            </a:xfrm>
            <a:custGeom>
              <a:avLst/>
              <a:gdLst>
                <a:gd name="T0" fmla="*/ 14 w 318"/>
                <a:gd name="T1" fmla="*/ 3 h 323"/>
                <a:gd name="T2" fmla="*/ 3 w 318"/>
                <a:gd name="T3" fmla="*/ 14 h 323"/>
                <a:gd name="T4" fmla="*/ 14 w 318"/>
                <a:gd name="T5" fmla="*/ 26 h 323"/>
                <a:gd name="T6" fmla="*/ 26 w 318"/>
                <a:gd name="T7" fmla="*/ 15 h 323"/>
                <a:gd name="T8" fmla="*/ 14 w 318"/>
                <a:gd name="T9" fmla="*/ 3 h 323"/>
                <a:gd name="T10" fmla="*/ 14 w 318"/>
                <a:gd name="T11" fmla="*/ 29 h 323"/>
                <a:gd name="T12" fmla="*/ 0 w 318"/>
                <a:gd name="T13" fmla="*/ 15 h 323"/>
                <a:gd name="T14" fmla="*/ 14 w 318"/>
                <a:gd name="T15" fmla="*/ 0 h 323"/>
                <a:gd name="T16" fmla="*/ 29 w 318"/>
                <a:gd name="T17" fmla="*/ 14 h 323"/>
                <a:gd name="T18" fmla="*/ 14 w 318"/>
                <a:gd name="T19" fmla="*/ 29 h 3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8" h="323">
                  <a:moveTo>
                    <a:pt x="158" y="33"/>
                  </a:moveTo>
                  <a:cubicBezTo>
                    <a:pt x="87" y="33"/>
                    <a:pt x="36" y="90"/>
                    <a:pt x="36" y="161"/>
                  </a:cubicBezTo>
                  <a:cubicBezTo>
                    <a:pt x="36" y="232"/>
                    <a:pt x="88" y="290"/>
                    <a:pt x="159" y="290"/>
                  </a:cubicBezTo>
                  <a:cubicBezTo>
                    <a:pt x="230" y="290"/>
                    <a:pt x="281" y="233"/>
                    <a:pt x="281" y="162"/>
                  </a:cubicBezTo>
                  <a:cubicBezTo>
                    <a:pt x="281" y="91"/>
                    <a:pt x="229" y="33"/>
                    <a:pt x="158" y="33"/>
                  </a:cubicBezTo>
                  <a:close/>
                  <a:moveTo>
                    <a:pt x="158" y="323"/>
                  </a:moveTo>
                  <a:cubicBezTo>
                    <a:pt x="63" y="323"/>
                    <a:pt x="0" y="248"/>
                    <a:pt x="0" y="162"/>
                  </a:cubicBezTo>
                  <a:cubicBezTo>
                    <a:pt x="0" y="75"/>
                    <a:pt x="64" y="0"/>
                    <a:pt x="159" y="0"/>
                  </a:cubicBezTo>
                  <a:cubicBezTo>
                    <a:pt x="254" y="0"/>
                    <a:pt x="318" y="75"/>
                    <a:pt x="318" y="161"/>
                  </a:cubicBezTo>
                  <a:cubicBezTo>
                    <a:pt x="318" y="247"/>
                    <a:pt x="253" y="323"/>
                    <a:pt x="158" y="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5" name="Freeform 24">
              <a:extLst>
                <a:ext uri="{FF2B5EF4-FFF2-40B4-BE49-F238E27FC236}">
                  <a16:creationId xmlns:a16="http://schemas.microsoft.com/office/drawing/2014/main" id="{AD2E6794-1EEF-4A84-988E-1164AE2A2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7" y="1557"/>
              <a:ext cx="71" cy="97"/>
            </a:xfrm>
            <a:custGeom>
              <a:avLst/>
              <a:gdLst>
                <a:gd name="T0" fmla="*/ 12 w 234"/>
                <a:gd name="T1" fmla="*/ 13 h 321"/>
                <a:gd name="T2" fmla="*/ 22 w 234"/>
                <a:gd name="T3" fmla="*/ 21 h 321"/>
                <a:gd name="T4" fmla="*/ 12 w 234"/>
                <a:gd name="T5" fmla="*/ 29 h 321"/>
                <a:gd name="T6" fmla="*/ 0 w 234"/>
                <a:gd name="T7" fmla="*/ 25 h 321"/>
                <a:gd name="T8" fmla="*/ 2 w 234"/>
                <a:gd name="T9" fmla="*/ 22 h 321"/>
                <a:gd name="T10" fmla="*/ 12 w 234"/>
                <a:gd name="T11" fmla="*/ 26 h 321"/>
                <a:gd name="T12" fmla="*/ 18 w 234"/>
                <a:gd name="T13" fmla="*/ 21 h 321"/>
                <a:gd name="T14" fmla="*/ 11 w 234"/>
                <a:gd name="T15" fmla="*/ 16 h 321"/>
                <a:gd name="T16" fmla="*/ 1 w 234"/>
                <a:gd name="T17" fmla="*/ 8 h 321"/>
                <a:gd name="T18" fmla="*/ 11 w 234"/>
                <a:gd name="T19" fmla="*/ 0 h 321"/>
                <a:gd name="T20" fmla="*/ 21 w 234"/>
                <a:gd name="T21" fmla="*/ 3 h 321"/>
                <a:gd name="T22" fmla="*/ 19 w 234"/>
                <a:gd name="T23" fmla="*/ 6 h 321"/>
                <a:gd name="T24" fmla="*/ 11 w 234"/>
                <a:gd name="T25" fmla="*/ 3 h 321"/>
                <a:gd name="T26" fmla="*/ 5 w 234"/>
                <a:gd name="T27" fmla="*/ 8 h 321"/>
                <a:gd name="T28" fmla="*/ 12 w 234"/>
                <a:gd name="T29" fmla="*/ 13 h 3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4" h="321">
                  <a:moveTo>
                    <a:pt x="132" y="143"/>
                  </a:moveTo>
                  <a:cubicBezTo>
                    <a:pt x="202" y="159"/>
                    <a:pt x="234" y="184"/>
                    <a:pt x="234" y="232"/>
                  </a:cubicBezTo>
                  <a:cubicBezTo>
                    <a:pt x="234" y="286"/>
                    <a:pt x="189" y="321"/>
                    <a:pt x="127" y="321"/>
                  </a:cubicBezTo>
                  <a:cubicBezTo>
                    <a:pt x="78" y="321"/>
                    <a:pt x="37" y="304"/>
                    <a:pt x="0" y="271"/>
                  </a:cubicBezTo>
                  <a:lnTo>
                    <a:pt x="22" y="245"/>
                  </a:lnTo>
                  <a:cubicBezTo>
                    <a:pt x="54" y="274"/>
                    <a:pt x="85" y="289"/>
                    <a:pt x="129" y="289"/>
                  </a:cubicBezTo>
                  <a:cubicBezTo>
                    <a:pt x="170" y="289"/>
                    <a:pt x="198" y="267"/>
                    <a:pt x="198" y="236"/>
                  </a:cubicBezTo>
                  <a:cubicBezTo>
                    <a:pt x="198" y="206"/>
                    <a:pt x="183" y="190"/>
                    <a:pt x="117" y="176"/>
                  </a:cubicBezTo>
                  <a:cubicBezTo>
                    <a:pt x="45" y="160"/>
                    <a:pt x="12" y="137"/>
                    <a:pt x="12" y="86"/>
                  </a:cubicBezTo>
                  <a:cubicBezTo>
                    <a:pt x="12" y="36"/>
                    <a:pt x="56" y="0"/>
                    <a:pt x="115" y="0"/>
                  </a:cubicBezTo>
                  <a:cubicBezTo>
                    <a:pt x="160" y="0"/>
                    <a:pt x="193" y="13"/>
                    <a:pt x="224" y="38"/>
                  </a:cubicBezTo>
                  <a:lnTo>
                    <a:pt x="204" y="66"/>
                  </a:lnTo>
                  <a:cubicBezTo>
                    <a:pt x="175" y="42"/>
                    <a:pt x="146" y="32"/>
                    <a:pt x="114" y="32"/>
                  </a:cubicBezTo>
                  <a:cubicBezTo>
                    <a:pt x="73" y="32"/>
                    <a:pt x="48" y="54"/>
                    <a:pt x="48" y="82"/>
                  </a:cubicBezTo>
                  <a:cubicBezTo>
                    <a:pt x="48" y="112"/>
                    <a:pt x="64" y="129"/>
                    <a:pt x="132" y="1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6" name="Freeform 25">
              <a:extLst>
                <a:ext uri="{FF2B5EF4-FFF2-40B4-BE49-F238E27FC236}">
                  <a16:creationId xmlns:a16="http://schemas.microsoft.com/office/drawing/2014/main" id="{5DA2A96E-C3EA-4425-ABEE-27C89A4D6C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9" y="1558"/>
              <a:ext cx="71" cy="94"/>
            </a:xfrm>
            <a:custGeom>
              <a:avLst/>
              <a:gdLst>
                <a:gd name="T0" fmla="*/ 11 w 233"/>
                <a:gd name="T1" fmla="*/ 3 h 311"/>
                <a:gd name="T2" fmla="*/ 3 w 233"/>
                <a:gd name="T3" fmla="*/ 3 h 311"/>
                <a:gd name="T4" fmla="*/ 3 w 233"/>
                <a:gd name="T5" fmla="*/ 15 h 311"/>
                <a:gd name="T6" fmla="*/ 10 w 233"/>
                <a:gd name="T7" fmla="*/ 15 h 311"/>
                <a:gd name="T8" fmla="*/ 18 w 233"/>
                <a:gd name="T9" fmla="*/ 9 h 311"/>
                <a:gd name="T10" fmla="*/ 11 w 233"/>
                <a:gd name="T11" fmla="*/ 3 h 311"/>
                <a:gd name="T12" fmla="*/ 10 w 233"/>
                <a:gd name="T13" fmla="*/ 18 h 311"/>
                <a:gd name="T14" fmla="*/ 3 w 233"/>
                <a:gd name="T15" fmla="*/ 18 h 311"/>
                <a:gd name="T16" fmla="*/ 3 w 233"/>
                <a:gd name="T17" fmla="*/ 28 h 311"/>
                <a:gd name="T18" fmla="*/ 0 w 233"/>
                <a:gd name="T19" fmla="*/ 28 h 311"/>
                <a:gd name="T20" fmla="*/ 0 w 233"/>
                <a:gd name="T21" fmla="*/ 0 h 311"/>
                <a:gd name="T22" fmla="*/ 11 w 233"/>
                <a:gd name="T23" fmla="*/ 0 h 311"/>
                <a:gd name="T24" fmla="*/ 22 w 233"/>
                <a:gd name="T25" fmla="*/ 9 h 311"/>
                <a:gd name="T26" fmla="*/ 10 w 233"/>
                <a:gd name="T27" fmla="*/ 18 h 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3" h="311">
                  <a:moveTo>
                    <a:pt x="114" y="32"/>
                  </a:moveTo>
                  <a:lnTo>
                    <a:pt x="35" y="32"/>
                  </a:lnTo>
                  <a:lnTo>
                    <a:pt x="35" y="169"/>
                  </a:lnTo>
                  <a:lnTo>
                    <a:pt x="112" y="169"/>
                  </a:lnTo>
                  <a:cubicBezTo>
                    <a:pt x="164" y="169"/>
                    <a:pt x="198" y="142"/>
                    <a:pt x="198" y="100"/>
                  </a:cubicBezTo>
                  <a:cubicBezTo>
                    <a:pt x="198" y="55"/>
                    <a:pt x="164" y="32"/>
                    <a:pt x="114" y="32"/>
                  </a:cubicBezTo>
                  <a:close/>
                  <a:moveTo>
                    <a:pt x="111" y="201"/>
                  </a:moveTo>
                  <a:lnTo>
                    <a:pt x="35" y="201"/>
                  </a:lnTo>
                  <a:lnTo>
                    <a:pt x="35" y="311"/>
                  </a:lnTo>
                  <a:lnTo>
                    <a:pt x="0" y="311"/>
                  </a:lnTo>
                  <a:lnTo>
                    <a:pt x="0" y="0"/>
                  </a:lnTo>
                  <a:lnTo>
                    <a:pt x="117" y="0"/>
                  </a:lnTo>
                  <a:cubicBezTo>
                    <a:pt x="187" y="0"/>
                    <a:pt x="233" y="37"/>
                    <a:pt x="233" y="99"/>
                  </a:cubicBezTo>
                  <a:cubicBezTo>
                    <a:pt x="233" y="167"/>
                    <a:pt x="177" y="201"/>
                    <a:pt x="111" y="2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7" name="Rectangle 26">
              <a:extLst>
                <a:ext uri="{FF2B5EF4-FFF2-40B4-BE49-F238E27FC236}">
                  <a16:creationId xmlns:a16="http://schemas.microsoft.com/office/drawing/2014/main" id="{518BDF1A-B129-4E77-B060-269605975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1558"/>
              <a:ext cx="11" cy="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pt-BR" altLang="pt-BR" sz="1800"/>
            </a:p>
          </p:txBody>
        </p:sp>
        <p:sp>
          <p:nvSpPr>
            <p:cNvPr id="15388" name="Freeform 27">
              <a:extLst>
                <a:ext uri="{FF2B5EF4-FFF2-40B4-BE49-F238E27FC236}">
                  <a16:creationId xmlns:a16="http://schemas.microsoft.com/office/drawing/2014/main" id="{F8BB5171-38D6-4175-B7F9-E24C6DD7C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" y="1558"/>
              <a:ext cx="74" cy="94"/>
            </a:xfrm>
            <a:custGeom>
              <a:avLst/>
              <a:gdLst>
                <a:gd name="T0" fmla="*/ 43 w 74"/>
                <a:gd name="T1" fmla="*/ 94 h 94"/>
                <a:gd name="T2" fmla="*/ 32 w 74"/>
                <a:gd name="T3" fmla="*/ 94 h 94"/>
                <a:gd name="T4" fmla="*/ 32 w 74"/>
                <a:gd name="T5" fmla="*/ 10 h 94"/>
                <a:gd name="T6" fmla="*/ 0 w 74"/>
                <a:gd name="T7" fmla="*/ 10 h 94"/>
                <a:gd name="T8" fmla="*/ 0 w 74"/>
                <a:gd name="T9" fmla="*/ 0 h 94"/>
                <a:gd name="T10" fmla="*/ 74 w 74"/>
                <a:gd name="T11" fmla="*/ 0 h 94"/>
                <a:gd name="T12" fmla="*/ 74 w 74"/>
                <a:gd name="T13" fmla="*/ 10 h 94"/>
                <a:gd name="T14" fmla="*/ 43 w 74"/>
                <a:gd name="T15" fmla="*/ 10 h 94"/>
                <a:gd name="T16" fmla="*/ 43 w 74"/>
                <a:gd name="T17" fmla="*/ 94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4" h="94">
                  <a:moveTo>
                    <a:pt x="43" y="94"/>
                  </a:moveTo>
                  <a:lnTo>
                    <a:pt x="32" y="94"/>
                  </a:lnTo>
                  <a:lnTo>
                    <a:pt x="32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4" y="0"/>
                  </a:lnTo>
                  <a:lnTo>
                    <a:pt x="74" y="10"/>
                  </a:lnTo>
                  <a:lnTo>
                    <a:pt x="43" y="10"/>
                  </a:lnTo>
                  <a:lnTo>
                    <a:pt x="43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89" name="Freeform 28">
              <a:extLst>
                <a:ext uri="{FF2B5EF4-FFF2-40B4-BE49-F238E27FC236}">
                  <a16:creationId xmlns:a16="http://schemas.microsoft.com/office/drawing/2014/main" id="{726469CA-7410-4E38-A093-C1F0DA0235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66" y="1558"/>
              <a:ext cx="96" cy="94"/>
            </a:xfrm>
            <a:custGeom>
              <a:avLst/>
              <a:gdLst>
                <a:gd name="T0" fmla="*/ 15 w 317"/>
                <a:gd name="T1" fmla="*/ 4 h 314"/>
                <a:gd name="T2" fmla="*/ 8 w 317"/>
                <a:gd name="T3" fmla="*/ 18 h 314"/>
                <a:gd name="T4" fmla="*/ 21 w 317"/>
                <a:gd name="T5" fmla="*/ 18 h 314"/>
                <a:gd name="T6" fmla="*/ 15 w 317"/>
                <a:gd name="T7" fmla="*/ 4 h 314"/>
                <a:gd name="T8" fmla="*/ 29 w 317"/>
                <a:gd name="T9" fmla="*/ 28 h 314"/>
                <a:gd name="T10" fmla="*/ 25 w 317"/>
                <a:gd name="T11" fmla="*/ 28 h 314"/>
                <a:gd name="T12" fmla="*/ 22 w 317"/>
                <a:gd name="T13" fmla="*/ 21 h 314"/>
                <a:gd name="T14" fmla="*/ 7 w 317"/>
                <a:gd name="T15" fmla="*/ 21 h 314"/>
                <a:gd name="T16" fmla="*/ 3 w 317"/>
                <a:gd name="T17" fmla="*/ 28 h 314"/>
                <a:gd name="T18" fmla="*/ 0 w 317"/>
                <a:gd name="T19" fmla="*/ 28 h 314"/>
                <a:gd name="T20" fmla="*/ 13 w 317"/>
                <a:gd name="T21" fmla="*/ 0 h 314"/>
                <a:gd name="T22" fmla="*/ 16 w 317"/>
                <a:gd name="T23" fmla="*/ 0 h 314"/>
                <a:gd name="T24" fmla="*/ 29 w 317"/>
                <a:gd name="T25" fmla="*/ 28 h 3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7" h="314">
                  <a:moveTo>
                    <a:pt x="158" y="41"/>
                  </a:moveTo>
                  <a:lnTo>
                    <a:pt x="87" y="200"/>
                  </a:lnTo>
                  <a:lnTo>
                    <a:pt x="229" y="200"/>
                  </a:lnTo>
                  <a:lnTo>
                    <a:pt x="158" y="41"/>
                  </a:lnTo>
                  <a:close/>
                  <a:moveTo>
                    <a:pt x="317" y="314"/>
                  </a:moveTo>
                  <a:lnTo>
                    <a:pt x="279" y="314"/>
                  </a:lnTo>
                  <a:lnTo>
                    <a:pt x="243" y="232"/>
                  </a:lnTo>
                  <a:lnTo>
                    <a:pt x="73" y="232"/>
                  </a:lnTo>
                  <a:lnTo>
                    <a:pt x="36" y="314"/>
                  </a:lnTo>
                  <a:lnTo>
                    <a:pt x="0" y="314"/>
                  </a:lnTo>
                  <a:lnTo>
                    <a:pt x="142" y="0"/>
                  </a:lnTo>
                  <a:lnTo>
                    <a:pt x="175" y="0"/>
                  </a:lnTo>
                  <a:lnTo>
                    <a:pt x="317" y="3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90" name="Freeform 29">
              <a:extLst>
                <a:ext uri="{FF2B5EF4-FFF2-40B4-BE49-F238E27FC236}">
                  <a16:creationId xmlns:a16="http://schemas.microsoft.com/office/drawing/2014/main" id="{91666E00-2636-4A83-973F-696142728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" y="1558"/>
              <a:ext cx="64" cy="94"/>
            </a:xfrm>
            <a:custGeom>
              <a:avLst/>
              <a:gdLst>
                <a:gd name="T0" fmla="*/ 0 w 64"/>
                <a:gd name="T1" fmla="*/ 0 h 94"/>
                <a:gd name="T2" fmla="*/ 11 w 64"/>
                <a:gd name="T3" fmla="*/ 0 h 94"/>
                <a:gd name="T4" fmla="*/ 11 w 64"/>
                <a:gd name="T5" fmla="*/ 85 h 94"/>
                <a:gd name="T6" fmla="*/ 64 w 64"/>
                <a:gd name="T7" fmla="*/ 85 h 94"/>
                <a:gd name="T8" fmla="*/ 64 w 64"/>
                <a:gd name="T9" fmla="*/ 94 h 94"/>
                <a:gd name="T10" fmla="*/ 0 w 64"/>
                <a:gd name="T11" fmla="*/ 94 h 94"/>
                <a:gd name="T12" fmla="*/ 0 w 64"/>
                <a:gd name="T13" fmla="*/ 0 h 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" h="94">
                  <a:moveTo>
                    <a:pt x="0" y="0"/>
                  </a:moveTo>
                  <a:lnTo>
                    <a:pt x="11" y="0"/>
                  </a:lnTo>
                  <a:lnTo>
                    <a:pt x="11" y="85"/>
                  </a:lnTo>
                  <a:lnTo>
                    <a:pt x="64" y="85"/>
                  </a:lnTo>
                  <a:lnTo>
                    <a:pt x="64" y="94"/>
                  </a:lnTo>
                  <a:lnTo>
                    <a:pt x="0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91" name="Freeform 30">
              <a:extLst>
                <a:ext uri="{FF2B5EF4-FFF2-40B4-BE49-F238E27FC236}">
                  <a16:creationId xmlns:a16="http://schemas.microsoft.com/office/drawing/2014/main" id="{A4B59A2C-DA82-42F2-9EBA-9CDAC1F208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7" y="1558"/>
              <a:ext cx="96" cy="94"/>
            </a:xfrm>
            <a:custGeom>
              <a:avLst/>
              <a:gdLst>
                <a:gd name="T0" fmla="*/ 15 w 317"/>
                <a:gd name="T1" fmla="*/ 4 h 314"/>
                <a:gd name="T2" fmla="*/ 8 w 317"/>
                <a:gd name="T3" fmla="*/ 18 h 314"/>
                <a:gd name="T4" fmla="*/ 21 w 317"/>
                <a:gd name="T5" fmla="*/ 18 h 314"/>
                <a:gd name="T6" fmla="*/ 15 w 317"/>
                <a:gd name="T7" fmla="*/ 4 h 314"/>
                <a:gd name="T8" fmla="*/ 29 w 317"/>
                <a:gd name="T9" fmla="*/ 28 h 314"/>
                <a:gd name="T10" fmla="*/ 25 w 317"/>
                <a:gd name="T11" fmla="*/ 28 h 314"/>
                <a:gd name="T12" fmla="*/ 22 w 317"/>
                <a:gd name="T13" fmla="*/ 21 h 314"/>
                <a:gd name="T14" fmla="*/ 7 w 317"/>
                <a:gd name="T15" fmla="*/ 21 h 314"/>
                <a:gd name="T16" fmla="*/ 3 w 317"/>
                <a:gd name="T17" fmla="*/ 28 h 314"/>
                <a:gd name="T18" fmla="*/ 0 w 317"/>
                <a:gd name="T19" fmla="*/ 28 h 314"/>
                <a:gd name="T20" fmla="*/ 13 w 317"/>
                <a:gd name="T21" fmla="*/ 0 h 314"/>
                <a:gd name="T22" fmla="*/ 16 w 317"/>
                <a:gd name="T23" fmla="*/ 0 h 314"/>
                <a:gd name="T24" fmla="*/ 29 w 317"/>
                <a:gd name="T25" fmla="*/ 28 h 3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17" h="314">
                  <a:moveTo>
                    <a:pt x="158" y="41"/>
                  </a:moveTo>
                  <a:lnTo>
                    <a:pt x="87" y="200"/>
                  </a:lnTo>
                  <a:lnTo>
                    <a:pt x="229" y="200"/>
                  </a:lnTo>
                  <a:lnTo>
                    <a:pt x="158" y="41"/>
                  </a:lnTo>
                  <a:close/>
                  <a:moveTo>
                    <a:pt x="317" y="314"/>
                  </a:moveTo>
                  <a:lnTo>
                    <a:pt x="279" y="314"/>
                  </a:lnTo>
                  <a:lnTo>
                    <a:pt x="243" y="232"/>
                  </a:lnTo>
                  <a:lnTo>
                    <a:pt x="73" y="232"/>
                  </a:lnTo>
                  <a:lnTo>
                    <a:pt x="36" y="314"/>
                  </a:lnTo>
                  <a:lnTo>
                    <a:pt x="0" y="314"/>
                  </a:lnTo>
                  <a:lnTo>
                    <a:pt x="142" y="0"/>
                  </a:lnTo>
                  <a:lnTo>
                    <a:pt x="175" y="0"/>
                  </a:lnTo>
                  <a:lnTo>
                    <a:pt x="317" y="31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92" name="Freeform 31">
              <a:extLst>
                <a:ext uri="{FF2B5EF4-FFF2-40B4-BE49-F238E27FC236}">
                  <a16:creationId xmlns:a16="http://schemas.microsoft.com/office/drawing/2014/main" id="{BAD9BFD5-517D-4E63-9DFB-40435EAE2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" y="1558"/>
              <a:ext cx="63" cy="94"/>
            </a:xfrm>
            <a:custGeom>
              <a:avLst/>
              <a:gdLst>
                <a:gd name="T0" fmla="*/ 0 w 63"/>
                <a:gd name="T1" fmla="*/ 0 h 94"/>
                <a:gd name="T2" fmla="*/ 11 w 63"/>
                <a:gd name="T3" fmla="*/ 0 h 94"/>
                <a:gd name="T4" fmla="*/ 11 w 63"/>
                <a:gd name="T5" fmla="*/ 85 h 94"/>
                <a:gd name="T6" fmla="*/ 63 w 63"/>
                <a:gd name="T7" fmla="*/ 85 h 94"/>
                <a:gd name="T8" fmla="*/ 63 w 63"/>
                <a:gd name="T9" fmla="*/ 94 h 94"/>
                <a:gd name="T10" fmla="*/ 0 w 63"/>
                <a:gd name="T11" fmla="*/ 94 h 94"/>
                <a:gd name="T12" fmla="*/ 0 w 63"/>
                <a:gd name="T13" fmla="*/ 0 h 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" h="94">
                  <a:moveTo>
                    <a:pt x="0" y="0"/>
                  </a:moveTo>
                  <a:lnTo>
                    <a:pt x="11" y="0"/>
                  </a:lnTo>
                  <a:lnTo>
                    <a:pt x="11" y="85"/>
                  </a:lnTo>
                  <a:lnTo>
                    <a:pt x="63" y="85"/>
                  </a:lnTo>
                  <a:lnTo>
                    <a:pt x="63" y="94"/>
                  </a:lnTo>
                  <a:lnTo>
                    <a:pt x="0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93" name="Freeform 32">
              <a:extLst>
                <a:ext uri="{FF2B5EF4-FFF2-40B4-BE49-F238E27FC236}">
                  <a16:creationId xmlns:a16="http://schemas.microsoft.com/office/drawing/2014/main" id="{3528EAFF-0E5D-4A66-BEB0-C8D539273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" y="1558"/>
              <a:ext cx="68" cy="94"/>
            </a:xfrm>
            <a:custGeom>
              <a:avLst/>
              <a:gdLst>
                <a:gd name="T0" fmla="*/ 67 w 68"/>
                <a:gd name="T1" fmla="*/ 10 h 94"/>
                <a:gd name="T2" fmla="*/ 10 w 68"/>
                <a:gd name="T3" fmla="*/ 10 h 94"/>
                <a:gd name="T4" fmla="*/ 10 w 68"/>
                <a:gd name="T5" fmla="*/ 42 h 94"/>
                <a:gd name="T6" fmla="*/ 61 w 68"/>
                <a:gd name="T7" fmla="*/ 42 h 94"/>
                <a:gd name="T8" fmla="*/ 61 w 68"/>
                <a:gd name="T9" fmla="*/ 52 h 94"/>
                <a:gd name="T10" fmla="*/ 10 w 68"/>
                <a:gd name="T11" fmla="*/ 52 h 94"/>
                <a:gd name="T12" fmla="*/ 10 w 68"/>
                <a:gd name="T13" fmla="*/ 85 h 94"/>
                <a:gd name="T14" fmla="*/ 68 w 68"/>
                <a:gd name="T15" fmla="*/ 85 h 94"/>
                <a:gd name="T16" fmla="*/ 68 w 68"/>
                <a:gd name="T17" fmla="*/ 94 h 94"/>
                <a:gd name="T18" fmla="*/ 0 w 68"/>
                <a:gd name="T19" fmla="*/ 94 h 94"/>
                <a:gd name="T20" fmla="*/ 0 w 68"/>
                <a:gd name="T21" fmla="*/ 0 h 94"/>
                <a:gd name="T22" fmla="*/ 67 w 68"/>
                <a:gd name="T23" fmla="*/ 0 h 94"/>
                <a:gd name="T24" fmla="*/ 67 w 68"/>
                <a:gd name="T25" fmla="*/ 1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94">
                  <a:moveTo>
                    <a:pt x="67" y="10"/>
                  </a:moveTo>
                  <a:lnTo>
                    <a:pt x="10" y="10"/>
                  </a:lnTo>
                  <a:lnTo>
                    <a:pt x="10" y="42"/>
                  </a:lnTo>
                  <a:lnTo>
                    <a:pt x="61" y="42"/>
                  </a:lnTo>
                  <a:lnTo>
                    <a:pt x="61" y="52"/>
                  </a:lnTo>
                  <a:lnTo>
                    <a:pt x="10" y="52"/>
                  </a:lnTo>
                  <a:lnTo>
                    <a:pt x="10" y="85"/>
                  </a:lnTo>
                  <a:lnTo>
                    <a:pt x="68" y="85"/>
                  </a:lnTo>
                  <a:lnTo>
                    <a:pt x="68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94" name="Freeform 33">
              <a:extLst>
                <a:ext uri="{FF2B5EF4-FFF2-40B4-BE49-F238E27FC236}">
                  <a16:creationId xmlns:a16="http://schemas.microsoft.com/office/drawing/2014/main" id="{A3811523-D6D5-4BA1-A8A1-94CBA8618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" y="1558"/>
              <a:ext cx="90" cy="94"/>
            </a:xfrm>
            <a:custGeom>
              <a:avLst/>
              <a:gdLst>
                <a:gd name="T0" fmla="*/ 45 w 90"/>
                <a:gd name="T1" fmla="*/ 69 h 94"/>
                <a:gd name="T2" fmla="*/ 45 w 90"/>
                <a:gd name="T3" fmla="*/ 69 h 94"/>
                <a:gd name="T4" fmla="*/ 10 w 90"/>
                <a:gd name="T5" fmla="*/ 18 h 94"/>
                <a:gd name="T6" fmla="*/ 10 w 90"/>
                <a:gd name="T7" fmla="*/ 94 h 94"/>
                <a:gd name="T8" fmla="*/ 0 w 90"/>
                <a:gd name="T9" fmla="*/ 94 h 94"/>
                <a:gd name="T10" fmla="*/ 0 w 90"/>
                <a:gd name="T11" fmla="*/ 0 h 94"/>
                <a:gd name="T12" fmla="*/ 11 w 90"/>
                <a:gd name="T13" fmla="*/ 0 h 94"/>
                <a:gd name="T14" fmla="*/ 45 w 90"/>
                <a:gd name="T15" fmla="*/ 52 h 94"/>
                <a:gd name="T16" fmla="*/ 79 w 90"/>
                <a:gd name="T17" fmla="*/ 0 h 94"/>
                <a:gd name="T18" fmla="*/ 90 w 90"/>
                <a:gd name="T19" fmla="*/ 0 h 94"/>
                <a:gd name="T20" fmla="*/ 90 w 90"/>
                <a:gd name="T21" fmla="*/ 94 h 94"/>
                <a:gd name="T22" fmla="*/ 79 w 90"/>
                <a:gd name="T23" fmla="*/ 94 h 94"/>
                <a:gd name="T24" fmla="*/ 79 w 90"/>
                <a:gd name="T25" fmla="*/ 18 h 94"/>
                <a:gd name="T26" fmla="*/ 45 w 90"/>
                <a:gd name="T27" fmla="*/ 69 h 9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0" h="94">
                  <a:moveTo>
                    <a:pt x="45" y="69"/>
                  </a:moveTo>
                  <a:lnTo>
                    <a:pt x="45" y="69"/>
                  </a:lnTo>
                  <a:lnTo>
                    <a:pt x="10" y="18"/>
                  </a:lnTo>
                  <a:lnTo>
                    <a:pt x="10" y="94"/>
                  </a:lnTo>
                  <a:lnTo>
                    <a:pt x="0" y="9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45" y="52"/>
                  </a:lnTo>
                  <a:lnTo>
                    <a:pt x="79" y="0"/>
                  </a:lnTo>
                  <a:lnTo>
                    <a:pt x="90" y="0"/>
                  </a:lnTo>
                  <a:lnTo>
                    <a:pt x="90" y="94"/>
                  </a:lnTo>
                  <a:lnTo>
                    <a:pt x="79" y="94"/>
                  </a:lnTo>
                  <a:lnTo>
                    <a:pt x="79" y="18"/>
                  </a:lnTo>
                  <a:lnTo>
                    <a:pt x="45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95" name="Freeform 34">
              <a:extLst>
                <a:ext uri="{FF2B5EF4-FFF2-40B4-BE49-F238E27FC236}">
                  <a16:creationId xmlns:a16="http://schemas.microsoft.com/office/drawing/2014/main" id="{4695017C-8A5F-423C-888F-AA16B145EE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5" y="1534"/>
              <a:ext cx="95" cy="118"/>
            </a:xfrm>
            <a:custGeom>
              <a:avLst/>
              <a:gdLst>
                <a:gd name="T0" fmla="*/ 14 w 317"/>
                <a:gd name="T1" fmla="*/ 11 h 392"/>
                <a:gd name="T2" fmla="*/ 8 w 317"/>
                <a:gd name="T3" fmla="*/ 25 h 392"/>
                <a:gd name="T4" fmla="*/ 21 w 317"/>
                <a:gd name="T5" fmla="*/ 25 h 392"/>
                <a:gd name="T6" fmla="*/ 14 w 317"/>
                <a:gd name="T7" fmla="*/ 11 h 392"/>
                <a:gd name="T8" fmla="*/ 17 w 317"/>
                <a:gd name="T9" fmla="*/ 5 h 392"/>
                <a:gd name="T10" fmla="*/ 12 w 317"/>
                <a:gd name="T11" fmla="*/ 3 h 392"/>
                <a:gd name="T12" fmla="*/ 10 w 317"/>
                <a:gd name="T13" fmla="*/ 5 h 392"/>
                <a:gd name="T14" fmla="*/ 8 w 317"/>
                <a:gd name="T15" fmla="*/ 5 h 392"/>
                <a:gd name="T16" fmla="*/ 11 w 317"/>
                <a:gd name="T17" fmla="*/ 0 h 392"/>
                <a:gd name="T18" fmla="*/ 17 w 317"/>
                <a:gd name="T19" fmla="*/ 2 h 392"/>
                <a:gd name="T20" fmla="*/ 19 w 317"/>
                <a:gd name="T21" fmla="*/ 0 h 392"/>
                <a:gd name="T22" fmla="*/ 21 w 317"/>
                <a:gd name="T23" fmla="*/ 1 h 392"/>
                <a:gd name="T24" fmla="*/ 17 w 317"/>
                <a:gd name="T25" fmla="*/ 5 h 392"/>
                <a:gd name="T26" fmla="*/ 28 w 317"/>
                <a:gd name="T27" fmla="*/ 36 h 392"/>
                <a:gd name="T28" fmla="*/ 25 w 317"/>
                <a:gd name="T29" fmla="*/ 36 h 392"/>
                <a:gd name="T30" fmla="*/ 22 w 317"/>
                <a:gd name="T31" fmla="*/ 28 h 392"/>
                <a:gd name="T32" fmla="*/ 7 w 317"/>
                <a:gd name="T33" fmla="*/ 28 h 392"/>
                <a:gd name="T34" fmla="*/ 3 w 317"/>
                <a:gd name="T35" fmla="*/ 36 h 392"/>
                <a:gd name="T36" fmla="*/ 0 w 317"/>
                <a:gd name="T37" fmla="*/ 36 h 392"/>
                <a:gd name="T38" fmla="*/ 13 w 317"/>
                <a:gd name="T39" fmla="*/ 7 h 392"/>
                <a:gd name="T40" fmla="*/ 16 w 317"/>
                <a:gd name="T41" fmla="*/ 7 h 392"/>
                <a:gd name="T42" fmla="*/ 28 w 317"/>
                <a:gd name="T43" fmla="*/ 36 h 39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17" h="392">
                  <a:moveTo>
                    <a:pt x="158" y="119"/>
                  </a:moveTo>
                  <a:lnTo>
                    <a:pt x="87" y="278"/>
                  </a:lnTo>
                  <a:lnTo>
                    <a:pt x="229" y="278"/>
                  </a:lnTo>
                  <a:lnTo>
                    <a:pt x="158" y="119"/>
                  </a:lnTo>
                  <a:close/>
                  <a:moveTo>
                    <a:pt x="190" y="53"/>
                  </a:moveTo>
                  <a:cubicBezTo>
                    <a:pt x="170" y="53"/>
                    <a:pt x="145" y="35"/>
                    <a:pt x="130" y="35"/>
                  </a:cubicBezTo>
                  <a:cubicBezTo>
                    <a:pt x="118" y="35"/>
                    <a:pt x="113" y="41"/>
                    <a:pt x="107" y="57"/>
                  </a:cubicBezTo>
                  <a:lnTo>
                    <a:pt x="86" y="51"/>
                  </a:lnTo>
                  <a:cubicBezTo>
                    <a:pt x="95" y="18"/>
                    <a:pt x="107" y="4"/>
                    <a:pt x="128" y="4"/>
                  </a:cubicBezTo>
                  <a:cubicBezTo>
                    <a:pt x="148" y="4"/>
                    <a:pt x="173" y="22"/>
                    <a:pt x="188" y="22"/>
                  </a:cubicBezTo>
                  <a:cubicBezTo>
                    <a:pt x="199" y="22"/>
                    <a:pt x="204" y="16"/>
                    <a:pt x="211" y="0"/>
                  </a:cubicBezTo>
                  <a:lnTo>
                    <a:pt x="232" y="6"/>
                  </a:lnTo>
                  <a:cubicBezTo>
                    <a:pt x="223" y="40"/>
                    <a:pt x="211" y="53"/>
                    <a:pt x="190" y="53"/>
                  </a:cubicBezTo>
                  <a:close/>
                  <a:moveTo>
                    <a:pt x="317" y="392"/>
                  </a:moveTo>
                  <a:lnTo>
                    <a:pt x="280" y="392"/>
                  </a:lnTo>
                  <a:lnTo>
                    <a:pt x="243" y="310"/>
                  </a:lnTo>
                  <a:lnTo>
                    <a:pt x="73" y="310"/>
                  </a:lnTo>
                  <a:lnTo>
                    <a:pt x="36" y="392"/>
                  </a:lnTo>
                  <a:lnTo>
                    <a:pt x="0" y="392"/>
                  </a:lnTo>
                  <a:lnTo>
                    <a:pt x="142" y="78"/>
                  </a:lnTo>
                  <a:lnTo>
                    <a:pt x="175" y="78"/>
                  </a:lnTo>
                  <a:lnTo>
                    <a:pt x="317" y="3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396" name="Freeform 35">
              <a:extLst>
                <a:ext uri="{FF2B5EF4-FFF2-40B4-BE49-F238E27FC236}">
                  <a16:creationId xmlns:a16="http://schemas.microsoft.com/office/drawing/2014/main" id="{978A880E-059E-447C-91E9-B53A08FF18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5" y="1557"/>
              <a:ext cx="96" cy="97"/>
            </a:xfrm>
            <a:custGeom>
              <a:avLst/>
              <a:gdLst>
                <a:gd name="T0" fmla="*/ 14 w 318"/>
                <a:gd name="T1" fmla="*/ 3 h 323"/>
                <a:gd name="T2" fmla="*/ 3 w 318"/>
                <a:gd name="T3" fmla="*/ 14 h 323"/>
                <a:gd name="T4" fmla="*/ 14 w 318"/>
                <a:gd name="T5" fmla="*/ 26 h 323"/>
                <a:gd name="T6" fmla="*/ 26 w 318"/>
                <a:gd name="T7" fmla="*/ 15 h 323"/>
                <a:gd name="T8" fmla="*/ 14 w 318"/>
                <a:gd name="T9" fmla="*/ 3 h 323"/>
                <a:gd name="T10" fmla="*/ 14 w 318"/>
                <a:gd name="T11" fmla="*/ 29 h 323"/>
                <a:gd name="T12" fmla="*/ 0 w 318"/>
                <a:gd name="T13" fmla="*/ 15 h 323"/>
                <a:gd name="T14" fmla="*/ 14 w 318"/>
                <a:gd name="T15" fmla="*/ 0 h 323"/>
                <a:gd name="T16" fmla="*/ 29 w 318"/>
                <a:gd name="T17" fmla="*/ 14 h 323"/>
                <a:gd name="T18" fmla="*/ 14 w 318"/>
                <a:gd name="T19" fmla="*/ 29 h 3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8" h="323">
                  <a:moveTo>
                    <a:pt x="158" y="33"/>
                  </a:moveTo>
                  <a:cubicBezTo>
                    <a:pt x="87" y="33"/>
                    <a:pt x="36" y="90"/>
                    <a:pt x="36" y="161"/>
                  </a:cubicBezTo>
                  <a:cubicBezTo>
                    <a:pt x="36" y="232"/>
                    <a:pt x="88" y="290"/>
                    <a:pt x="159" y="290"/>
                  </a:cubicBezTo>
                  <a:cubicBezTo>
                    <a:pt x="230" y="290"/>
                    <a:pt x="281" y="233"/>
                    <a:pt x="281" y="162"/>
                  </a:cubicBezTo>
                  <a:cubicBezTo>
                    <a:pt x="281" y="91"/>
                    <a:pt x="230" y="33"/>
                    <a:pt x="158" y="33"/>
                  </a:cubicBezTo>
                  <a:close/>
                  <a:moveTo>
                    <a:pt x="158" y="323"/>
                  </a:moveTo>
                  <a:cubicBezTo>
                    <a:pt x="63" y="323"/>
                    <a:pt x="0" y="248"/>
                    <a:pt x="0" y="162"/>
                  </a:cubicBezTo>
                  <a:cubicBezTo>
                    <a:pt x="0" y="75"/>
                    <a:pt x="64" y="0"/>
                    <a:pt x="159" y="0"/>
                  </a:cubicBezTo>
                  <a:cubicBezTo>
                    <a:pt x="254" y="0"/>
                    <a:pt x="318" y="75"/>
                    <a:pt x="318" y="161"/>
                  </a:cubicBezTo>
                  <a:cubicBezTo>
                    <a:pt x="318" y="247"/>
                    <a:pt x="253" y="323"/>
                    <a:pt x="158" y="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6885154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1"/>
            <a:ext cx="9143999" cy="686525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7C3D160-EA01-46EC-AC32-828E38E37B60}"/>
              </a:ext>
            </a:extLst>
          </p:cNvPr>
          <p:cNvSpPr txBox="1"/>
          <p:nvPr/>
        </p:nvSpPr>
        <p:spPr>
          <a:xfrm>
            <a:off x="4998116" y="4458877"/>
            <a:ext cx="22383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</a:rPr>
              <a:t>Obrigado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icaro.bski@haoc.com.br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524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A4517-BF21-4DC8-913F-582B0E6C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F5658F-3B98-46CA-A84D-F8F856837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B893D0-7084-433D-8190-617A630FA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65" y="681037"/>
            <a:ext cx="11537933" cy="538638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E6FD8E2-6930-479C-9698-F61BD319028D}"/>
              </a:ext>
            </a:extLst>
          </p:cNvPr>
          <p:cNvSpPr txBox="1"/>
          <p:nvPr/>
        </p:nvSpPr>
        <p:spPr>
          <a:xfrm>
            <a:off x="10153650" y="6378575"/>
            <a:ext cx="144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ANVISA 2019</a:t>
            </a:r>
          </a:p>
        </p:txBody>
      </p:sp>
    </p:spTree>
    <p:extLst>
      <p:ext uri="{BB962C8B-B14F-4D97-AF65-F5344CB8AC3E}">
        <p14:creationId xmlns:p14="http://schemas.microsoft.com/office/powerpoint/2010/main" val="35826991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3178</Words>
  <Application>Microsoft Office PowerPoint</Application>
  <PresentationFormat>Widescreen</PresentationFormat>
  <Paragraphs>736</Paragraphs>
  <Slides>85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85</vt:i4>
      </vt:variant>
    </vt:vector>
  </HeadingPairs>
  <TitlesOfParts>
    <vt:vector size="97" baseType="lpstr">
      <vt:lpstr>Arial</vt:lpstr>
      <vt:lpstr>Arial Black</vt:lpstr>
      <vt:lpstr>Arial Rounded MT Bold</vt:lpstr>
      <vt:lpstr>Calibri</vt:lpstr>
      <vt:lpstr>Calibri Light</vt:lpstr>
      <vt:lpstr>Candara</vt:lpstr>
      <vt:lpstr>Centaur</vt:lpstr>
      <vt:lpstr>Century Gothic</vt:lpstr>
      <vt:lpstr>Segoe Print</vt:lpstr>
      <vt:lpstr>Verdana</vt:lpstr>
      <vt:lpstr>Wingdings</vt:lpstr>
      <vt:lpstr>Tema do Office</vt:lpstr>
      <vt:lpstr>Apresentação do PowerPoint</vt:lpstr>
      <vt:lpstr>Estrutura da apresentação</vt:lpstr>
      <vt:lpstr>Números atribuídos à infecção do sítio cirúrgico</vt:lpstr>
      <vt:lpstr>      ANVISA</vt:lpstr>
      <vt:lpstr>CVE São Paulo</vt:lpstr>
      <vt:lpstr>Apresentação do PowerPoint</vt:lpstr>
      <vt:lpstr>Classificação e critérios de notificação</vt:lpstr>
      <vt:lpstr>Apresentação do PowerPoint</vt:lpstr>
      <vt:lpstr>Apresentação do PowerPoint</vt:lpstr>
      <vt:lpstr>Grau de contaminação</vt:lpstr>
      <vt:lpstr>Apresentação do PowerPoint</vt:lpstr>
      <vt:lpstr>Fatores contribuintes</vt:lpstr>
      <vt:lpstr>Princípio da antibióticoprofilaxia</vt:lpstr>
      <vt:lpstr>Taxa de infecção e sua relação com o momento da administração do antibiótico profilático</vt:lpstr>
      <vt:lpstr>Apresentação do PowerPoint</vt:lpstr>
      <vt:lpstr>Qual antibiótico usar?</vt:lpstr>
      <vt:lpstr>Apresentação do PowerPoint</vt:lpstr>
      <vt:lpstr>DESCOLONIZAÇÃO</vt:lpstr>
      <vt:lpstr>Até quando? - Consequências</vt:lpstr>
      <vt:lpstr>A adesão aos protocolos de antibióticoprofilaxia</vt:lpstr>
      <vt:lpstr>Apresentação do PowerPoint</vt:lpstr>
      <vt:lpstr>Preparo da pele </vt:lpstr>
      <vt:lpstr>ANTISSEPSIA DA PELE</vt:lpstr>
      <vt:lpstr>A prevenção de infecção de sítio  cirúrgico e o anestesista</vt:lpstr>
      <vt:lpstr>MELHORANDO AS CONDIÇÕES DO PACIENTE…</vt:lpstr>
      <vt:lpstr>Apresentação do PowerPoint</vt:lpstr>
      <vt:lpstr>Área do anestesista</vt:lpstr>
      <vt:lpstr>Luvas duplas durante a intubação</vt:lpstr>
      <vt:lpstr>Barreira máxima para inserção de cateter venoso central</vt:lpstr>
      <vt:lpstr>Apresentação do PowerPoint</vt:lpstr>
      <vt:lpstr>Apresentação do PowerPoint</vt:lpstr>
      <vt:lpstr>Preparo das mãos da equipe com solução alcóolica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 que monitorar? Como e quando divulgar?</vt:lpstr>
      <vt:lpstr>Apresentação do PowerPoint</vt:lpstr>
      <vt:lpstr>Apresentação do PowerPoint</vt:lpstr>
      <vt:lpstr>Taxa de antibióticoprofilaxia uma hora antes da incisão em cirurgia ortopédica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Perguntas utilizadas</vt:lpstr>
      <vt:lpstr>Exemplo dos alertas recebidos pelo SCIH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Percepção do paciente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SALA CIRÚRGICA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Prevenção de ISC</dc:title>
  <dc:creator>Icaro Boszczowski</dc:creator>
  <cp:lastModifiedBy>Icaro Boszczowski</cp:lastModifiedBy>
  <cp:revision>150</cp:revision>
  <dcterms:created xsi:type="dcterms:W3CDTF">2019-05-22T11:27:13Z</dcterms:created>
  <dcterms:modified xsi:type="dcterms:W3CDTF">2019-05-29T03:54:36Z</dcterms:modified>
</cp:coreProperties>
</file>